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7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8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9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0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11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12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notesSlides/notesSlide13.xml" ContentType="application/vnd.openxmlformats-officedocument.presentationml.notesSlide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notesSlides/notesSlide14.xml" ContentType="application/vnd.openxmlformats-officedocument.presentationml.notesSlide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notesSlides/notesSlide15.xml" ContentType="application/vnd.openxmlformats-officedocument.presentationml.notesSlide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16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17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8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notesSlides/notesSlide19.xml" ContentType="application/vnd.openxmlformats-officedocument.presentationml.notesSlide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notesSlides/notesSlide20.xml" ContentType="application/vnd.openxmlformats-officedocument.presentationml.notesSlide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notesSlides/notesSlide21.xml" ContentType="application/vnd.openxmlformats-officedocument.presentationml.notesSlide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notesSlides/notesSlide22.xml" ContentType="application/vnd.openxmlformats-officedocument.presentationml.notesSlide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notesSlides/notesSlide23.xml" ContentType="application/vnd.openxmlformats-officedocument.presentationml.notesSlide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notesSlides/notesSlide24.xml" ContentType="application/vnd.openxmlformats-officedocument.presentationml.notesSlide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25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notesSlides/notesSlide26.xml" ContentType="application/vnd.openxmlformats-officedocument.presentationml.notesSlide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notesSlides/notesSlide27.xml" ContentType="application/vnd.openxmlformats-officedocument.presentationml.notesSlide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notesSlides/notesSlide28.xml" ContentType="application/vnd.openxmlformats-officedocument.presentationml.notesSlide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notesSlides/notesSlide29.xml" ContentType="application/vnd.openxmlformats-officedocument.presentationml.notesSlide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96"/>
  </p:notesMasterIdLst>
  <p:handoutMasterIdLst>
    <p:handoutMasterId r:id="rId97"/>
  </p:handoutMasterIdLst>
  <p:sldIdLst>
    <p:sldId id="536" r:id="rId2"/>
    <p:sldId id="795" r:id="rId3"/>
    <p:sldId id="735" r:id="rId4"/>
    <p:sldId id="874" r:id="rId5"/>
    <p:sldId id="875" r:id="rId6"/>
    <p:sldId id="876" r:id="rId7"/>
    <p:sldId id="738" r:id="rId8"/>
    <p:sldId id="737" r:id="rId9"/>
    <p:sldId id="745" r:id="rId10"/>
    <p:sldId id="741" r:id="rId11"/>
    <p:sldId id="739" r:id="rId12"/>
    <p:sldId id="787" r:id="rId13"/>
    <p:sldId id="747" r:id="rId14"/>
    <p:sldId id="796" r:id="rId15"/>
    <p:sldId id="797" r:id="rId16"/>
    <p:sldId id="749" r:id="rId17"/>
    <p:sldId id="554" r:id="rId18"/>
    <p:sldId id="567" r:id="rId19"/>
    <p:sldId id="701" r:id="rId20"/>
    <p:sldId id="914" r:id="rId21"/>
    <p:sldId id="915" r:id="rId22"/>
    <p:sldId id="916" r:id="rId23"/>
    <p:sldId id="920" r:id="rId24"/>
    <p:sldId id="921" r:id="rId25"/>
    <p:sldId id="922" r:id="rId26"/>
    <p:sldId id="917" r:id="rId27"/>
    <p:sldId id="918" r:id="rId28"/>
    <p:sldId id="919" r:id="rId29"/>
    <p:sldId id="835" r:id="rId30"/>
    <p:sldId id="836" r:id="rId31"/>
    <p:sldId id="837" r:id="rId32"/>
    <p:sldId id="879" r:id="rId33"/>
    <p:sldId id="838" r:id="rId34"/>
    <p:sldId id="839" r:id="rId35"/>
    <p:sldId id="840" r:id="rId36"/>
    <p:sldId id="841" r:id="rId37"/>
    <p:sldId id="880" r:id="rId38"/>
    <p:sldId id="842" r:id="rId39"/>
    <p:sldId id="843" r:id="rId40"/>
    <p:sldId id="845" r:id="rId41"/>
    <p:sldId id="849" r:id="rId42"/>
    <p:sldId id="881" r:id="rId43"/>
    <p:sldId id="850" r:id="rId44"/>
    <p:sldId id="724" r:id="rId45"/>
    <p:sldId id="851" r:id="rId46"/>
    <p:sldId id="852" r:id="rId47"/>
    <p:sldId id="853" r:id="rId48"/>
    <p:sldId id="854" r:id="rId49"/>
    <p:sldId id="846" r:id="rId50"/>
    <p:sldId id="883" r:id="rId51"/>
    <p:sldId id="884" r:id="rId52"/>
    <p:sldId id="885" r:id="rId53"/>
    <p:sldId id="886" r:id="rId54"/>
    <p:sldId id="887" r:id="rId55"/>
    <p:sldId id="888" r:id="rId56"/>
    <p:sldId id="889" r:id="rId57"/>
    <p:sldId id="913" r:id="rId58"/>
    <p:sldId id="894" r:id="rId59"/>
    <p:sldId id="895" r:id="rId60"/>
    <p:sldId id="896" r:id="rId61"/>
    <p:sldId id="897" r:id="rId62"/>
    <p:sldId id="898" r:id="rId63"/>
    <p:sldId id="899" r:id="rId64"/>
    <p:sldId id="900" r:id="rId65"/>
    <p:sldId id="909" r:id="rId66"/>
    <p:sldId id="910" r:id="rId67"/>
    <p:sldId id="911" r:id="rId68"/>
    <p:sldId id="912" r:id="rId69"/>
    <p:sldId id="890" r:id="rId70"/>
    <p:sldId id="891" r:id="rId71"/>
    <p:sldId id="892" r:id="rId72"/>
    <p:sldId id="893" r:id="rId73"/>
    <p:sldId id="863" r:id="rId74"/>
    <p:sldId id="864" r:id="rId75"/>
    <p:sldId id="865" r:id="rId76"/>
    <p:sldId id="866" r:id="rId77"/>
    <p:sldId id="867" r:id="rId78"/>
    <p:sldId id="868" r:id="rId79"/>
    <p:sldId id="869" r:id="rId80"/>
    <p:sldId id="870" r:id="rId81"/>
    <p:sldId id="871" r:id="rId82"/>
    <p:sldId id="872" r:id="rId83"/>
    <p:sldId id="873" r:id="rId84"/>
    <p:sldId id="847" r:id="rId85"/>
    <p:sldId id="848" r:id="rId86"/>
    <p:sldId id="855" r:id="rId87"/>
    <p:sldId id="882" r:id="rId88"/>
    <p:sldId id="755" r:id="rId89"/>
    <p:sldId id="756" r:id="rId90"/>
    <p:sldId id="757" r:id="rId91"/>
    <p:sldId id="856" r:id="rId92"/>
    <p:sldId id="857" r:id="rId93"/>
    <p:sldId id="858" r:id="rId94"/>
    <p:sldId id="859" r:id="rId95"/>
  </p:sldIdLst>
  <p:sldSz cx="9144000" cy="6858000" type="screen4x3"/>
  <p:notesSz cx="7099300" cy="10234613"/>
  <p:custDataLst>
    <p:tags r:id="rId98"/>
  </p:custDataLst>
  <p:defaultTextStyle>
    <a:defPPr>
      <a:defRPr lang="ja-JP"/>
    </a:defPPr>
    <a:lvl1pPr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HGPｺﾞｼｯｸM" pitchFamily="50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HGPｺﾞｼｯｸM" pitchFamily="50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HGPｺﾞｼｯｸM" pitchFamily="50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HGPｺﾞｼｯｸM" pitchFamily="50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HGPｺﾞｼｯｸM" pitchFamily="5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Book Antiqua" pitchFamily="18" charset="0"/>
        <a:ea typeface="HGPｺﾞｼｯｸM" pitchFamily="5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Book Antiqua" pitchFamily="18" charset="0"/>
        <a:ea typeface="HGPｺﾞｼｯｸM" pitchFamily="5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Book Antiqua" pitchFamily="18" charset="0"/>
        <a:ea typeface="HGPｺﾞｼｯｸM" pitchFamily="5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Book Antiqua" pitchFamily="18" charset="0"/>
        <a:ea typeface="HGPｺﾞｼｯｸM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0B0F0"/>
    <a:srgbClr val="0000FF"/>
    <a:srgbClr val="FFFFFF"/>
    <a:srgbClr val="000000"/>
    <a:srgbClr val="FF0066"/>
    <a:srgbClr val="008080"/>
    <a:srgbClr val="9900CC"/>
    <a:srgbClr val="40458C"/>
    <a:srgbClr val="00F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8" autoAdjust="0"/>
    <p:restoredTop sz="91017" autoAdjust="0"/>
  </p:normalViewPr>
  <p:slideViewPr>
    <p:cSldViewPr snapToObjects="1">
      <p:cViewPr varScale="1">
        <p:scale>
          <a:sx n="81" d="100"/>
          <a:sy n="81" d="100"/>
        </p:scale>
        <p:origin x="1884" y="90"/>
      </p:cViewPr>
      <p:guideLst>
        <p:guide orient="horz" pos="21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977" cy="51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63" tIns="47732" rIns="95463" bIns="47732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650" y="0"/>
            <a:ext cx="3076976" cy="51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63" tIns="47732" rIns="95463" bIns="4773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22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0824"/>
            <a:ext cx="3076977" cy="51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63" tIns="47732" rIns="95463" bIns="47732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22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650" y="9720824"/>
            <a:ext cx="3076976" cy="51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63" tIns="47732" rIns="95463" bIns="4773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870CAE21-0A9E-49DB-8277-0CA90334481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9541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977" cy="51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63" tIns="47732" rIns="95463" bIns="47732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287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650" y="0"/>
            <a:ext cx="3076976" cy="51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63" tIns="47732" rIns="95463" bIns="4773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87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429" y="4861235"/>
            <a:ext cx="5680444" cy="460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63" tIns="47732" rIns="95463" bIns="477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3287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824"/>
            <a:ext cx="3076977" cy="51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63" tIns="47732" rIns="95463" bIns="47732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1"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287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650" y="9720824"/>
            <a:ext cx="3076976" cy="51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63" tIns="47732" rIns="95463" bIns="4773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3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429D137E-ED30-40CF-B969-C0391F6E71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249638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1205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868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3695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1064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This idea can be formulated as follows.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23469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This idea can be formulated as follows.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88945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This idea can be formulated as follows.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8402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This idea can be formulated as follows.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7829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The update rules</a:t>
            </a:r>
            <a:r>
              <a:rPr kumimoji="1" lang="en-US" altLang="ja-JP" baseline="0" dirty="0" smtClean="0"/>
              <a:t> </a:t>
            </a:r>
            <a:r>
              <a:rPr kumimoji="1" lang="en-US" altLang="ja-JP" dirty="0" smtClean="0"/>
              <a:t>for all the variables</a:t>
            </a:r>
            <a:r>
              <a:rPr kumimoji="1" lang="en-US" altLang="ja-JP" baseline="0" dirty="0" smtClean="0"/>
              <a:t> can be derived analytically.</a:t>
            </a:r>
            <a:endParaRPr kumimoji="1" lang="en-US" altLang="ja-JP" dirty="0" smtClean="0"/>
          </a:p>
          <a:p>
            <a:r>
              <a:rPr kumimoji="1" lang="en-US" altLang="ja-JP" dirty="0" smtClean="0"/>
              <a:t>Here I will omit the derivation and just show</a:t>
            </a:r>
            <a:r>
              <a:rPr kumimoji="1" lang="en-US" altLang="ja-JP" baseline="0" dirty="0" smtClean="0"/>
              <a:t> </a:t>
            </a:r>
            <a:r>
              <a:rPr kumimoji="1" lang="en-US" altLang="ja-JP" dirty="0" smtClean="0"/>
              <a:t>the update rules.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6389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This idea can be formulated as follows.</a:t>
            </a:r>
          </a:p>
          <a:p>
            <a:r>
              <a:rPr kumimoji="1" lang="en-US" altLang="ja-JP" dirty="0" smtClean="0"/>
              <a:t>First, this equality constraint is intended to ensure that the sum of the source components</a:t>
            </a:r>
            <a:r>
              <a:rPr kumimoji="1" lang="en-US" altLang="ja-JP" baseline="0" dirty="0" smtClean="0"/>
              <a:t> is equal to the observed signal.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60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83467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This idea can be formulated as follows.</a:t>
            </a:r>
          </a:p>
          <a:p>
            <a:r>
              <a:rPr kumimoji="1" lang="en-US" altLang="ja-JP" dirty="0" smtClean="0"/>
              <a:t>First, this equality constraint is intended to ensure that the sum of the source components</a:t>
            </a:r>
            <a:r>
              <a:rPr kumimoji="1" lang="en-US" altLang="ja-JP" baseline="0" dirty="0" smtClean="0"/>
              <a:t> is equal to the observed signal.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61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708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4661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This idea can be formulated as follows.</a:t>
            </a:r>
          </a:p>
          <a:p>
            <a:r>
              <a:rPr kumimoji="1" lang="en-US" altLang="ja-JP" dirty="0" smtClean="0"/>
              <a:t>First, this equality constraint is intended to ensure that the sum of the source components</a:t>
            </a:r>
            <a:r>
              <a:rPr kumimoji="1" lang="en-US" altLang="ja-JP" baseline="0" dirty="0" smtClean="0"/>
              <a:t> is equal to the observed signal.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62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71055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This idea can be formulated as follows.</a:t>
            </a:r>
          </a:p>
          <a:p>
            <a:r>
              <a:rPr kumimoji="1" lang="en-US" altLang="ja-JP" dirty="0" smtClean="0"/>
              <a:t>First, this equality constraint is intended to ensure that the sum of the source components</a:t>
            </a:r>
            <a:r>
              <a:rPr kumimoji="1" lang="en-US" altLang="ja-JP" baseline="0" dirty="0" smtClean="0"/>
              <a:t> is equal to the observed signal.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63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9747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Here, let us consider a very long column vector obtained by stacking all the columns of</a:t>
            </a:r>
            <a:r>
              <a:rPr kumimoji="1" lang="en-US" altLang="ja-JP" baseline="0" dirty="0" smtClean="0"/>
              <a:t> </a:t>
            </a:r>
            <a:r>
              <a:rPr kumimoji="1" lang="en-US" altLang="ja-JP" dirty="0" smtClean="0"/>
              <a:t>the complex spectrogram on top of one another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Since a time-frequency component of a signal is given by the inner product between the time-frequency basis function and the signal of the entire</a:t>
            </a:r>
            <a:r>
              <a:rPr kumimoji="1" lang="en-US" altLang="ja-JP" baseline="0" dirty="0" smtClean="0"/>
              <a:t> period, 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65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44179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the</a:t>
            </a:r>
            <a:r>
              <a:rPr kumimoji="1" lang="en-US" altLang="ja-JP" baseline="0" dirty="0" smtClean="0"/>
              <a:t> vector x is given by the product of a matrix containing TF basis functions and the entire signal arranged as a vector s.</a:t>
            </a:r>
          </a:p>
          <a:p>
            <a:r>
              <a:rPr kumimoji="1" lang="en-US" altLang="ja-JP" baseline="0" dirty="0" smtClean="0"/>
              <a:t>Since the number of the time-frequency points is typically set much larger than the number of all the sampling points of the signal, x is a redundant representation of s.</a:t>
            </a:r>
          </a:p>
          <a:p>
            <a:r>
              <a:rPr kumimoji="1" lang="en-US" altLang="ja-JP" dirty="0" smtClean="0"/>
              <a:t>One drawback with</a:t>
            </a:r>
            <a:r>
              <a:rPr kumimoji="1" lang="en-US" altLang="ja-JP" baseline="0" dirty="0" smtClean="0"/>
              <a:t> the complex NMF and IS-NMF frameworks is that they ***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66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77220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  <a:cs typeface="+mn-cs"/>
              </a:rPr>
              <a:t>Instead of using mixing models defined in the time-frequency domain, we propose introducing a time-domain model that makes it possible to realize NMF-like signal decompositions. </a:t>
            </a:r>
          </a:p>
          <a:p>
            <a:r>
              <a:rPr kumimoji="1" lang="en-US" altLang="ja-JP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  <a:cs typeface="+mn-cs"/>
              </a:rPr>
              <a:t>While the NMF considers decomposing an observed magnitude spectrogram into the sum of L rank-1 spectrograms, we consider decomposing the observed time-domain signal into the sum of L components, such that the magnitude spectrogram of each component is as close to a rank-1 structure as possible.</a:t>
            </a: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67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0164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This idea can be formulated as follows.</a:t>
            </a:r>
          </a:p>
          <a:p>
            <a:r>
              <a:rPr kumimoji="1" lang="en-US" altLang="ja-JP" dirty="0" smtClean="0"/>
              <a:t>First, this equality constraint is intended to ensure that the sum of the source components</a:t>
            </a:r>
            <a:r>
              <a:rPr kumimoji="1" lang="en-US" altLang="ja-JP" baseline="0" dirty="0" smtClean="0"/>
              <a:t> is equal to the observed signal.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68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4573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A2936-560D-4501-9445-EF241BBCFBB2}" type="slidenum">
              <a:rPr lang="en-US" altLang="ja-JP" smtClean="0"/>
              <a:pPr>
                <a:defRPr/>
              </a:pPr>
              <a:t>74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92612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A2936-560D-4501-9445-EF241BBCFBB2}" type="slidenum">
              <a:rPr lang="en-US" altLang="ja-JP" smtClean="0"/>
              <a:pPr>
                <a:defRPr/>
              </a:pPr>
              <a:t>75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17688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A2936-560D-4501-9445-EF241BBCFBB2}" type="slidenum">
              <a:rPr lang="en-US" altLang="ja-JP" smtClean="0"/>
              <a:pPr>
                <a:defRPr/>
              </a:pPr>
              <a:t>76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58711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順番入れ替え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637689-6EBB-4CD1-A622-42551395505D}" type="slidenum">
              <a:rPr lang="en-US" altLang="ja-JP" smtClean="0"/>
              <a:pPr>
                <a:defRPr/>
              </a:pPr>
              <a:t>88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05907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2736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103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A2936-560D-4501-9445-EF241BBCFBB2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3369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A2936-560D-4501-9445-EF241BBCFBB2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7219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62094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950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D137E-ED30-40CF-B969-C0391F6E71C5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293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3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endParaRPr lang="ja-JP" altLang="en-US" dirty="0"/>
          </a:p>
        </p:txBody>
      </p:sp>
      <p:sp>
        <p:nvSpPr>
          <p:cNvPr id="13523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3" name="Rectangle 7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ＭＳ Ｐゴシック" pitchFamily="50" charset="-128"/>
              </a:defRPr>
            </a:lvl1pPr>
          </a:lstStyle>
          <a:p>
            <a:pPr>
              <a:defRPr/>
            </a:pPr>
            <a:fld id="{11CC2046-ED3B-42E9-B1BF-A0E6641E60A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4" name="正方形/長方形 13"/>
          <p:cNvSpPr/>
          <p:nvPr userDrawn="1"/>
        </p:nvSpPr>
        <p:spPr bwMode="auto">
          <a:xfrm>
            <a:off x="4763" y="0"/>
            <a:ext cx="9139237" cy="1535099"/>
          </a:xfrm>
          <a:prstGeom prst="rect">
            <a:avLst/>
          </a:prstGeom>
          <a:gradFill flip="none" rotWithShape="1">
            <a:gsLst>
              <a:gs pos="79000">
                <a:srgbClr val="40458C"/>
              </a:gs>
              <a:gs pos="100000">
                <a:schemeClr val="bg1"/>
              </a:gs>
            </a:gsLst>
            <a:lin ang="0" scaled="1"/>
            <a:tileRect/>
          </a:gra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32588" y="152400"/>
            <a:ext cx="2124075" cy="63722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58775" y="152400"/>
            <a:ext cx="6221413" cy="63722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6000" y="214275"/>
            <a:ext cx="8810586" cy="476250"/>
          </a:xfrm>
        </p:spPr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 sz="2800"/>
            </a:lvl1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21586" y="6294483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ＭＳ Ｐゴシック" pitchFamily="50" charset="-128"/>
              </a:defRPr>
            </a:lvl1pPr>
          </a:lstStyle>
          <a:p>
            <a:pPr>
              <a:defRPr/>
            </a:pPr>
            <a:fld id="{11CC2046-ED3B-42E9-B1BF-A0E6641E60A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358775" y="873125"/>
            <a:ext cx="4171950" cy="565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83125" y="873125"/>
            <a:ext cx="4173538" cy="565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 bwMode="auto">
          <a:xfrm>
            <a:off x="0" y="0"/>
            <a:ext cx="9144000" cy="787662"/>
          </a:xfrm>
          <a:prstGeom prst="rect">
            <a:avLst/>
          </a:prstGeom>
          <a:gradFill>
            <a:gsLst>
              <a:gs pos="79000">
                <a:srgbClr val="40458C"/>
              </a:gs>
              <a:gs pos="100000">
                <a:schemeClr val="bg1"/>
              </a:gs>
            </a:gsLst>
            <a:lin ang="0" scaled="1"/>
          </a:gra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1029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216000" y="216000"/>
            <a:ext cx="7772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0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6000" y="900000"/>
            <a:ext cx="8810586" cy="58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Rectangle 7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21586" y="6294483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ＭＳ Ｐゴシック" pitchFamily="50" charset="-128"/>
              </a:defRPr>
            </a:lvl1pPr>
          </a:lstStyle>
          <a:p>
            <a:pPr>
              <a:defRPr/>
            </a:pPr>
            <a:fld id="{11CC2046-ED3B-42E9-B1BF-A0E6641E60A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Calibri" pitchFamily="34" charset="0"/>
          <a:ea typeface="HGPｺﾞｼｯｸM" pitchFamily="5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HGPｺﾞｼｯｸM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HGPｺﾞｼｯｸM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HGPｺﾞｼｯｸM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HGPｺﾞｼｯｸM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MS UI Gothic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MS UI Gothic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MS UI Gothic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MS UI Gothic" pitchFamily="50" charset="-128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Char char="n"/>
        <a:defRPr kumimoji="1" sz="2400">
          <a:solidFill>
            <a:srgbClr val="000000"/>
          </a:solidFill>
          <a:latin typeface="Calibri" pitchFamily="34" charset="0"/>
          <a:ea typeface="HGPｺﾞｼｯｸM" pitchFamily="50" charset="-128"/>
          <a:cs typeface="+mn-cs"/>
        </a:defRPr>
      </a:lvl1pPr>
      <a:lvl2pPr marL="533400" indent="-1746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kumimoji="1" sz="2400">
          <a:solidFill>
            <a:schemeClr val="tx1"/>
          </a:solidFill>
          <a:latin typeface="Calibri" pitchFamily="34" charset="0"/>
          <a:ea typeface="HGPｺﾞｼｯｸM" pitchFamily="50" charset="-128"/>
        </a:defRPr>
      </a:lvl2pPr>
      <a:lvl3pPr marL="898525" indent="-18256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kumimoji="1" sz="2000">
          <a:solidFill>
            <a:schemeClr val="tx1"/>
          </a:solidFill>
          <a:latin typeface="Calibri" pitchFamily="34" charset="0"/>
          <a:ea typeface="HGPｺﾞｼｯｸM" pitchFamily="50" charset="-128"/>
        </a:defRPr>
      </a:lvl3pPr>
      <a:lvl4pPr marL="1249363" indent="-1666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Calibri" pitchFamily="34" charset="0"/>
          <a:ea typeface="HGPｺﾞｼｯｸM" pitchFamily="50" charset="-128"/>
        </a:defRPr>
      </a:lvl4pPr>
      <a:lvl5pPr marL="1616075" indent="-1841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Calibri" pitchFamily="34" charset="0"/>
          <a:ea typeface="HGPｺﾞｼｯｸM" pitchFamily="50" charset="-128"/>
        </a:defRPr>
      </a:lvl5pPr>
      <a:lvl6pPr marL="2073275" indent="-18415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530475" indent="-18415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2987675" indent="-18415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444875" indent="-18415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microsoft.com/office/2007/relationships/media" Target="../media/media25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audio" Target="../media/media26.WAV"/><Relationship Id="rId11" Type="http://schemas.openxmlformats.org/officeDocument/2006/relationships/image" Target="../media/image30.png"/><Relationship Id="rId5" Type="http://schemas.microsoft.com/office/2007/relationships/media" Target="../media/media26.WAV"/><Relationship Id="rId10" Type="http://schemas.openxmlformats.org/officeDocument/2006/relationships/image" Target="../media/image29.png"/><Relationship Id="rId4" Type="http://schemas.openxmlformats.org/officeDocument/2006/relationships/audio" Target="../media/media25.WAV"/><Relationship Id="rId9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0.WAV"/><Relationship Id="rId13" Type="http://schemas.microsoft.com/office/2007/relationships/media" Target="../media/media33.WAV"/><Relationship Id="rId18" Type="http://schemas.openxmlformats.org/officeDocument/2006/relationships/audio" Target="../media/media35.WAV"/><Relationship Id="rId26" Type="http://schemas.openxmlformats.org/officeDocument/2006/relationships/image" Target="../media/image32.gif"/><Relationship Id="rId3" Type="http://schemas.microsoft.com/office/2007/relationships/media" Target="../media/media28.WAV"/><Relationship Id="rId21" Type="http://schemas.microsoft.com/office/2007/relationships/media" Target="../media/media37.WAV"/><Relationship Id="rId7" Type="http://schemas.microsoft.com/office/2007/relationships/media" Target="../media/media30.WAV"/><Relationship Id="rId12" Type="http://schemas.openxmlformats.org/officeDocument/2006/relationships/audio" Target="../media/media32.WAV"/><Relationship Id="rId17" Type="http://schemas.microsoft.com/office/2007/relationships/media" Target="../media/media35.WAV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6" Type="http://schemas.openxmlformats.org/officeDocument/2006/relationships/audio" Target="../media/media34.WAV"/><Relationship Id="rId20" Type="http://schemas.openxmlformats.org/officeDocument/2006/relationships/audio" Target="../media/media36.WAV"/><Relationship Id="rId29" Type="http://schemas.openxmlformats.org/officeDocument/2006/relationships/image" Target="../media/image35.png"/><Relationship Id="rId1" Type="http://schemas.microsoft.com/office/2007/relationships/media" Target="../media/media27.WAV"/><Relationship Id="rId6" Type="http://schemas.openxmlformats.org/officeDocument/2006/relationships/audio" Target="../media/media29.WAV"/><Relationship Id="rId11" Type="http://schemas.microsoft.com/office/2007/relationships/media" Target="../media/media32.WAV"/><Relationship Id="rId24" Type="http://schemas.openxmlformats.org/officeDocument/2006/relationships/audio" Target="../media/media38.WAV"/><Relationship Id="rId5" Type="http://schemas.microsoft.com/office/2007/relationships/media" Target="../media/media29.WAV"/><Relationship Id="rId15" Type="http://schemas.microsoft.com/office/2007/relationships/media" Target="../media/media34.WAV"/><Relationship Id="rId23" Type="http://schemas.microsoft.com/office/2007/relationships/media" Target="../media/media38.WAV"/><Relationship Id="rId28" Type="http://schemas.openxmlformats.org/officeDocument/2006/relationships/image" Target="../media/image34.png"/><Relationship Id="rId10" Type="http://schemas.openxmlformats.org/officeDocument/2006/relationships/audio" Target="../media/media31.WAV"/><Relationship Id="rId19" Type="http://schemas.microsoft.com/office/2007/relationships/media" Target="../media/media36.WAV"/><Relationship Id="rId31" Type="http://schemas.openxmlformats.org/officeDocument/2006/relationships/image" Target="../media/image37.png"/><Relationship Id="rId4" Type="http://schemas.openxmlformats.org/officeDocument/2006/relationships/audio" Target="../media/media28.WAV"/><Relationship Id="rId9" Type="http://schemas.microsoft.com/office/2007/relationships/media" Target="../media/media31.WAV"/><Relationship Id="rId14" Type="http://schemas.openxmlformats.org/officeDocument/2006/relationships/audio" Target="../media/media33.WAV"/><Relationship Id="rId22" Type="http://schemas.openxmlformats.org/officeDocument/2006/relationships/audio" Target="../media/media37.WAV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image" Target="../media/image40.png"/><Relationship Id="rId39" Type="http://schemas.openxmlformats.org/officeDocument/2006/relationships/image" Target="../media/image52.png"/><Relationship Id="rId3" Type="http://schemas.openxmlformats.org/officeDocument/2006/relationships/tags" Target="../tags/tag9.xml"/><Relationship Id="rId21" Type="http://schemas.openxmlformats.org/officeDocument/2006/relationships/notesSlide" Target="../notesSlides/notesSlide5.xml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image" Target="../media/image31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43.png"/><Relationship Id="rId41" Type="http://schemas.openxmlformats.org/officeDocument/2006/relationships/image" Target="../media/image54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image" Target="../media/image30.png"/><Relationship Id="rId32" Type="http://schemas.openxmlformats.org/officeDocument/2006/relationships/image" Target="../media/image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image" Target="../media/image39.png"/><Relationship Id="rId28" Type="http://schemas.openxmlformats.org/officeDocument/2006/relationships/image" Target="../media/image42.png"/><Relationship Id="rId36" Type="http://schemas.openxmlformats.org/officeDocument/2006/relationships/image" Target="../media/image49.png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31" Type="http://schemas.openxmlformats.org/officeDocument/2006/relationships/image" Target="../media/image45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image" Target="../media/image38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8.png"/><Relationship Id="rId43" Type="http://schemas.openxmlformats.org/officeDocument/2006/relationships/image" Target="../media/image5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6.wmf"/><Relationship Id="rId3" Type="http://schemas.openxmlformats.org/officeDocument/2006/relationships/tags" Target="../tags/tag28.xml"/><Relationship Id="rId21" Type="http://schemas.openxmlformats.org/officeDocument/2006/relationships/image" Target="../media/image40.png"/><Relationship Id="rId34" Type="http://schemas.openxmlformats.org/officeDocument/2006/relationships/image" Target="../media/image51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image" Target="../media/image54.png"/><Relationship Id="rId33" Type="http://schemas.openxmlformats.org/officeDocument/2006/relationships/image" Target="../media/image50.png"/><Relationship Id="rId38" Type="http://schemas.openxmlformats.org/officeDocument/2006/relationships/image" Target="../media/image57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image" Target="../media/image31.png"/><Relationship Id="rId29" Type="http://schemas.openxmlformats.org/officeDocument/2006/relationships/image" Target="../media/image46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3.png"/><Relationship Id="rId32" Type="http://schemas.openxmlformats.org/officeDocument/2006/relationships/image" Target="../media/image49.png"/><Relationship Id="rId37" Type="http://schemas.openxmlformats.org/officeDocument/2006/relationships/image" Target="../media/image39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42.png"/><Relationship Id="rId28" Type="http://schemas.openxmlformats.org/officeDocument/2006/relationships/image" Target="../media/image5.png"/><Relationship Id="rId36" Type="http://schemas.openxmlformats.org/officeDocument/2006/relationships/image" Target="../media/image38.png"/><Relationship Id="rId10" Type="http://schemas.openxmlformats.org/officeDocument/2006/relationships/tags" Target="../tags/tag35.xml"/><Relationship Id="rId19" Type="http://schemas.openxmlformats.org/officeDocument/2006/relationships/image" Target="../media/image30.png"/><Relationship Id="rId31" Type="http://schemas.openxmlformats.org/officeDocument/2006/relationships/image" Target="../media/image48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41.png"/><Relationship Id="rId27" Type="http://schemas.openxmlformats.org/officeDocument/2006/relationships/image" Target="../media/image45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9.png"/><Relationship Id="rId3" Type="http://schemas.openxmlformats.org/officeDocument/2006/relationships/tags" Target="../tags/tag47.xml"/><Relationship Id="rId21" Type="http://schemas.openxmlformats.org/officeDocument/2006/relationships/image" Target="../media/image65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image" Target="../media/image62.png"/><Relationship Id="rId2" Type="http://schemas.openxmlformats.org/officeDocument/2006/relationships/tags" Target="../tags/tag46.xml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10" Type="http://schemas.openxmlformats.org/officeDocument/2006/relationships/tags" Target="../tags/tag54.xml"/><Relationship Id="rId19" Type="http://schemas.openxmlformats.org/officeDocument/2006/relationships/image" Target="../media/image63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69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tags" Target="../tags/tag58.xml"/><Relationship Id="rId16" Type="http://schemas.openxmlformats.org/officeDocument/2006/relationships/image" Target="../media/image72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5.png"/><Relationship Id="rId5" Type="http://schemas.openxmlformats.org/officeDocument/2006/relationships/tags" Target="../tags/tag61.xml"/><Relationship Id="rId15" Type="http://schemas.openxmlformats.org/officeDocument/2006/relationships/image" Target="../media/image71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76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" Type="http://schemas.openxmlformats.org/officeDocument/2006/relationships/tags" Target="../tags/tag67.xml"/><Relationship Id="rId16" Type="http://schemas.openxmlformats.org/officeDocument/2006/relationships/image" Target="../media/image78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74.png"/><Relationship Id="rId5" Type="http://schemas.openxmlformats.org/officeDocument/2006/relationships/tags" Target="../tags/tag70.xml"/><Relationship Id="rId15" Type="http://schemas.openxmlformats.org/officeDocument/2006/relationships/image" Target="../media/image73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image" Target="../media/image2.png"/><Relationship Id="rId26" Type="http://schemas.openxmlformats.org/officeDocument/2006/relationships/image" Target="../media/image83.png"/><Relationship Id="rId3" Type="http://schemas.openxmlformats.org/officeDocument/2006/relationships/tags" Target="../tags/tag77.xml"/><Relationship Id="rId21" Type="http://schemas.openxmlformats.org/officeDocument/2006/relationships/image" Target="../media/image5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image" Target="../media/image1.png"/><Relationship Id="rId25" Type="http://schemas.openxmlformats.org/officeDocument/2006/relationships/image" Target="../media/image82.png"/><Relationship Id="rId2" Type="http://schemas.openxmlformats.org/officeDocument/2006/relationships/tags" Target="../tags/tag7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image" Target="../media/image75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image" Target="../media/image81.png"/><Relationship Id="rId10" Type="http://schemas.openxmlformats.org/officeDocument/2006/relationships/tags" Target="../tags/tag84.xml"/><Relationship Id="rId19" Type="http://schemas.openxmlformats.org/officeDocument/2006/relationships/image" Target="../media/image3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image" Target="../media/image3.png"/><Relationship Id="rId26" Type="http://schemas.openxmlformats.org/officeDocument/2006/relationships/image" Target="../media/image84.jpg"/><Relationship Id="rId3" Type="http://schemas.openxmlformats.org/officeDocument/2006/relationships/tags" Target="../tags/tag92.xml"/><Relationship Id="rId21" Type="http://schemas.openxmlformats.org/officeDocument/2006/relationships/image" Target="../media/image80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notesSlide" Target="../notesSlides/notesSlide7.xml"/><Relationship Id="rId25" Type="http://schemas.openxmlformats.org/officeDocument/2006/relationships/image" Target="../media/image83.png"/><Relationship Id="rId2" Type="http://schemas.openxmlformats.org/officeDocument/2006/relationships/tags" Target="../tags/tag9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5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image" Target="../media/image82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image" Target="../media/image75.png"/><Relationship Id="rId10" Type="http://schemas.openxmlformats.org/officeDocument/2006/relationships/tags" Target="../tags/tag99.xml"/><Relationship Id="rId19" Type="http://schemas.openxmlformats.org/officeDocument/2006/relationships/image" Target="../media/image4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image" Target="../media/image81.png"/><Relationship Id="rId27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18" Type="http://schemas.openxmlformats.org/officeDocument/2006/relationships/image" Target="../media/image84.jpg"/><Relationship Id="rId26" Type="http://schemas.openxmlformats.org/officeDocument/2006/relationships/image" Target="../media/image89.png"/><Relationship Id="rId3" Type="http://schemas.openxmlformats.org/officeDocument/2006/relationships/tags" Target="../tags/tag107.xml"/><Relationship Id="rId21" Type="http://schemas.openxmlformats.org/officeDocument/2006/relationships/image" Target="../media/image3.png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notesSlide" Target="../notesSlides/notesSlide8.xml"/><Relationship Id="rId25" Type="http://schemas.openxmlformats.org/officeDocument/2006/relationships/image" Target="../media/image88.png"/><Relationship Id="rId2" Type="http://schemas.openxmlformats.org/officeDocument/2006/relationships/tags" Target="../tags/tag10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86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24" Type="http://schemas.openxmlformats.org/officeDocument/2006/relationships/image" Target="../media/image87.png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23" Type="http://schemas.openxmlformats.org/officeDocument/2006/relationships/image" Target="../media/image81.png"/><Relationship Id="rId10" Type="http://schemas.openxmlformats.org/officeDocument/2006/relationships/tags" Target="../tags/tag114.xml"/><Relationship Id="rId19" Type="http://schemas.openxmlformats.org/officeDocument/2006/relationships/image" Target="../media/image85.pn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Relationship Id="rId2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image" Target="../media/image84.jpg"/><Relationship Id="rId26" Type="http://schemas.openxmlformats.org/officeDocument/2006/relationships/image" Target="../media/image89.png"/><Relationship Id="rId3" Type="http://schemas.openxmlformats.org/officeDocument/2006/relationships/tags" Target="../tags/tag122.xml"/><Relationship Id="rId21" Type="http://schemas.openxmlformats.org/officeDocument/2006/relationships/image" Target="../media/image3.png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notesSlide" Target="../notesSlides/notesSlide9.xml"/><Relationship Id="rId25" Type="http://schemas.openxmlformats.org/officeDocument/2006/relationships/image" Target="../media/image88.png"/><Relationship Id="rId2" Type="http://schemas.openxmlformats.org/officeDocument/2006/relationships/tags" Target="../tags/tag12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86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image" Target="../media/image87.png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23" Type="http://schemas.openxmlformats.org/officeDocument/2006/relationships/image" Target="../media/image81.png"/><Relationship Id="rId10" Type="http://schemas.openxmlformats.org/officeDocument/2006/relationships/tags" Target="../tags/tag129.xml"/><Relationship Id="rId19" Type="http://schemas.openxmlformats.org/officeDocument/2006/relationships/image" Target="../media/image85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18" Type="http://schemas.openxmlformats.org/officeDocument/2006/relationships/image" Target="../media/image84.jpg"/><Relationship Id="rId26" Type="http://schemas.openxmlformats.org/officeDocument/2006/relationships/image" Target="../media/image89.png"/><Relationship Id="rId3" Type="http://schemas.openxmlformats.org/officeDocument/2006/relationships/tags" Target="../tags/tag137.xml"/><Relationship Id="rId21" Type="http://schemas.openxmlformats.org/officeDocument/2006/relationships/image" Target="../media/image3.png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8.png"/><Relationship Id="rId2" Type="http://schemas.openxmlformats.org/officeDocument/2006/relationships/tags" Target="../tags/tag13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86.pn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24" Type="http://schemas.openxmlformats.org/officeDocument/2006/relationships/image" Target="../media/image87.png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23" Type="http://schemas.openxmlformats.org/officeDocument/2006/relationships/image" Target="../media/image81.png"/><Relationship Id="rId10" Type="http://schemas.openxmlformats.org/officeDocument/2006/relationships/tags" Target="../tags/tag144.xml"/><Relationship Id="rId19" Type="http://schemas.openxmlformats.org/officeDocument/2006/relationships/image" Target="../media/image85.png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Relationship Id="rId2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4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93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92.png"/><Relationship Id="rId5" Type="http://schemas.openxmlformats.org/officeDocument/2006/relationships/tags" Target="../tags/tag154.xml"/><Relationship Id="rId10" Type="http://schemas.openxmlformats.org/officeDocument/2006/relationships/image" Target="../media/image91.png"/><Relationship Id="rId4" Type="http://schemas.openxmlformats.org/officeDocument/2006/relationships/tags" Target="../tags/tag153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tags" Target="../tags/tag158.xml"/><Relationship Id="rId16" Type="http://schemas.openxmlformats.org/officeDocument/2006/relationships/image" Target="../media/image99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94.png"/><Relationship Id="rId5" Type="http://schemas.openxmlformats.org/officeDocument/2006/relationships/tags" Target="../tags/tag161.xml"/><Relationship Id="rId15" Type="http://schemas.openxmlformats.org/officeDocument/2006/relationships/image" Target="../media/image98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tags" Target="../tags/tag167.xml"/><Relationship Id="rId16" Type="http://schemas.openxmlformats.org/officeDocument/2006/relationships/image" Target="../media/image108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103.png"/><Relationship Id="rId5" Type="http://schemas.openxmlformats.org/officeDocument/2006/relationships/tags" Target="../tags/tag170.xml"/><Relationship Id="rId15" Type="http://schemas.openxmlformats.org/officeDocument/2006/relationships/image" Target="../media/image107.png"/><Relationship Id="rId10" Type="http://schemas.openxmlformats.org/officeDocument/2006/relationships/image" Target="../media/image102.wmf"/><Relationship Id="rId4" Type="http://schemas.openxmlformats.org/officeDocument/2006/relationships/tags" Target="../tags/tag16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tags" Target="../tags/tag175.xml"/><Relationship Id="rId16" Type="http://schemas.openxmlformats.org/officeDocument/2006/relationships/image" Target="../media/image117.png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112.wmf"/><Relationship Id="rId5" Type="http://schemas.openxmlformats.org/officeDocument/2006/relationships/tags" Target="../tags/tag178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7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tags" Target="../tags/tag194.xml"/><Relationship Id="rId18" Type="http://schemas.openxmlformats.org/officeDocument/2006/relationships/image" Target="../media/image58.png"/><Relationship Id="rId26" Type="http://schemas.openxmlformats.org/officeDocument/2006/relationships/image" Target="../media/image123.png"/><Relationship Id="rId3" Type="http://schemas.openxmlformats.org/officeDocument/2006/relationships/tags" Target="../tags/tag184.xml"/><Relationship Id="rId21" Type="http://schemas.openxmlformats.org/officeDocument/2006/relationships/image" Target="../media/image62.png"/><Relationship Id="rId7" Type="http://schemas.openxmlformats.org/officeDocument/2006/relationships/tags" Target="../tags/tag188.xml"/><Relationship Id="rId12" Type="http://schemas.openxmlformats.org/officeDocument/2006/relationships/tags" Target="../tags/tag19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22.png"/><Relationship Id="rId2" Type="http://schemas.openxmlformats.org/officeDocument/2006/relationships/tags" Target="../tags/tag183.xml"/><Relationship Id="rId16" Type="http://schemas.openxmlformats.org/officeDocument/2006/relationships/tags" Target="../tags/tag197.xml"/><Relationship Id="rId20" Type="http://schemas.openxmlformats.org/officeDocument/2006/relationships/image" Target="../media/image61.png"/><Relationship Id="rId29" Type="http://schemas.openxmlformats.org/officeDocument/2006/relationships/image" Target="../media/image3.png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24" Type="http://schemas.openxmlformats.org/officeDocument/2006/relationships/image" Target="../media/image121.png"/><Relationship Id="rId5" Type="http://schemas.openxmlformats.org/officeDocument/2006/relationships/tags" Target="../tags/tag186.xml"/><Relationship Id="rId15" Type="http://schemas.openxmlformats.org/officeDocument/2006/relationships/tags" Target="../tags/tag196.xml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10" Type="http://schemas.openxmlformats.org/officeDocument/2006/relationships/tags" Target="../tags/tag191.xml"/><Relationship Id="rId19" Type="http://schemas.openxmlformats.org/officeDocument/2006/relationships/image" Target="../media/image60.png"/><Relationship Id="rId31" Type="http://schemas.openxmlformats.org/officeDocument/2006/relationships/image" Target="../media/image5.png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tags" Target="../tags/tag195.xml"/><Relationship Id="rId22" Type="http://schemas.openxmlformats.org/officeDocument/2006/relationships/image" Target="../media/image59.png"/><Relationship Id="rId27" Type="http://schemas.openxmlformats.org/officeDocument/2006/relationships/image" Target="../media/image124.png"/><Relationship Id="rId30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tags" Target="../tags/tag4.xml"/><Relationship Id="rId18" Type="http://schemas.openxmlformats.org/officeDocument/2006/relationships/image" Target="../media/image2.png"/><Relationship Id="rId3" Type="http://schemas.microsoft.com/office/2007/relationships/media" Target="../media/media2.WAV"/><Relationship Id="rId21" Type="http://schemas.openxmlformats.org/officeDocument/2006/relationships/image" Target="../media/image5.png"/><Relationship Id="rId7" Type="http://schemas.microsoft.com/office/2007/relationships/media" Target="../media/media4.WAV"/><Relationship Id="rId12" Type="http://schemas.openxmlformats.org/officeDocument/2006/relationships/tags" Target="../tags/tag3.xml"/><Relationship Id="rId17" Type="http://schemas.openxmlformats.org/officeDocument/2006/relationships/image" Target="../media/image1.png"/><Relationship Id="rId2" Type="http://schemas.openxmlformats.org/officeDocument/2006/relationships/audio" Target="../media/media1.WAV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tags" Target="../tags/tag2.xml"/><Relationship Id="rId5" Type="http://schemas.microsoft.com/office/2007/relationships/media" Target="../media/media3.WAV"/><Relationship Id="rId15" Type="http://schemas.openxmlformats.org/officeDocument/2006/relationships/tags" Target="../tags/tag6.xml"/><Relationship Id="rId23" Type="http://schemas.openxmlformats.org/officeDocument/2006/relationships/image" Target="../media/image7.png"/><Relationship Id="rId10" Type="http://schemas.openxmlformats.org/officeDocument/2006/relationships/audio" Target="../media/media5.WAV"/><Relationship Id="rId19" Type="http://schemas.openxmlformats.org/officeDocument/2006/relationships/image" Target="../media/image3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tags" Target="../tags/tag5.xml"/><Relationship Id="rId2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tags" Target="../tags/tag210.xml"/><Relationship Id="rId18" Type="http://schemas.openxmlformats.org/officeDocument/2006/relationships/image" Target="../media/image60.png"/><Relationship Id="rId26" Type="http://schemas.openxmlformats.org/officeDocument/2006/relationships/image" Target="../media/image5.png"/><Relationship Id="rId3" Type="http://schemas.openxmlformats.org/officeDocument/2006/relationships/tags" Target="../tags/tag200.xml"/><Relationship Id="rId21" Type="http://schemas.openxmlformats.org/officeDocument/2006/relationships/image" Target="../media/image59.png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17" Type="http://schemas.openxmlformats.org/officeDocument/2006/relationships/image" Target="../media/image58.png"/><Relationship Id="rId25" Type="http://schemas.openxmlformats.org/officeDocument/2006/relationships/image" Target="../media/image4.png"/><Relationship Id="rId2" Type="http://schemas.openxmlformats.org/officeDocument/2006/relationships/tags" Target="../tags/tag199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2.png"/><Relationship Id="rId29" Type="http://schemas.openxmlformats.org/officeDocument/2006/relationships/image" Target="../media/image127.png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24" Type="http://schemas.openxmlformats.org/officeDocument/2006/relationships/image" Target="../media/image3.png"/><Relationship Id="rId5" Type="http://schemas.openxmlformats.org/officeDocument/2006/relationships/tags" Target="../tags/tag202.xml"/><Relationship Id="rId15" Type="http://schemas.openxmlformats.org/officeDocument/2006/relationships/tags" Target="../tags/tag212.xml"/><Relationship Id="rId23" Type="http://schemas.openxmlformats.org/officeDocument/2006/relationships/image" Target="../media/image126.png"/><Relationship Id="rId28" Type="http://schemas.openxmlformats.org/officeDocument/2006/relationships/image" Target="../media/image125.png"/><Relationship Id="rId10" Type="http://schemas.openxmlformats.org/officeDocument/2006/relationships/tags" Target="../tags/tag207.xml"/><Relationship Id="rId19" Type="http://schemas.openxmlformats.org/officeDocument/2006/relationships/image" Target="../media/image61.png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tags" Target="../tags/tag211.xml"/><Relationship Id="rId22" Type="http://schemas.openxmlformats.org/officeDocument/2006/relationships/image" Target="../media/image123.png"/><Relationship Id="rId27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29.png"/><Relationship Id="rId3" Type="http://schemas.openxmlformats.org/officeDocument/2006/relationships/tags" Target="../tags/tag215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128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1.png"/><Relationship Id="rId5" Type="http://schemas.openxmlformats.org/officeDocument/2006/relationships/tags" Target="../tags/tag217.xml"/><Relationship Id="rId10" Type="http://schemas.openxmlformats.org/officeDocument/2006/relationships/image" Target="../media/image125.png"/><Relationship Id="rId4" Type="http://schemas.openxmlformats.org/officeDocument/2006/relationships/tags" Target="../tags/tag216.xml"/><Relationship Id="rId9" Type="http://schemas.openxmlformats.org/officeDocument/2006/relationships/image" Target="../media/image31.png"/><Relationship Id="rId1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18" Type="http://schemas.openxmlformats.org/officeDocument/2006/relationships/image" Target="../media/image58.png"/><Relationship Id="rId26" Type="http://schemas.openxmlformats.org/officeDocument/2006/relationships/image" Target="../media/image31.png"/><Relationship Id="rId3" Type="http://schemas.openxmlformats.org/officeDocument/2006/relationships/tags" Target="../tags/tag220.xml"/><Relationship Id="rId21" Type="http://schemas.openxmlformats.org/officeDocument/2006/relationships/image" Target="../media/image62.png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0.png"/><Relationship Id="rId2" Type="http://schemas.openxmlformats.org/officeDocument/2006/relationships/tags" Target="../tags/tag219.xml"/><Relationship Id="rId16" Type="http://schemas.openxmlformats.org/officeDocument/2006/relationships/tags" Target="../tags/tag233.xml"/><Relationship Id="rId20" Type="http://schemas.openxmlformats.org/officeDocument/2006/relationships/image" Target="../media/image61.png"/><Relationship Id="rId29" Type="http://schemas.openxmlformats.org/officeDocument/2006/relationships/image" Target="../media/image130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5" Type="http://schemas.openxmlformats.org/officeDocument/2006/relationships/tags" Target="../tags/tag222.xml"/><Relationship Id="rId15" Type="http://schemas.openxmlformats.org/officeDocument/2006/relationships/tags" Target="../tags/tag232.xml"/><Relationship Id="rId23" Type="http://schemas.openxmlformats.org/officeDocument/2006/relationships/image" Target="../media/image121.png"/><Relationship Id="rId28" Type="http://schemas.openxmlformats.org/officeDocument/2006/relationships/image" Target="../media/image129.png"/><Relationship Id="rId10" Type="http://schemas.openxmlformats.org/officeDocument/2006/relationships/tags" Target="../tags/tag227.xml"/><Relationship Id="rId19" Type="http://schemas.openxmlformats.org/officeDocument/2006/relationships/image" Target="../media/image60.png"/><Relationship Id="rId31" Type="http://schemas.openxmlformats.org/officeDocument/2006/relationships/image" Target="../media/image132.png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tags" Target="../tags/tag231.xml"/><Relationship Id="rId22" Type="http://schemas.openxmlformats.org/officeDocument/2006/relationships/image" Target="../media/image59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tags" Target="../tags/tag246.xml"/><Relationship Id="rId18" Type="http://schemas.openxmlformats.org/officeDocument/2006/relationships/image" Target="../media/image60.png"/><Relationship Id="rId26" Type="http://schemas.openxmlformats.org/officeDocument/2006/relationships/image" Target="../media/image128.png"/><Relationship Id="rId3" Type="http://schemas.openxmlformats.org/officeDocument/2006/relationships/tags" Target="../tags/tag236.xml"/><Relationship Id="rId21" Type="http://schemas.openxmlformats.org/officeDocument/2006/relationships/image" Target="../media/image59.png"/><Relationship Id="rId7" Type="http://schemas.openxmlformats.org/officeDocument/2006/relationships/tags" Target="../tags/tag240.xml"/><Relationship Id="rId12" Type="http://schemas.openxmlformats.org/officeDocument/2006/relationships/tags" Target="../tags/tag245.xml"/><Relationship Id="rId17" Type="http://schemas.openxmlformats.org/officeDocument/2006/relationships/image" Target="../media/image58.png"/><Relationship Id="rId25" Type="http://schemas.openxmlformats.org/officeDocument/2006/relationships/image" Target="../media/image121.png"/><Relationship Id="rId2" Type="http://schemas.openxmlformats.org/officeDocument/2006/relationships/tags" Target="../tags/tag23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2.png"/><Relationship Id="rId29" Type="http://schemas.openxmlformats.org/officeDocument/2006/relationships/image" Target="../media/image131.pn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tags" Target="../tags/tag244.xml"/><Relationship Id="rId24" Type="http://schemas.openxmlformats.org/officeDocument/2006/relationships/image" Target="../media/image31.png"/><Relationship Id="rId5" Type="http://schemas.openxmlformats.org/officeDocument/2006/relationships/tags" Target="../tags/tag238.xml"/><Relationship Id="rId15" Type="http://schemas.openxmlformats.org/officeDocument/2006/relationships/tags" Target="../tags/tag248.xml"/><Relationship Id="rId23" Type="http://schemas.openxmlformats.org/officeDocument/2006/relationships/image" Target="../media/image30.png"/><Relationship Id="rId28" Type="http://schemas.openxmlformats.org/officeDocument/2006/relationships/image" Target="../media/image130.png"/><Relationship Id="rId10" Type="http://schemas.openxmlformats.org/officeDocument/2006/relationships/tags" Target="../tags/tag243.xml"/><Relationship Id="rId19" Type="http://schemas.openxmlformats.org/officeDocument/2006/relationships/image" Target="../media/image61.png"/><Relationship Id="rId31" Type="http://schemas.openxmlformats.org/officeDocument/2006/relationships/image" Target="../media/image135.png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tags" Target="../tags/tag247.xml"/><Relationship Id="rId22" Type="http://schemas.openxmlformats.org/officeDocument/2006/relationships/image" Target="../media/image125.png"/><Relationship Id="rId27" Type="http://schemas.openxmlformats.org/officeDocument/2006/relationships/image" Target="../media/image129.png"/><Relationship Id="rId30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56.xml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tags" Target="../tags/tag251.xml"/><Relationship Id="rId21" Type="http://schemas.openxmlformats.org/officeDocument/2006/relationships/image" Target="../media/image145.png"/><Relationship Id="rId7" Type="http://schemas.openxmlformats.org/officeDocument/2006/relationships/tags" Target="../tags/tag255.xml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tags" Target="../tags/tag250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53.xml"/><Relationship Id="rId15" Type="http://schemas.openxmlformats.org/officeDocument/2006/relationships/image" Target="../media/image139.png"/><Relationship Id="rId10" Type="http://schemas.openxmlformats.org/officeDocument/2006/relationships/tags" Target="../tags/tag258.xml"/><Relationship Id="rId19" Type="http://schemas.openxmlformats.org/officeDocument/2006/relationships/image" Target="../media/image143.png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tags" Target="../tags/tag271.xml"/><Relationship Id="rId18" Type="http://schemas.openxmlformats.org/officeDocument/2006/relationships/tags" Target="../tags/tag276.xml"/><Relationship Id="rId26" Type="http://schemas.openxmlformats.org/officeDocument/2006/relationships/image" Target="../media/image149.png"/><Relationship Id="rId39" Type="http://schemas.openxmlformats.org/officeDocument/2006/relationships/image" Target="../media/image59.png"/><Relationship Id="rId3" Type="http://schemas.openxmlformats.org/officeDocument/2006/relationships/tags" Target="../tags/tag261.xml"/><Relationship Id="rId21" Type="http://schemas.openxmlformats.org/officeDocument/2006/relationships/tags" Target="../tags/tag279.xml"/><Relationship Id="rId34" Type="http://schemas.openxmlformats.org/officeDocument/2006/relationships/image" Target="../media/image157.png"/><Relationship Id="rId42" Type="http://schemas.openxmlformats.org/officeDocument/2006/relationships/image" Target="../media/image159.png"/><Relationship Id="rId7" Type="http://schemas.openxmlformats.org/officeDocument/2006/relationships/tags" Target="../tags/tag265.xml"/><Relationship Id="rId12" Type="http://schemas.openxmlformats.org/officeDocument/2006/relationships/tags" Target="../tags/tag270.xml"/><Relationship Id="rId17" Type="http://schemas.openxmlformats.org/officeDocument/2006/relationships/tags" Target="../tags/tag275.xml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38" Type="http://schemas.openxmlformats.org/officeDocument/2006/relationships/image" Target="../media/image62.png"/><Relationship Id="rId2" Type="http://schemas.openxmlformats.org/officeDocument/2006/relationships/tags" Target="../tags/tag260.xml"/><Relationship Id="rId16" Type="http://schemas.openxmlformats.org/officeDocument/2006/relationships/tags" Target="../tags/tag274.xml"/><Relationship Id="rId20" Type="http://schemas.openxmlformats.org/officeDocument/2006/relationships/tags" Target="../tags/tag278.xml"/><Relationship Id="rId29" Type="http://schemas.openxmlformats.org/officeDocument/2006/relationships/image" Target="../media/image152.png"/><Relationship Id="rId41" Type="http://schemas.openxmlformats.org/officeDocument/2006/relationships/image" Target="../media/image158.png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tags" Target="../tags/tag269.xml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37" Type="http://schemas.openxmlformats.org/officeDocument/2006/relationships/image" Target="../media/image61.png"/><Relationship Id="rId40" Type="http://schemas.openxmlformats.org/officeDocument/2006/relationships/image" Target="../media/image125.png"/><Relationship Id="rId5" Type="http://schemas.openxmlformats.org/officeDocument/2006/relationships/tags" Target="../tags/tag263.xml"/><Relationship Id="rId15" Type="http://schemas.openxmlformats.org/officeDocument/2006/relationships/tags" Target="../tags/tag273.xml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60.png"/><Relationship Id="rId10" Type="http://schemas.openxmlformats.org/officeDocument/2006/relationships/tags" Target="../tags/tag268.xml"/><Relationship Id="rId19" Type="http://schemas.openxmlformats.org/officeDocument/2006/relationships/tags" Target="../tags/tag277.xml"/><Relationship Id="rId31" Type="http://schemas.openxmlformats.org/officeDocument/2006/relationships/image" Target="../media/image154.png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tags" Target="../tags/tag272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58.png"/><Relationship Id="rId43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tags" Target="../tags/tag292.xml"/><Relationship Id="rId18" Type="http://schemas.openxmlformats.org/officeDocument/2006/relationships/tags" Target="../tags/tag297.xml"/><Relationship Id="rId26" Type="http://schemas.openxmlformats.org/officeDocument/2006/relationships/image" Target="../media/image62.png"/><Relationship Id="rId39" Type="http://schemas.openxmlformats.org/officeDocument/2006/relationships/image" Target="../media/image153.png"/><Relationship Id="rId3" Type="http://schemas.openxmlformats.org/officeDocument/2006/relationships/tags" Target="../tags/tag282.xml"/><Relationship Id="rId21" Type="http://schemas.openxmlformats.org/officeDocument/2006/relationships/tags" Target="../tags/tag300.xml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7" Type="http://schemas.openxmlformats.org/officeDocument/2006/relationships/tags" Target="../tags/tag286.xml"/><Relationship Id="rId12" Type="http://schemas.openxmlformats.org/officeDocument/2006/relationships/tags" Target="../tags/tag291.xml"/><Relationship Id="rId17" Type="http://schemas.openxmlformats.org/officeDocument/2006/relationships/tags" Target="../tags/tag296.xml"/><Relationship Id="rId25" Type="http://schemas.openxmlformats.org/officeDocument/2006/relationships/image" Target="../media/image61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2" Type="http://schemas.openxmlformats.org/officeDocument/2006/relationships/tags" Target="../tags/tag281.xml"/><Relationship Id="rId16" Type="http://schemas.openxmlformats.org/officeDocument/2006/relationships/tags" Target="../tags/tag295.xml"/><Relationship Id="rId20" Type="http://schemas.openxmlformats.org/officeDocument/2006/relationships/tags" Target="../tags/tag299.xml"/><Relationship Id="rId29" Type="http://schemas.openxmlformats.org/officeDocument/2006/relationships/image" Target="../media/image159.png"/><Relationship Id="rId41" Type="http://schemas.openxmlformats.org/officeDocument/2006/relationships/image" Target="../media/image155.png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tags" Target="../tags/tag290.xml"/><Relationship Id="rId24" Type="http://schemas.openxmlformats.org/officeDocument/2006/relationships/image" Target="../media/image60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5" Type="http://schemas.openxmlformats.org/officeDocument/2006/relationships/tags" Target="../tags/tag284.xml"/><Relationship Id="rId15" Type="http://schemas.openxmlformats.org/officeDocument/2006/relationships/tags" Target="../tags/tag294.xml"/><Relationship Id="rId23" Type="http://schemas.openxmlformats.org/officeDocument/2006/relationships/image" Target="../media/image58.png"/><Relationship Id="rId28" Type="http://schemas.openxmlformats.org/officeDocument/2006/relationships/image" Target="../media/image125.png"/><Relationship Id="rId36" Type="http://schemas.openxmlformats.org/officeDocument/2006/relationships/image" Target="../media/image150.png"/><Relationship Id="rId10" Type="http://schemas.openxmlformats.org/officeDocument/2006/relationships/tags" Target="../tags/tag289.xml"/><Relationship Id="rId19" Type="http://schemas.openxmlformats.org/officeDocument/2006/relationships/tags" Target="../tags/tag298.xml"/><Relationship Id="rId31" Type="http://schemas.openxmlformats.org/officeDocument/2006/relationships/image" Target="../media/image161.png"/><Relationship Id="rId4" Type="http://schemas.openxmlformats.org/officeDocument/2006/relationships/tags" Target="../tags/tag283.xml"/><Relationship Id="rId9" Type="http://schemas.openxmlformats.org/officeDocument/2006/relationships/tags" Target="../tags/tag288.xml"/><Relationship Id="rId14" Type="http://schemas.openxmlformats.org/officeDocument/2006/relationships/tags" Target="../tags/tag293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59.png"/><Relationship Id="rId30" Type="http://schemas.openxmlformats.org/officeDocument/2006/relationships/image" Target="../media/image127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9.emf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image" Target="../media/image168.emf"/><Relationship Id="rId11" Type="http://schemas.openxmlformats.org/officeDocument/2006/relationships/image" Target="../media/image173.png"/><Relationship Id="rId5" Type="http://schemas.openxmlformats.org/officeDocument/2006/relationships/image" Target="../media/image167.emf"/><Relationship Id="rId10" Type="http://schemas.openxmlformats.org/officeDocument/2006/relationships/image" Target="../media/image172.png"/><Relationship Id="rId4" Type="http://schemas.openxmlformats.org/officeDocument/2006/relationships/image" Target="../media/image166.emf"/><Relationship Id="rId9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0.emf"/><Relationship Id="rId18" Type="http://schemas.openxmlformats.org/officeDocument/2006/relationships/image" Target="../media/image173.png"/><Relationship Id="rId3" Type="http://schemas.openxmlformats.org/officeDocument/2006/relationships/tags" Target="../tags/tag30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9.emf"/><Relationship Id="rId17" Type="http://schemas.openxmlformats.org/officeDocument/2006/relationships/image" Target="../media/image176.png"/><Relationship Id="rId2" Type="http://schemas.openxmlformats.org/officeDocument/2006/relationships/tags" Target="../tags/tag304.xml"/><Relationship Id="rId16" Type="http://schemas.openxmlformats.org/officeDocument/2006/relationships/image" Target="../media/image175.png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1" Type="http://schemas.openxmlformats.org/officeDocument/2006/relationships/image" Target="../media/image168.emf"/><Relationship Id="rId5" Type="http://schemas.openxmlformats.org/officeDocument/2006/relationships/tags" Target="../tags/tag307.xml"/><Relationship Id="rId15" Type="http://schemas.openxmlformats.org/officeDocument/2006/relationships/image" Target="../media/image172.png"/><Relationship Id="rId10" Type="http://schemas.openxmlformats.org/officeDocument/2006/relationships/image" Target="../media/image167.emf"/><Relationship Id="rId4" Type="http://schemas.openxmlformats.org/officeDocument/2006/relationships/tags" Target="../tags/tag306.xml"/><Relationship Id="rId9" Type="http://schemas.openxmlformats.org/officeDocument/2006/relationships/image" Target="../media/image166.emf"/><Relationship Id="rId14" Type="http://schemas.openxmlformats.org/officeDocument/2006/relationships/image" Target="../media/image1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13" Type="http://schemas.openxmlformats.org/officeDocument/2006/relationships/image" Target="../media/image171.png"/><Relationship Id="rId3" Type="http://schemas.openxmlformats.org/officeDocument/2006/relationships/tags" Target="../tags/tag311.xml"/><Relationship Id="rId7" Type="http://schemas.openxmlformats.org/officeDocument/2006/relationships/image" Target="../media/image174.png"/><Relationship Id="rId12" Type="http://schemas.openxmlformats.org/officeDocument/2006/relationships/image" Target="../media/image170.emf"/><Relationship Id="rId17" Type="http://schemas.openxmlformats.org/officeDocument/2006/relationships/image" Target="../media/image178.png"/><Relationship Id="rId2" Type="http://schemas.openxmlformats.org/officeDocument/2006/relationships/tags" Target="../tags/tag310.xml"/><Relationship Id="rId16" Type="http://schemas.openxmlformats.org/officeDocument/2006/relationships/image" Target="../media/image175.png"/><Relationship Id="rId1" Type="http://schemas.openxmlformats.org/officeDocument/2006/relationships/tags" Target="../tags/tag30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9.emf"/><Relationship Id="rId5" Type="http://schemas.openxmlformats.org/officeDocument/2006/relationships/tags" Target="../tags/tag313.xml"/><Relationship Id="rId15" Type="http://schemas.openxmlformats.org/officeDocument/2006/relationships/image" Target="../media/image172.png"/><Relationship Id="rId10" Type="http://schemas.openxmlformats.org/officeDocument/2006/relationships/image" Target="../media/image168.emf"/><Relationship Id="rId4" Type="http://schemas.openxmlformats.org/officeDocument/2006/relationships/tags" Target="../tags/tag312.xml"/><Relationship Id="rId9" Type="http://schemas.openxmlformats.org/officeDocument/2006/relationships/image" Target="../media/image167.emf"/><Relationship Id="rId14" Type="http://schemas.openxmlformats.org/officeDocument/2006/relationships/image" Target="../media/image177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13" Type="http://schemas.openxmlformats.org/officeDocument/2006/relationships/tags" Target="../tags/tag326.xml"/><Relationship Id="rId18" Type="http://schemas.openxmlformats.org/officeDocument/2006/relationships/image" Target="../media/image58.png"/><Relationship Id="rId26" Type="http://schemas.openxmlformats.org/officeDocument/2006/relationships/image" Target="../media/image174.png"/><Relationship Id="rId3" Type="http://schemas.openxmlformats.org/officeDocument/2006/relationships/tags" Target="../tags/tag316.xml"/><Relationship Id="rId21" Type="http://schemas.openxmlformats.org/officeDocument/2006/relationships/image" Target="../media/image62.png"/><Relationship Id="rId34" Type="http://schemas.openxmlformats.org/officeDocument/2006/relationships/image" Target="../media/image187.png"/><Relationship Id="rId7" Type="http://schemas.openxmlformats.org/officeDocument/2006/relationships/tags" Target="../tags/tag320.xml"/><Relationship Id="rId12" Type="http://schemas.openxmlformats.org/officeDocument/2006/relationships/tags" Target="../tags/tag325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81.png"/><Relationship Id="rId33" Type="http://schemas.openxmlformats.org/officeDocument/2006/relationships/image" Target="../media/image186.png"/><Relationship Id="rId2" Type="http://schemas.openxmlformats.org/officeDocument/2006/relationships/tags" Target="../tags/tag315.xml"/><Relationship Id="rId16" Type="http://schemas.openxmlformats.org/officeDocument/2006/relationships/tags" Target="../tags/tag329.xml"/><Relationship Id="rId20" Type="http://schemas.openxmlformats.org/officeDocument/2006/relationships/image" Target="../media/image61.png"/><Relationship Id="rId29" Type="http://schemas.openxmlformats.org/officeDocument/2006/relationships/image" Target="../media/image182.png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tags" Target="../tags/tag324.xml"/><Relationship Id="rId24" Type="http://schemas.openxmlformats.org/officeDocument/2006/relationships/image" Target="../media/image180.png"/><Relationship Id="rId32" Type="http://schemas.openxmlformats.org/officeDocument/2006/relationships/image" Target="../media/image185.png"/><Relationship Id="rId5" Type="http://schemas.openxmlformats.org/officeDocument/2006/relationships/tags" Target="../tags/tag318.xml"/><Relationship Id="rId15" Type="http://schemas.openxmlformats.org/officeDocument/2006/relationships/tags" Target="../tags/tag328.xml"/><Relationship Id="rId23" Type="http://schemas.openxmlformats.org/officeDocument/2006/relationships/image" Target="../media/image179.png"/><Relationship Id="rId28" Type="http://schemas.openxmlformats.org/officeDocument/2006/relationships/image" Target="../media/image178.png"/><Relationship Id="rId36" Type="http://schemas.openxmlformats.org/officeDocument/2006/relationships/image" Target="../media/image189.png"/><Relationship Id="rId10" Type="http://schemas.openxmlformats.org/officeDocument/2006/relationships/tags" Target="../tags/tag323.xml"/><Relationship Id="rId19" Type="http://schemas.openxmlformats.org/officeDocument/2006/relationships/image" Target="../media/image60.png"/><Relationship Id="rId31" Type="http://schemas.openxmlformats.org/officeDocument/2006/relationships/image" Target="../media/image184.png"/><Relationship Id="rId4" Type="http://schemas.openxmlformats.org/officeDocument/2006/relationships/tags" Target="../tags/tag317.xml"/><Relationship Id="rId9" Type="http://schemas.openxmlformats.org/officeDocument/2006/relationships/tags" Target="../tags/tag322.xml"/><Relationship Id="rId14" Type="http://schemas.openxmlformats.org/officeDocument/2006/relationships/tags" Target="../tags/tag327.xml"/><Relationship Id="rId22" Type="http://schemas.openxmlformats.org/officeDocument/2006/relationships/image" Target="../media/image59.png"/><Relationship Id="rId27" Type="http://schemas.openxmlformats.org/officeDocument/2006/relationships/image" Target="../media/image175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tags" Target="../tags/tag33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4.png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image" Target="../media/image193.png"/><Relationship Id="rId5" Type="http://schemas.openxmlformats.org/officeDocument/2006/relationships/tags" Target="../tags/tag334.xml"/><Relationship Id="rId10" Type="http://schemas.openxmlformats.org/officeDocument/2006/relationships/image" Target="../media/image192.png"/><Relationship Id="rId4" Type="http://schemas.openxmlformats.org/officeDocument/2006/relationships/tags" Target="../tags/tag333.xml"/><Relationship Id="rId9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13" Type="http://schemas.openxmlformats.org/officeDocument/2006/relationships/tags" Target="../tags/tag348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201.png"/><Relationship Id="rId3" Type="http://schemas.openxmlformats.org/officeDocument/2006/relationships/tags" Target="../tags/tag338.xml"/><Relationship Id="rId21" Type="http://schemas.openxmlformats.org/officeDocument/2006/relationships/image" Target="../media/image81.png"/><Relationship Id="rId7" Type="http://schemas.openxmlformats.org/officeDocument/2006/relationships/tags" Target="../tags/tag342.xml"/><Relationship Id="rId12" Type="http://schemas.openxmlformats.org/officeDocument/2006/relationships/tags" Target="../tags/tag347.xml"/><Relationship Id="rId17" Type="http://schemas.openxmlformats.org/officeDocument/2006/relationships/tags" Target="../tags/tag352.xml"/><Relationship Id="rId25" Type="http://schemas.openxmlformats.org/officeDocument/2006/relationships/image" Target="../media/image200.png"/><Relationship Id="rId2" Type="http://schemas.openxmlformats.org/officeDocument/2006/relationships/tags" Target="../tags/tag337.xml"/><Relationship Id="rId16" Type="http://schemas.openxmlformats.org/officeDocument/2006/relationships/tags" Target="../tags/tag351.xml"/><Relationship Id="rId20" Type="http://schemas.openxmlformats.org/officeDocument/2006/relationships/image" Target="../media/image196.png"/><Relationship Id="rId29" Type="http://schemas.openxmlformats.org/officeDocument/2006/relationships/image" Target="../media/image204.png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11" Type="http://schemas.openxmlformats.org/officeDocument/2006/relationships/tags" Target="../tags/tag346.xml"/><Relationship Id="rId24" Type="http://schemas.openxmlformats.org/officeDocument/2006/relationships/image" Target="../media/image199.png"/><Relationship Id="rId32" Type="http://schemas.openxmlformats.org/officeDocument/2006/relationships/image" Target="../media/image207.png"/><Relationship Id="rId5" Type="http://schemas.openxmlformats.org/officeDocument/2006/relationships/tags" Target="../tags/tag340.xml"/><Relationship Id="rId15" Type="http://schemas.openxmlformats.org/officeDocument/2006/relationships/tags" Target="../tags/tag350.xml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tags" Target="../tags/tag345.xml"/><Relationship Id="rId19" Type="http://schemas.openxmlformats.org/officeDocument/2006/relationships/notesSlide" Target="../notesSlides/notesSlide12.xml"/><Relationship Id="rId31" Type="http://schemas.openxmlformats.org/officeDocument/2006/relationships/image" Target="../media/image206.png"/><Relationship Id="rId4" Type="http://schemas.openxmlformats.org/officeDocument/2006/relationships/tags" Target="../tags/tag339.xml"/><Relationship Id="rId9" Type="http://schemas.openxmlformats.org/officeDocument/2006/relationships/tags" Target="../tags/tag344.xml"/><Relationship Id="rId14" Type="http://schemas.openxmlformats.org/officeDocument/2006/relationships/tags" Target="../tags/tag349.xml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360.xml"/><Relationship Id="rId13" Type="http://schemas.openxmlformats.org/officeDocument/2006/relationships/image" Target="../media/image208.png"/><Relationship Id="rId18" Type="http://schemas.openxmlformats.org/officeDocument/2006/relationships/image" Target="../media/image212.png"/><Relationship Id="rId3" Type="http://schemas.openxmlformats.org/officeDocument/2006/relationships/tags" Target="../tags/tag355.xml"/><Relationship Id="rId21" Type="http://schemas.openxmlformats.org/officeDocument/2006/relationships/image" Target="../media/image215.png"/><Relationship Id="rId7" Type="http://schemas.openxmlformats.org/officeDocument/2006/relationships/tags" Target="../tags/tag35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1.png"/><Relationship Id="rId2" Type="http://schemas.openxmlformats.org/officeDocument/2006/relationships/tags" Target="../tags/tag354.xml"/><Relationship Id="rId16" Type="http://schemas.openxmlformats.org/officeDocument/2006/relationships/image" Target="../media/image211.png"/><Relationship Id="rId20" Type="http://schemas.openxmlformats.org/officeDocument/2006/relationships/image" Target="../media/image214.png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5" Type="http://schemas.openxmlformats.org/officeDocument/2006/relationships/tags" Target="../tags/tag357.xml"/><Relationship Id="rId15" Type="http://schemas.openxmlformats.org/officeDocument/2006/relationships/image" Target="../media/image210.png"/><Relationship Id="rId23" Type="http://schemas.openxmlformats.org/officeDocument/2006/relationships/image" Target="../media/image217.png"/><Relationship Id="rId10" Type="http://schemas.openxmlformats.org/officeDocument/2006/relationships/tags" Target="../tags/tag362.xml"/><Relationship Id="rId19" Type="http://schemas.openxmlformats.org/officeDocument/2006/relationships/image" Target="../media/image213.png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image" Target="../media/image209.png"/><Relationship Id="rId22" Type="http://schemas.openxmlformats.org/officeDocument/2006/relationships/image" Target="../media/image2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371.xml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tags" Target="../tags/tag366.xml"/><Relationship Id="rId7" Type="http://schemas.openxmlformats.org/officeDocument/2006/relationships/tags" Target="../tags/tag370.xml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tags" Target="../tags/tag365.xml"/><Relationship Id="rId16" Type="http://schemas.openxmlformats.org/officeDocument/2006/relationships/image" Target="../media/image223.png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11" Type="http://schemas.openxmlformats.org/officeDocument/2006/relationships/image" Target="../media/image218.png"/><Relationship Id="rId5" Type="http://schemas.openxmlformats.org/officeDocument/2006/relationships/tags" Target="../tags/tag368.xml"/><Relationship Id="rId15" Type="http://schemas.openxmlformats.org/officeDocument/2006/relationships/image" Target="../media/image222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36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229.png"/><Relationship Id="rId3" Type="http://schemas.openxmlformats.org/officeDocument/2006/relationships/tags" Target="../tags/tag37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28.png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11" Type="http://schemas.openxmlformats.org/officeDocument/2006/relationships/image" Target="../media/image227.png"/><Relationship Id="rId5" Type="http://schemas.openxmlformats.org/officeDocument/2006/relationships/tags" Target="../tags/tag376.xml"/><Relationship Id="rId10" Type="http://schemas.openxmlformats.org/officeDocument/2006/relationships/image" Target="../media/image226.png"/><Relationship Id="rId4" Type="http://schemas.openxmlformats.org/officeDocument/2006/relationships/tags" Target="../tags/tag375.xml"/><Relationship Id="rId9" Type="http://schemas.openxmlformats.org/officeDocument/2006/relationships/image" Target="../media/image218.png"/><Relationship Id="rId14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385.xml"/><Relationship Id="rId13" Type="http://schemas.openxmlformats.org/officeDocument/2006/relationships/image" Target="../media/image232.png"/><Relationship Id="rId18" Type="http://schemas.openxmlformats.org/officeDocument/2006/relationships/image" Target="../media/image227.png"/><Relationship Id="rId3" Type="http://schemas.openxmlformats.org/officeDocument/2006/relationships/tags" Target="../tags/tag380.xml"/><Relationship Id="rId7" Type="http://schemas.openxmlformats.org/officeDocument/2006/relationships/tags" Target="../tags/tag384.xml"/><Relationship Id="rId12" Type="http://schemas.openxmlformats.org/officeDocument/2006/relationships/image" Target="../media/image231.png"/><Relationship Id="rId17" Type="http://schemas.openxmlformats.org/officeDocument/2006/relationships/image" Target="../media/image226.png"/><Relationship Id="rId2" Type="http://schemas.openxmlformats.org/officeDocument/2006/relationships/tags" Target="../tags/tag379.xml"/><Relationship Id="rId16" Type="http://schemas.openxmlformats.org/officeDocument/2006/relationships/image" Target="../media/image233.png"/><Relationship Id="rId20" Type="http://schemas.openxmlformats.org/officeDocument/2006/relationships/image" Target="../media/image229.png"/><Relationship Id="rId1" Type="http://schemas.openxmlformats.org/officeDocument/2006/relationships/tags" Target="../tags/tag378.xml"/><Relationship Id="rId6" Type="http://schemas.openxmlformats.org/officeDocument/2006/relationships/tags" Target="../tags/tag383.xml"/><Relationship Id="rId11" Type="http://schemas.openxmlformats.org/officeDocument/2006/relationships/notesSlide" Target="../notesSlides/notesSlide15.xml"/><Relationship Id="rId5" Type="http://schemas.openxmlformats.org/officeDocument/2006/relationships/tags" Target="../tags/tag382.xml"/><Relationship Id="rId15" Type="http://schemas.openxmlformats.org/officeDocument/2006/relationships/image" Target="../media/image23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28.png"/><Relationship Id="rId4" Type="http://schemas.openxmlformats.org/officeDocument/2006/relationships/tags" Target="../tags/tag381.xml"/><Relationship Id="rId9" Type="http://schemas.openxmlformats.org/officeDocument/2006/relationships/tags" Target="../tags/tag386.xml"/><Relationship Id="rId14" Type="http://schemas.openxmlformats.org/officeDocument/2006/relationships/image" Target="../media/image2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94.xml"/><Relationship Id="rId13" Type="http://schemas.openxmlformats.org/officeDocument/2006/relationships/tags" Target="../tags/tag399.xml"/><Relationship Id="rId18" Type="http://schemas.openxmlformats.org/officeDocument/2006/relationships/image" Target="../media/image232.png"/><Relationship Id="rId26" Type="http://schemas.openxmlformats.org/officeDocument/2006/relationships/image" Target="../media/image234.png"/><Relationship Id="rId3" Type="http://schemas.openxmlformats.org/officeDocument/2006/relationships/tags" Target="../tags/tag389.xml"/><Relationship Id="rId21" Type="http://schemas.openxmlformats.org/officeDocument/2006/relationships/image" Target="../media/image233.png"/><Relationship Id="rId7" Type="http://schemas.openxmlformats.org/officeDocument/2006/relationships/tags" Target="../tags/tag393.xml"/><Relationship Id="rId12" Type="http://schemas.openxmlformats.org/officeDocument/2006/relationships/tags" Target="../tags/tag398.xml"/><Relationship Id="rId17" Type="http://schemas.openxmlformats.org/officeDocument/2006/relationships/image" Target="../media/image231.png"/><Relationship Id="rId25" Type="http://schemas.openxmlformats.org/officeDocument/2006/relationships/image" Target="../media/image229.png"/><Relationship Id="rId2" Type="http://schemas.openxmlformats.org/officeDocument/2006/relationships/tags" Target="../tags/tag388.xml"/><Relationship Id="rId16" Type="http://schemas.openxmlformats.org/officeDocument/2006/relationships/notesSlide" Target="../notesSlides/notesSlide16.xml"/><Relationship Id="rId20" Type="http://schemas.openxmlformats.org/officeDocument/2006/relationships/image" Target="../media/image230.png"/><Relationship Id="rId29" Type="http://schemas.openxmlformats.org/officeDocument/2006/relationships/image" Target="../media/image237.png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tags" Target="../tags/tag397.xml"/><Relationship Id="rId24" Type="http://schemas.openxmlformats.org/officeDocument/2006/relationships/image" Target="../media/image228.png"/><Relationship Id="rId5" Type="http://schemas.openxmlformats.org/officeDocument/2006/relationships/tags" Target="../tags/tag39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27.png"/><Relationship Id="rId28" Type="http://schemas.openxmlformats.org/officeDocument/2006/relationships/image" Target="../media/image236.png"/><Relationship Id="rId10" Type="http://schemas.openxmlformats.org/officeDocument/2006/relationships/tags" Target="../tags/tag396.xml"/><Relationship Id="rId19" Type="http://schemas.openxmlformats.org/officeDocument/2006/relationships/image" Target="../media/image218.png"/><Relationship Id="rId4" Type="http://schemas.openxmlformats.org/officeDocument/2006/relationships/tags" Target="../tags/tag390.xml"/><Relationship Id="rId9" Type="http://schemas.openxmlformats.org/officeDocument/2006/relationships/tags" Target="../tags/tag395.xml"/><Relationship Id="rId14" Type="http://schemas.openxmlformats.org/officeDocument/2006/relationships/tags" Target="../tags/tag400.xml"/><Relationship Id="rId22" Type="http://schemas.openxmlformats.org/officeDocument/2006/relationships/image" Target="../media/image226.png"/><Relationship Id="rId27" Type="http://schemas.openxmlformats.org/officeDocument/2006/relationships/image" Target="../media/image235.png"/><Relationship Id="rId30" Type="http://schemas.openxmlformats.org/officeDocument/2006/relationships/image" Target="../media/image23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tags" Target="../tags/tag403.xml"/><Relationship Id="rId7" Type="http://schemas.openxmlformats.org/officeDocument/2006/relationships/image" Target="../media/image239.png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2.png"/><Relationship Id="rId4" Type="http://schemas.openxmlformats.org/officeDocument/2006/relationships/tags" Target="../tags/tag404.xml"/><Relationship Id="rId9" Type="http://schemas.openxmlformats.org/officeDocument/2006/relationships/image" Target="../media/image2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tags" Target="../tags/tag407.xml"/><Relationship Id="rId7" Type="http://schemas.openxmlformats.org/officeDocument/2006/relationships/image" Target="../media/image241.png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image" Target="../media/image2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8.xml"/><Relationship Id="rId9" Type="http://schemas.openxmlformats.org/officeDocument/2006/relationships/image" Target="../media/image2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tags" Target="../tags/tag411.xml"/><Relationship Id="rId7" Type="http://schemas.openxmlformats.org/officeDocument/2006/relationships/image" Target="../media/image241.png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image" Target="../media/image2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2.xml"/><Relationship Id="rId9" Type="http://schemas.openxmlformats.org/officeDocument/2006/relationships/image" Target="../media/image2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8.wav"/><Relationship Id="rId7" Type="http://schemas.openxmlformats.org/officeDocument/2006/relationships/image" Target="../media/image9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wav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1.png"/><Relationship Id="rId3" Type="http://schemas.openxmlformats.org/officeDocument/2006/relationships/tags" Target="../tags/tag415.xml"/><Relationship Id="rId7" Type="http://schemas.openxmlformats.org/officeDocument/2006/relationships/tags" Target="../tags/tag419.xml"/><Relationship Id="rId12" Type="http://schemas.openxmlformats.org/officeDocument/2006/relationships/image" Target="../media/image212.png"/><Relationship Id="rId2" Type="http://schemas.openxmlformats.org/officeDocument/2006/relationships/tags" Target="../tags/tag414.xml"/><Relationship Id="rId16" Type="http://schemas.openxmlformats.org/officeDocument/2006/relationships/image" Target="../media/image244.png"/><Relationship Id="rId1" Type="http://schemas.openxmlformats.org/officeDocument/2006/relationships/tags" Target="../tags/tag413.xml"/><Relationship Id="rId6" Type="http://schemas.openxmlformats.org/officeDocument/2006/relationships/tags" Target="../tags/tag418.xml"/><Relationship Id="rId11" Type="http://schemas.openxmlformats.org/officeDocument/2006/relationships/image" Target="../media/image198.png"/><Relationship Id="rId5" Type="http://schemas.openxmlformats.org/officeDocument/2006/relationships/tags" Target="../tags/tag417.xml"/><Relationship Id="rId15" Type="http://schemas.openxmlformats.org/officeDocument/2006/relationships/image" Target="../media/image222.png"/><Relationship Id="rId10" Type="http://schemas.openxmlformats.org/officeDocument/2006/relationships/image" Target="../media/image243.png"/><Relationship Id="rId4" Type="http://schemas.openxmlformats.org/officeDocument/2006/relationships/tags" Target="../tags/tag416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image" Target="../media/image249.png"/><Relationship Id="rId3" Type="http://schemas.openxmlformats.org/officeDocument/2006/relationships/tags" Target="../tags/tag42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8.png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image" Target="../media/image247.png"/><Relationship Id="rId5" Type="http://schemas.openxmlformats.org/officeDocument/2006/relationships/tags" Target="../tags/tag424.xml"/><Relationship Id="rId10" Type="http://schemas.openxmlformats.org/officeDocument/2006/relationships/image" Target="../media/image246.png"/><Relationship Id="rId4" Type="http://schemas.openxmlformats.org/officeDocument/2006/relationships/tags" Target="../tags/tag423.xml"/><Relationship Id="rId9" Type="http://schemas.openxmlformats.org/officeDocument/2006/relationships/image" Target="../media/image245.png"/><Relationship Id="rId14" Type="http://schemas.openxmlformats.org/officeDocument/2006/relationships/image" Target="../media/image24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433.xml"/><Relationship Id="rId13" Type="http://schemas.openxmlformats.org/officeDocument/2006/relationships/image" Target="../media/image247.png"/><Relationship Id="rId18" Type="http://schemas.openxmlformats.org/officeDocument/2006/relationships/image" Target="../media/image243.png"/><Relationship Id="rId3" Type="http://schemas.openxmlformats.org/officeDocument/2006/relationships/tags" Target="../tags/tag428.xml"/><Relationship Id="rId7" Type="http://schemas.openxmlformats.org/officeDocument/2006/relationships/tags" Target="../tags/tag432.xml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tags" Target="../tags/tag427.xml"/><Relationship Id="rId16" Type="http://schemas.openxmlformats.org/officeDocument/2006/relationships/image" Target="../media/image250.png"/><Relationship Id="rId1" Type="http://schemas.openxmlformats.org/officeDocument/2006/relationships/tags" Target="../tags/tag426.xml"/><Relationship Id="rId6" Type="http://schemas.openxmlformats.org/officeDocument/2006/relationships/tags" Target="../tags/tag431.xml"/><Relationship Id="rId11" Type="http://schemas.openxmlformats.org/officeDocument/2006/relationships/image" Target="../media/image245.png"/><Relationship Id="rId5" Type="http://schemas.openxmlformats.org/officeDocument/2006/relationships/tags" Target="../tags/tag430.xml"/><Relationship Id="rId15" Type="http://schemas.openxmlformats.org/officeDocument/2006/relationships/image" Target="../media/image249.png"/><Relationship Id="rId10" Type="http://schemas.openxmlformats.org/officeDocument/2006/relationships/notesSlide" Target="../notesSlides/notesSlide20.xml"/><Relationship Id="rId4" Type="http://schemas.openxmlformats.org/officeDocument/2006/relationships/tags" Target="../tags/tag42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441.xml"/><Relationship Id="rId13" Type="http://schemas.openxmlformats.org/officeDocument/2006/relationships/tags" Target="../tags/tag446.xml"/><Relationship Id="rId18" Type="http://schemas.openxmlformats.org/officeDocument/2006/relationships/image" Target="../media/image247.png"/><Relationship Id="rId26" Type="http://schemas.openxmlformats.org/officeDocument/2006/relationships/image" Target="../media/image252.png"/><Relationship Id="rId3" Type="http://schemas.openxmlformats.org/officeDocument/2006/relationships/tags" Target="../tags/tag436.xml"/><Relationship Id="rId21" Type="http://schemas.openxmlformats.org/officeDocument/2006/relationships/image" Target="../media/image250.png"/><Relationship Id="rId7" Type="http://schemas.openxmlformats.org/officeDocument/2006/relationships/tags" Target="../tags/tag440.xml"/><Relationship Id="rId12" Type="http://schemas.openxmlformats.org/officeDocument/2006/relationships/tags" Target="../tags/tag445.xml"/><Relationship Id="rId17" Type="http://schemas.openxmlformats.org/officeDocument/2006/relationships/image" Target="../media/image246.png"/><Relationship Id="rId25" Type="http://schemas.openxmlformats.org/officeDocument/2006/relationships/image" Target="../media/image235.png"/><Relationship Id="rId2" Type="http://schemas.openxmlformats.org/officeDocument/2006/relationships/tags" Target="../tags/tag435.xml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1" Type="http://schemas.openxmlformats.org/officeDocument/2006/relationships/tags" Target="../tags/tag434.xml"/><Relationship Id="rId6" Type="http://schemas.openxmlformats.org/officeDocument/2006/relationships/tags" Target="../tags/tag439.xml"/><Relationship Id="rId11" Type="http://schemas.openxmlformats.org/officeDocument/2006/relationships/tags" Target="../tags/tag444.xml"/><Relationship Id="rId24" Type="http://schemas.openxmlformats.org/officeDocument/2006/relationships/image" Target="../media/image234.png"/><Relationship Id="rId5" Type="http://schemas.openxmlformats.org/officeDocument/2006/relationships/tags" Target="../tags/tag438.xml"/><Relationship Id="rId15" Type="http://schemas.openxmlformats.org/officeDocument/2006/relationships/notesSlide" Target="../notesSlides/notesSlide21.xml"/><Relationship Id="rId23" Type="http://schemas.openxmlformats.org/officeDocument/2006/relationships/image" Target="../media/image243.png"/><Relationship Id="rId28" Type="http://schemas.openxmlformats.org/officeDocument/2006/relationships/image" Target="../media/image254.png"/><Relationship Id="rId10" Type="http://schemas.openxmlformats.org/officeDocument/2006/relationships/tags" Target="../tags/tag443.xml"/><Relationship Id="rId19" Type="http://schemas.openxmlformats.org/officeDocument/2006/relationships/image" Target="../media/image248.png"/><Relationship Id="rId4" Type="http://schemas.openxmlformats.org/officeDocument/2006/relationships/tags" Target="../tags/tag437.xml"/><Relationship Id="rId9" Type="http://schemas.openxmlformats.org/officeDocument/2006/relationships/tags" Target="../tags/tag44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51.png"/><Relationship Id="rId27" Type="http://schemas.openxmlformats.org/officeDocument/2006/relationships/image" Target="../media/image25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tags" Target="../tags/tag449.xml"/><Relationship Id="rId7" Type="http://schemas.openxmlformats.org/officeDocument/2006/relationships/image" Target="../media/image241.png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6" Type="http://schemas.openxmlformats.org/officeDocument/2006/relationships/image" Target="../media/image2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0.xml"/><Relationship Id="rId9" Type="http://schemas.openxmlformats.org/officeDocument/2006/relationships/image" Target="../media/image2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1.xml"/><Relationship Id="rId4" Type="http://schemas.openxmlformats.org/officeDocument/2006/relationships/image" Target="../media/image25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54.xml"/><Relationship Id="rId7" Type="http://schemas.openxmlformats.org/officeDocument/2006/relationships/image" Target="../media/image255.png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7.png"/><Relationship Id="rId4" Type="http://schemas.openxmlformats.org/officeDocument/2006/relationships/tags" Target="../tags/tag455.xml"/><Relationship Id="rId9" Type="http://schemas.openxmlformats.org/officeDocument/2006/relationships/image" Target="../media/image25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463.xml"/><Relationship Id="rId13" Type="http://schemas.openxmlformats.org/officeDocument/2006/relationships/tags" Target="../tags/tag468.xml"/><Relationship Id="rId18" Type="http://schemas.openxmlformats.org/officeDocument/2006/relationships/notesSlide" Target="../notesSlides/notesSlide24.xml"/><Relationship Id="rId26" Type="http://schemas.openxmlformats.org/officeDocument/2006/relationships/image" Target="../media/image196.png"/><Relationship Id="rId3" Type="http://schemas.openxmlformats.org/officeDocument/2006/relationships/tags" Target="../tags/tag458.xml"/><Relationship Id="rId21" Type="http://schemas.openxmlformats.org/officeDocument/2006/relationships/image" Target="../media/image70.png"/><Relationship Id="rId7" Type="http://schemas.openxmlformats.org/officeDocument/2006/relationships/tags" Target="../tags/tag462.xml"/><Relationship Id="rId12" Type="http://schemas.openxmlformats.org/officeDocument/2006/relationships/tags" Target="../tags/tag46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61.png"/><Relationship Id="rId2" Type="http://schemas.openxmlformats.org/officeDocument/2006/relationships/tags" Target="../tags/tag457.xml"/><Relationship Id="rId16" Type="http://schemas.openxmlformats.org/officeDocument/2006/relationships/tags" Target="../tags/tag471.xml"/><Relationship Id="rId20" Type="http://schemas.openxmlformats.org/officeDocument/2006/relationships/image" Target="../media/image52.png"/><Relationship Id="rId29" Type="http://schemas.openxmlformats.org/officeDocument/2006/relationships/image" Target="../media/image198.png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11" Type="http://schemas.openxmlformats.org/officeDocument/2006/relationships/tags" Target="../tags/tag466.xml"/><Relationship Id="rId24" Type="http://schemas.openxmlformats.org/officeDocument/2006/relationships/image" Target="../media/image260.png"/><Relationship Id="rId5" Type="http://schemas.openxmlformats.org/officeDocument/2006/relationships/tags" Target="../tags/tag460.xml"/><Relationship Id="rId15" Type="http://schemas.openxmlformats.org/officeDocument/2006/relationships/tags" Target="../tags/tag470.xml"/><Relationship Id="rId23" Type="http://schemas.openxmlformats.org/officeDocument/2006/relationships/image" Target="../media/image259.png"/><Relationship Id="rId28" Type="http://schemas.openxmlformats.org/officeDocument/2006/relationships/image" Target="../media/image197.png"/><Relationship Id="rId10" Type="http://schemas.openxmlformats.org/officeDocument/2006/relationships/tags" Target="../tags/tag465.xml"/><Relationship Id="rId19" Type="http://schemas.openxmlformats.org/officeDocument/2006/relationships/image" Target="../media/image4.png"/><Relationship Id="rId4" Type="http://schemas.openxmlformats.org/officeDocument/2006/relationships/tags" Target="../tags/tag459.xml"/><Relationship Id="rId9" Type="http://schemas.openxmlformats.org/officeDocument/2006/relationships/tags" Target="../tags/tag464.xml"/><Relationship Id="rId14" Type="http://schemas.openxmlformats.org/officeDocument/2006/relationships/tags" Target="../tags/tag469.xml"/><Relationship Id="rId22" Type="http://schemas.openxmlformats.org/officeDocument/2006/relationships/image" Target="../media/image258.png"/><Relationship Id="rId27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479.xml"/><Relationship Id="rId13" Type="http://schemas.openxmlformats.org/officeDocument/2006/relationships/tags" Target="../tags/tag484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2.png"/><Relationship Id="rId3" Type="http://schemas.openxmlformats.org/officeDocument/2006/relationships/tags" Target="../tags/tag474.xml"/><Relationship Id="rId21" Type="http://schemas.openxmlformats.org/officeDocument/2006/relationships/image" Target="../media/image258.png"/><Relationship Id="rId34" Type="http://schemas.openxmlformats.org/officeDocument/2006/relationships/image" Target="../media/image81.png"/><Relationship Id="rId7" Type="http://schemas.openxmlformats.org/officeDocument/2006/relationships/tags" Target="../tags/tag478.xml"/><Relationship Id="rId12" Type="http://schemas.openxmlformats.org/officeDocument/2006/relationships/tags" Target="../tags/tag483.xml"/><Relationship Id="rId17" Type="http://schemas.openxmlformats.org/officeDocument/2006/relationships/tags" Target="../tags/tag488.xml"/><Relationship Id="rId25" Type="http://schemas.openxmlformats.org/officeDocument/2006/relationships/image" Target="../media/image4.png"/><Relationship Id="rId33" Type="http://schemas.openxmlformats.org/officeDocument/2006/relationships/image" Target="../media/image211.png"/><Relationship Id="rId2" Type="http://schemas.openxmlformats.org/officeDocument/2006/relationships/tags" Target="../tags/tag473.xml"/><Relationship Id="rId16" Type="http://schemas.openxmlformats.org/officeDocument/2006/relationships/tags" Target="../tags/tag487.xml"/><Relationship Id="rId20" Type="http://schemas.openxmlformats.org/officeDocument/2006/relationships/image" Target="../media/image262.png"/><Relationship Id="rId29" Type="http://schemas.openxmlformats.org/officeDocument/2006/relationships/image" Target="../media/image264.png"/><Relationship Id="rId1" Type="http://schemas.openxmlformats.org/officeDocument/2006/relationships/tags" Target="../tags/tag472.xml"/><Relationship Id="rId6" Type="http://schemas.openxmlformats.org/officeDocument/2006/relationships/tags" Target="../tags/tag477.xml"/><Relationship Id="rId11" Type="http://schemas.openxmlformats.org/officeDocument/2006/relationships/tags" Target="../tags/tag482.xml"/><Relationship Id="rId24" Type="http://schemas.openxmlformats.org/officeDocument/2006/relationships/image" Target="../media/image261.png"/><Relationship Id="rId32" Type="http://schemas.openxmlformats.org/officeDocument/2006/relationships/image" Target="../media/image212.png"/><Relationship Id="rId5" Type="http://schemas.openxmlformats.org/officeDocument/2006/relationships/tags" Target="../tags/tag476.xml"/><Relationship Id="rId15" Type="http://schemas.openxmlformats.org/officeDocument/2006/relationships/tags" Target="../tags/tag486.xml"/><Relationship Id="rId23" Type="http://schemas.openxmlformats.org/officeDocument/2006/relationships/image" Target="../media/image260.png"/><Relationship Id="rId28" Type="http://schemas.openxmlformats.org/officeDocument/2006/relationships/image" Target="../media/image263.png"/><Relationship Id="rId10" Type="http://schemas.openxmlformats.org/officeDocument/2006/relationships/tags" Target="../tags/tag481.xml"/><Relationship Id="rId19" Type="http://schemas.openxmlformats.org/officeDocument/2006/relationships/notesSlide" Target="../notesSlides/notesSlide25.xml"/><Relationship Id="rId31" Type="http://schemas.openxmlformats.org/officeDocument/2006/relationships/image" Target="../media/image198.png"/><Relationship Id="rId4" Type="http://schemas.openxmlformats.org/officeDocument/2006/relationships/tags" Target="../tags/tag475.xml"/><Relationship Id="rId9" Type="http://schemas.openxmlformats.org/officeDocument/2006/relationships/tags" Target="../tags/tag480.xml"/><Relationship Id="rId14" Type="http://schemas.openxmlformats.org/officeDocument/2006/relationships/tags" Target="../tags/tag485.xml"/><Relationship Id="rId22" Type="http://schemas.openxmlformats.org/officeDocument/2006/relationships/image" Target="../media/image259.png"/><Relationship Id="rId27" Type="http://schemas.openxmlformats.org/officeDocument/2006/relationships/image" Target="../media/image70.png"/><Relationship Id="rId30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media" Target="../media/media10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openxmlformats.org/officeDocument/2006/relationships/image" Target="../media/image15.png"/><Relationship Id="rId5" Type="http://schemas.microsoft.com/office/2007/relationships/media" Target="../media/media11.WAV"/><Relationship Id="rId10" Type="http://schemas.openxmlformats.org/officeDocument/2006/relationships/image" Target="../media/image14.png"/><Relationship Id="rId4" Type="http://schemas.openxmlformats.org/officeDocument/2006/relationships/audio" Target="../media/media10.WAV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wmf"/><Relationship Id="rId2" Type="http://schemas.openxmlformats.org/officeDocument/2006/relationships/image" Target="../media/image265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tags" Target="../tags/tag491.xml"/><Relationship Id="rId7" Type="http://schemas.openxmlformats.org/officeDocument/2006/relationships/image" Target="../media/image267.png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1.png"/><Relationship Id="rId5" Type="http://schemas.openxmlformats.org/officeDocument/2006/relationships/tags" Target="../tags/tag493.xml"/><Relationship Id="rId10" Type="http://schemas.openxmlformats.org/officeDocument/2006/relationships/image" Target="../media/image270.png"/><Relationship Id="rId4" Type="http://schemas.openxmlformats.org/officeDocument/2006/relationships/tags" Target="../tags/tag492.xml"/><Relationship Id="rId9" Type="http://schemas.openxmlformats.org/officeDocument/2006/relationships/image" Target="../media/image2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496.xml"/><Relationship Id="rId7" Type="http://schemas.openxmlformats.org/officeDocument/2006/relationships/image" Target="../media/image31.png"/><Relationship Id="rId2" Type="http://schemas.openxmlformats.org/officeDocument/2006/relationships/tags" Target="../tags/tag495.xml"/><Relationship Id="rId1" Type="http://schemas.openxmlformats.org/officeDocument/2006/relationships/tags" Target="../tags/tag494.xml"/><Relationship Id="rId6" Type="http://schemas.openxmlformats.org/officeDocument/2006/relationships/image" Target="../media/image30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2.png"/><Relationship Id="rId4" Type="http://schemas.openxmlformats.org/officeDocument/2006/relationships/tags" Target="../tags/tag497.xml"/><Relationship Id="rId9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505.xml"/><Relationship Id="rId13" Type="http://schemas.openxmlformats.org/officeDocument/2006/relationships/tags" Target="../tags/tag510.xml"/><Relationship Id="rId18" Type="http://schemas.openxmlformats.org/officeDocument/2006/relationships/image" Target="../media/image40.png"/><Relationship Id="rId26" Type="http://schemas.openxmlformats.org/officeDocument/2006/relationships/image" Target="../media/image53.png"/><Relationship Id="rId3" Type="http://schemas.openxmlformats.org/officeDocument/2006/relationships/tags" Target="../tags/tag500.xml"/><Relationship Id="rId21" Type="http://schemas.openxmlformats.org/officeDocument/2006/relationships/image" Target="../media/image43.png"/><Relationship Id="rId7" Type="http://schemas.openxmlformats.org/officeDocument/2006/relationships/tags" Target="../tags/tag504.xml"/><Relationship Id="rId12" Type="http://schemas.openxmlformats.org/officeDocument/2006/relationships/tags" Target="../tags/tag509.xml"/><Relationship Id="rId17" Type="http://schemas.openxmlformats.org/officeDocument/2006/relationships/image" Target="../media/image31.png"/><Relationship Id="rId25" Type="http://schemas.openxmlformats.org/officeDocument/2006/relationships/image" Target="../media/image276.png"/><Relationship Id="rId2" Type="http://schemas.openxmlformats.org/officeDocument/2006/relationships/tags" Target="../tags/tag499.xml"/><Relationship Id="rId16" Type="http://schemas.openxmlformats.org/officeDocument/2006/relationships/image" Target="../media/image30.png"/><Relationship Id="rId20" Type="http://schemas.openxmlformats.org/officeDocument/2006/relationships/image" Target="../media/image42.png"/><Relationship Id="rId29" Type="http://schemas.openxmlformats.org/officeDocument/2006/relationships/image" Target="../media/image277.png"/><Relationship Id="rId1" Type="http://schemas.openxmlformats.org/officeDocument/2006/relationships/tags" Target="../tags/tag498.xml"/><Relationship Id="rId6" Type="http://schemas.openxmlformats.org/officeDocument/2006/relationships/tags" Target="../tags/tag503.xml"/><Relationship Id="rId11" Type="http://schemas.openxmlformats.org/officeDocument/2006/relationships/tags" Target="../tags/tag508.xml"/><Relationship Id="rId24" Type="http://schemas.openxmlformats.org/officeDocument/2006/relationships/image" Target="../media/image275.png"/><Relationship Id="rId5" Type="http://schemas.openxmlformats.org/officeDocument/2006/relationships/tags" Target="../tags/tag502.xml"/><Relationship Id="rId15" Type="http://schemas.openxmlformats.org/officeDocument/2006/relationships/notesSlide" Target="../notesSlides/notesSlide26.xml"/><Relationship Id="rId23" Type="http://schemas.openxmlformats.org/officeDocument/2006/relationships/image" Target="../media/image274.png"/><Relationship Id="rId28" Type="http://schemas.openxmlformats.org/officeDocument/2006/relationships/image" Target="../media/image5.png"/><Relationship Id="rId10" Type="http://schemas.openxmlformats.org/officeDocument/2006/relationships/tags" Target="../tags/tag507.xml"/><Relationship Id="rId19" Type="http://schemas.openxmlformats.org/officeDocument/2006/relationships/image" Target="../media/image41.png"/><Relationship Id="rId4" Type="http://schemas.openxmlformats.org/officeDocument/2006/relationships/tags" Target="../tags/tag501.xml"/><Relationship Id="rId9" Type="http://schemas.openxmlformats.org/officeDocument/2006/relationships/tags" Target="../tags/tag506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73.png"/><Relationship Id="rId27" Type="http://schemas.openxmlformats.org/officeDocument/2006/relationships/image" Target="../media/image3.png"/><Relationship Id="rId30" Type="http://schemas.openxmlformats.org/officeDocument/2006/relationships/image" Target="../media/image27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518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1.png"/><Relationship Id="rId26" Type="http://schemas.openxmlformats.org/officeDocument/2006/relationships/image" Target="../media/image275.png"/><Relationship Id="rId3" Type="http://schemas.openxmlformats.org/officeDocument/2006/relationships/tags" Target="../tags/tag513.xml"/><Relationship Id="rId21" Type="http://schemas.openxmlformats.org/officeDocument/2006/relationships/image" Target="../media/image53.png"/><Relationship Id="rId7" Type="http://schemas.openxmlformats.org/officeDocument/2006/relationships/tags" Target="../tags/tag517.xml"/><Relationship Id="rId12" Type="http://schemas.openxmlformats.org/officeDocument/2006/relationships/tags" Target="../tags/tag522.xml"/><Relationship Id="rId17" Type="http://schemas.openxmlformats.org/officeDocument/2006/relationships/image" Target="../media/image40.png"/><Relationship Id="rId25" Type="http://schemas.openxmlformats.org/officeDocument/2006/relationships/image" Target="../media/image274.png"/><Relationship Id="rId2" Type="http://schemas.openxmlformats.org/officeDocument/2006/relationships/tags" Target="../tags/tag512.xml"/><Relationship Id="rId16" Type="http://schemas.openxmlformats.org/officeDocument/2006/relationships/image" Target="../media/image31.png"/><Relationship Id="rId20" Type="http://schemas.openxmlformats.org/officeDocument/2006/relationships/image" Target="../media/image43.png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1" Type="http://schemas.openxmlformats.org/officeDocument/2006/relationships/tags" Target="../tags/tag521.xml"/><Relationship Id="rId24" Type="http://schemas.openxmlformats.org/officeDocument/2006/relationships/image" Target="../media/image273.png"/><Relationship Id="rId5" Type="http://schemas.openxmlformats.org/officeDocument/2006/relationships/tags" Target="../tags/tag515.xml"/><Relationship Id="rId15" Type="http://schemas.openxmlformats.org/officeDocument/2006/relationships/image" Target="../media/image30.png"/><Relationship Id="rId23" Type="http://schemas.openxmlformats.org/officeDocument/2006/relationships/image" Target="../media/image5.png"/><Relationship Id="rId28" Type="http://schemas.openxmlformats.org/officeDocument/2006/relationships/image" Target="../media/image279.png"/><Relationship Id="rId10" Type="http://schemas.openxmlformats.org/officeDocument/2006/relationships/tags" Target="../tags/tag520.xml"/><Relationship Id="rId19" Type="http://schemas.openxmlformats.org/officeDocument/2006/relationships/image" Target="../media/image42.png"/><Relationship Id="rId4" Type="http://schemas.openxmlformats.org/officeDocument/2006/relationships/tags" Target="../tags/tag514.xml"/><Relationship Id="rId9" Type="http://schemas.openxmlformats.org/officeDocument/2006/relationships/tags" Target="../tags/tag519.xml"/><Relationship Id="rId14" Type="http://schemas.openxmlformats.org/officeDocument/2006/relationships/notesSlide" Target="../notesSlides/notesSlide27.xml"/><Relationship Id="rId22" Type="http://schemas.openxmlformats.org/officeDocument/2006/relationships/image" Target="../media/image3.png"/><Relationship Id="rId27" Type="http://schemas.openxmlformats.org/officeDocument/2006/relationships/image" Target="../media/image27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530.xml"/><Relationship Id="rId13" Type="http://schemas.openxmlformats.org/officeDocument/2006/relationships/tags" Target="../tags/tag535.xml"/><Relationship Id="rId18" Type="http://schemas.openxmlformats.org/officeDocument/2006/relationships/image" Target="../media/image30.png"/><Relationship Id="rId26" Type="http://schemas.openxmlformats.org/officeDocument/2006/relationships/image" Target="../media/image5.png"/><Relationship Id="rId3" Type="http://schemas.openxmlformats.org/officeDocument/2006/relationships/tags" Target="../tags/tag525.xml"/><Relationship Id="rId21" Type="http://schemas.openxmlformats.org/officeDocument/2006/relationships/image" Target="../media/image41.png"/><Relationship Id="rId34" Type="http://schemas.openxmlformats.org/officeDocument/2006/relationships/image" Target="../media/image286.png"/><Relationship Id="rId7" Type="http://schemas.openxmlformats.org/officeDocument/2006/relationships/tags" Target="../tags/tag529.xml"/><Relationship Id="rId12" Type="http://schemas.openxmlformats.org/officeDocument/2006/relationships/tags" Target="../tags/tag534.xml"/><Relationship Id="rId17" Type="http://schemas.openxmlformats.org/officeDocument/2006/relationships/notesSlide" Target="../notesSlides/notesSlide28.xml"/><Relationship Id="rId25" Type="http://schemas.openxmlformats.org/officeDocument/2006/relationships/image" Target="../media/image3.png"/><Relationship Id="rId33" Type="http://schemas.openxmlformats.org/officeDocument/2006/relationships/image" Target="../media/image285.png"/><Relationship Id="rId2" Type="http://schemas.openxmlformats.org/officeDocument/2006/relationships/tags" Target="../tags/tag524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40.png"/><Relationship Id="rId29" Type="http://schemas.openxmlformats.org/officeDocument/2006/relationships/image" Target="../media/image281.png"/><Relationship Id="rId1" Type="http://schemas.openxmlformats.org/officeDocument/2006/relationships/tags" Target="../tags/tag523.xml"/><Relationship Id="rId6" Type="http://schemas.openxmlformats.org/officeDocument/2006/relationships/tags" Target="../tags/tag528.xml"/><Relationship Id="rId11" Type="http://schemas.openxmlformats.org/officeDocument/2006/relationships/tags" Target="../tags/tag533.xml"/><Relationship Id="rId24" Type="http://schemas.openxmlformats.org/officeDocument/2006/relationships/image" Target="../media/image53.png"/><Relationship Id="rId32" Type="http://schemas.openxmlformats.org/officeDocument/2006/relationships/image" Target="../media/image284.png"/><Relationship Id="rId5" Type="http://schemas.openxmlformats.org/officeDocument/2006/relationships/tags" Target="../tags/tag527.xml"/><Relationship Id="rId15" Type="http://schemas.openxmlformats.org/officeDocument/2006/relationships/tags" Target="../tags/tag537.xml"/><Relationship Id="rId23" Type="http://schemas.openxmlformats.org/officeDocument/2006/relationships/image" Target="../media/image43.png"/><Relationship Id="rId28" Type="http://schemas.openxmlformats.org/officeDocument/2006/relationships/image" Target="../media/image280.png"/><Relationship Id="rId10" Type="http://schemas.openxmlformats.org/officeDocument/2006/relationships/tags" Target="../tags/tag532.xml"/><Relationship Id="rId19" Type="http://schemas.openxmlformats.org/officeDocument/2006/relationships/image" Target="../media/image31.png"/><Relationship Id="rId31" Type="http://schemas.openxmlformats.org/officeDocument/2006/relationships/image" Target="../media/image283.png"/><Relationship Id="rId4" Type="http://schemas.openxmlformats.org/officeDocument/2006/relationships/tags" Target="../tags/tag526.xml"/><Relationship Id="rId9" Type="http://schemas.openxmlformats.org/officeDocument/2006/relationships/tags" Target="../tags/tag531.xml"/><Relationship Id="rId14" Type="http://schemas.openxmlformats.org/officeDocument/2006/relationships/tags" Target="../tags/tag536.xml"/><Relationship Id="rId22" Type="http://schemas.openxmlformats.org/officeDocument/2006/relationships/image" Target="../media/image42.png"/><Relationship Id="rId27" Type="http://schemas.openxmlformats.org/officeDocument/2006/relationships/image" Target="../media/image279.png"/><Relationship Id="rId30" Type="http://schemas.openxmlformats.org/officeDocument/2006/relationships/image" Target="../media/image28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545.xml"/><Relationship Id="rId13" Type="http://schemas.openxmlformats.org/officeDocument/2006/relationships/image" Target="../media/image286.png"/><Relationship Id="rId18" Type="http://schemas.openxmlformats.org/officeDocument/2006/relationships/image" Target="../media/image290.png"/><Relationship Id="rId3" Type="http://schemas.openxmlformats.org/officeDocument/2006/relationships/tags" Target="../tags/tag540.xml"/><Relationship Id="rId7" Type="http://schemas.openxmlformats.org/officeDocument/2006/relationships/tags" Target="../tags/tag54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89.png"/><Relationship Id="rId2" Type="http://schemas.openxmlformats.org/officeDocument/2006/relationships/tags" Target="../tags/tag539.xml"/><Relationship Id="rId16" Type="http://schemas.openxmlformats.org/officeDocument/2006/relationships/image" Target="../media/image288.png"/><Relationship Id="rId1" Type="http://schemas.openxmlformats.org/officeDocument/2006/relationships/tags" Target="../tags/tag538.xml"/><Relationship Id="rId6" Type="http://schemas.openxmlformats.org/officeDocument/2006/relationships/tags" Target="../tags/tag543.xml"/><Relationship Id="rId11" Type="http://schemas.openxmlformats.org/officeDocument/2006/relationships/tags" Target="../tags/tag548.xml"/><Relationship Id="rId5" Type="http://schemas.openxmlformats.org/officeDocument/2006/relationships/tags" Target="../tags/tag542.xml"/><Relationship Id="rId15" Type="http://schemas.openxmlformats.org/officeDocument/2006/relationships/image" Target="../media/image4.png"/><Relationship Id="rId10" Type="http://schemas.openxmlformats.org/officeDocument/2006/relationships/tags" Target="../tags/tag547.xml"/><Relationship Id="rId4" Type="http://schemas.openxmlformats.org/officeDocument/2006/relationships/tags" Target="../tags/tag541.xml"/><Relationship Id="rId9" Type="http://schemas.openxmlformats.org/officeDocument/2006/relationships/tags" Target="../tags/tag546.xml"/><Relationship Id="rId14" Type="http://schemas.openxmlformats.org/officeDocument/2006/relationships/image" Target="../media/image28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556.xml"/><Relationship Id="rId13" Type="http://schemas.openxmlformats.org/officeDocument/2006/relationships/image" Target="../media/image289.png"/><Relationship Id="rId3" Type="http://schemas.openxmlformats.org/officeDocument/2006/relationships/tags" Target="../tags/tag551.xml"/><Relationship Id="rId7" Type="http://schemas.openxmlformats.org/officeDocument/2006/relationships/tags" Target="../tags/tag555.xml"/><Relationship Id="rId12" Type="http://schemas.openxmlformats.org/officeDocument/2006/relationships/image" Target="../media/image288.png"/><Relationship Id="rId2" Type="http://schemas.openxmlformats.org/officeDocument/2006/relationships/tags" Target="../tags/tag550.xml"/><Relationship Id="rId1" Type="http://schemas.openxmlformats.org/officeDocument/2006/relationships/tags" Target="../tags/tag549.xml"/><Relationship Id="rId6" Type="http://schemas.openxmlformats.org/officeDocument/2006/relationships/tags" Target="../tags/tag554.xml"/><Relationship Id="rId11" Type="http://schemas.openxmlformats.org/officeDocument/2006/relationships/image" Target="../media/image4.png"/><Relationship Id="rId5" Type="http://schemas.openxmlformats.org/officeDocument/2006/relationships/tags" Target="../tags/tag55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52.xml"/><Relationship Id="rId9" Type="http://schemas.openxmlformats.org/officeDocument/2006/relationships/tags" Target="../tags/tag557.xml"/><Relationship Id="rId14" Type="http://schemas.openxmlformats.org/officeDocument/2006/relationships/image" Target="../media/image29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565.xml"/><Relationship Id="rId13" Type="http://schemas.openxmlformats.org/officeDocument/2006/relationships/image" Target="../media/image291.png"/><Relationship Id="rId18" Type="http://schemas.openxmlformats.org/officeDocument/2006/relationships/image" Target="../media/image290.png"/><Relationship Id="rId3" Type="http://schemas.openxmlformats.org/officeDocument/2006/relationships/tags" Target="../tags/tag560.xml"/><Relationship Id="rId7" Type="http://schemas.openxmlformats.org/officeDocument/2006/relationships/tags" Target="../tags/tag56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89.png"/><Relationship Id="rId2" Type="http://schemas.openxmlformats.org/officeDocument/2006/relationships/tags" Target="../tags/tag559.xml"/><Relationship Id="rId16" Type="http://schemas.openxmlformats.org/officeDocument/2006/relationships/image" Target="../media/image288.png"/><Relationship Id="rId1" Type="http://schemas.openxmlformats.org/officeDocument/2006/relationships/tags" Target="../tags/tag558.xml"/><Relationship Id="rId6" Type="http://schemas.openxmlformats.org/officeDocument/2006/relationships/tags" Target="../tags/tag563.xml"/><Relationship Id="rId11" Type="http://schemas.openxmlformats.org/officeDocument/2006/relationships/tags" Target="../tags/tag568.xml"/><Relationship Id="rId5" Type="http://schemas.openxmlformats.org/officeDocument/2006/relationships/tags" Target="../tags/tag562.xml"/><Relationship Id="rId15" Type="http://schemas.openxmlformats.org/officeDocument/2006/relationships/image" Target="../media/image4.png"/><Relationship Id="rId10" Type="http://schemas.openxmlformats.org/officeDocument/2006/relationships/tags" Target="../tags/tag567.xml"/><Relationship Id="rId4" Type="http://schemas.openxmlformats.org/officeDocument/2006/relationships/tags" Target="../tags/tag561.xml"/><Relationship Id="rId9" Type="http://schemas.openxmlformats.org/officeDocument/2006/relationships/tags" Target="../tags/tag566.xml"/><Relationship Id="rId14" Type="http://schemas.openxmlformats.org/officeDocument/2006/relationships/image" Target="../media/image2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.png"/><Relationship Id="rId3" Type="http://schemas.microsoft.com/office/2007/relationships/media" Target="../media/media13.WAV"/><Relationship Id="rId21" Type="http://schemas.openxmlformats.org/officeDocument/2006/relationships/image" Target="../media/image25.png"/><Relationship Id="rId7" Type="http://schemas.microsoft.com/office/2007/relationships/media" Target="../media/media15.WAV"/><Relationship Id="rId12" Type="http://schemas.openxmlformats.org/officeDocument/2006/relationships/audio" Target="../media/media17.WAV"/><Relationship Id="rId17" Type="http://schemas.openxmlformats.org/officeDocument/2006/relationships/image" Target="../media/image21.png"/><Relationship Id="rId2" Type="http://schemas.openxmlformats.org/officeDocument/2006/relationships/audio" Target="../media/media12.WAV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microsoft.com/office/2007/relationships/media" Target="../media/media12.WAV"/><Relationship Id="rId6" Type="http://schemas.openxmlformats.org/officeDocument/2006/relationships/audio" Target="../media/media14.WAV"/><Relationship Id="rId11" Type="http://schemas.microsoft.com/office/2007/relationships/media" Target="../media/media17.WAV"/><Relationship Id="rId5" Type="http://schemas.microsoft.com/office/2007/relationships/media" Target="../media/media14.WAV"/><Relationship Id="rId15" Type="http://schemas.openxmlformats.org/officeDocument/2006/relationships/image" Target="../media/image19.png"/><Relationship Id="rId10" Type="http://schemas.openxmlformats.org/officeDocument/2006/relationships/audio" Target="../media/media16.WAV"/><Relationship Id="rId19" Type="http://schemas.openxmlformats.org/officeDocument/2006/relationships/image" Target="../media/image23.png"/><Relationship Id="rId4" Type="http://schemas.openxmlformats.org/officeDocument/2006/relationships/audio" Target="../media/media13.WAV"/><Relationship Id="rId9" Type="http://schemas.microsoft.com/office/2007/relationships/media" Target="../media/media16.WAV"/><Relationship Id="rId1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576.xml"/><Relationship Id="rId13" Type="http://schemas.openxmlformats.org/officeDocument/2006/relationships/image" Target="../media/image291.png"/><Relationship Id="rId18" Type="http://schemas.openxmlformats.org/officeDocument/2006/relationships/image" Target="../media/image290.png"/><Relationship Id="rId3" Type="http://schemas.openxmlformats.org/officeDocument/2006/relationships/tags" Target="../tags/tag571.xml"/><Relationship Id="rId7" Type="http://schemas.openxmlformats.org/officeDocument/2006/relationships/tags" Target="../tags/tag57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89.png"/><Relationship Id="rId2" Type="http://schemas.openxmlformats.org/officeDocument/2006/relationships/tags" Target="../tags/tag570.xml"/><Relationship Id="rId16" Type="http://schemas.openxmlformats.org/officeDocument/2006/relationships/image" Target="../media/image288.png"/><Relationship Id="rId1" Type="http://schemas.openxmlformats.org/officeDocument/2006/relationships/tags" Target="../tags/tag569.xml"/><Relationship Id="rId6" Type="http://schemas.openxmlformats.org/officeDocument/2006/relationships/tags" Target="../tags/tag574.xml"/><Relationship Id="rId11" Type="http://schemas.openxmlformats.org/officeDocument/2006/relationships/tags" Target="../tags/tag579.xml"/><Relationship Id="rId5" Type="http://schemas.openxmlformats.org/officeDocument/2006/relationships/tags" Target="../tags/tag573.xml"/><Relationship Id="rId15" Type="http://schemas.openxmlformats.org/officeDocument/2006/relationships/image" Target="../media/image4.png"/><Relationship Id="rId10" Type="http://schemas.openxmlformats.org/officeDocument/2006/relationships/tags" Target="../tags/tag578.xml"/><Relationship Id="rId4" Type="http://schemas.openxmlformats.org/officeDocument/2006/relationships/tags" Target="../tags/tag572.xml"/><Relationship Id="rId9" Type="http://schemas.openxmlformats.org/officeDocument/2006/relationships/tags" Target="../tags/tag577.xml"/><Relationship Id="rId14" Type="http://schemas.openxmlformats.org/officeDocument/2006/relationships/image" Target="../media/image29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587.xml"/><Relationship Id="rId13" Type="http://schemas.openxmlformats.org/officeDocument/2006/relationships/image" Target="../media/image291.png"/><Relationship Id="rId18" Type="http://schemas.openxmlformats.org/officeDocument/2006/relationships/image" Target="../media/image290.png"/><Relationship Id="rId3" Type="http://schemas.openxmlformats.org/officeDocument/2006/relationships/tags" Target="../tags/tag582.xml"/><Relationship Id="rId7" Type="http://schemas.openxmlformats.org/officeDocument/2006/relationships/tags" Target="../tags/tag58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89.png"/><Relationship Id="rId2" Type="http://schemas.openxmlformats.org/officeDocument/2006/relationships/tags" Target="../tags/tag581.xml"/><Relationship Id="rId16" Type="http://schemas.openxmlformats.org/officeDocument/2006/relationships/image" Target="../media/image288.png"/><Relationship Id="rId1" Type="http://schemas.openxmlformats.org/officeDocument/2006/relationships/tags" Target="../tags/tag580.xml"/><Relationship Id="rId6" Type="http://schemas.openxmlformats.org/officeDocument/2006/relationships/tags" Target="../tags/tag585.xml"/><Relationship Id="rId11" Type="http://schemas.openxmlformats.org/officeDocument/2006/relationships/tags" Target="../tags/tag590.xml"/><Relationship Id="rId5" Type="http://schemas.openxmlformats.org/officeDocument/2006/relationships/tags" Target="../tags/tag584.xml"/><Relationship Id="rId15" Type="http://schemas.openxmlformats.org/officeDocument/2006/relationships/image" Target="../media/image4.png"/><Relationship Id="rId10" Type="http://schemas.openxmlformats.org/officeDocument/2006/relationships/tags" Target="../tags/tag589.xml"/><Relationship Id="rId4" Type="http://schemas.openxmlformats.org/officeDocument/2006/relationships/tags" Target="../tags/tag583.xml"/><Relationship Id="rId9" Type="http://schemas.openxmlformats.org/officeDocument/2006/relationships/tags" Target="../tags/tag588.xml"/><Relationship Id="rId14" Type="http://schemas.openxmlformats.org/officeDocument/2006/relationships/image" Target="../media/image2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599.xml"/><Relationship Id="rId13" Type="http://schemas.openxmlformats.org/officeDocument/2006/relationships/image" Target="../media/image291.png"/><Relationship Id="rId18" Type="http://schemas.openxmlformats.org/officeDocument/2006/relationships/image" Target="../media/image290.png"/><Relationship Id="rId3" Type="http://schemas.openxmlformats.org/officeDocument/2006/relationships/tags" Target="../tags/tag594.xml"/><Relationship Id="rId7" Type="http://schemas.openxmlformats.org/officeDocument/2006/relationships/tags" Target="../tags/tag59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89.png"/><Relationship Id="rId2" Type="http://schemas.openxmlformats.org/officeDocument/2006/relationships/tags" Target="../tags/tag593.xml"/><Relationship Id="rId16" Type="http://schemas.openxmlformats.org/officeDocument/2006/relationships/image" Target="../media/image288.png"/><Relationship Id="rId1" Type="http://schemas.openxmlformats.org/officeDocument/2006/relationships/tags" Target="../tags/tag592.xml"/><Relationship Id="rId6" Type="http://schemas.openxmlformats.org/officeDocument/2006/relationships/tags" Target="../tags/tag597.xml"/><Relationship Id="rId11" Type="http://schemas.openxmlformats.org/officeDocument/2006/relationships/tags" Target="../tags/tag602.xml"/><Relationship Id="rId5" Type="http://schemas.openxmlformats.org/officeDocument/2006/relationships/tags" Target="../tags/tag596.xml"/><Relationship Id="rId15" Type="http://schemas.openxmlformats.org/officeDocument/2006/relationships/image" Target="../media/image4.png"/><Relationship Id="rId10" Type="http://schemas.openxmlformats.org/officeDocument/2006/relationships/tags" Target="../tags/tag601.xml"/><Relationship Id="rId4" Type="http://schemas.openxmlformats.org/officeDocument/2006/relationships/tags" Target="../tags/tag595.xml"/><Relationship Id="rId9" Type="http://schemas.openxmlformats.org/officeDocument/2006/relationships/tags" Target="../tags/tag600.xml"/><Relationship Id="rId14" Type="http://schemas.openxmlformats.org/officeDocument/2006/relationships/image" Target="../media/image29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610.xml"/><Relationship Id="rId13" Type="http://schemas.openxmlformats.org/officeDocument/2006/relationships/tags" Target="../tags/tag615.xml"/><Relationship Id="rId18" Type="http://schemas.openxmlformats.org/officeDocument/2006/relationships/image" Target="../media/image60.png"/><Relationship Id="rId26" Type="http://schemas.openxmlformats.org/officeDocument/2006/relationships/image" Target="../media/image298.png"/><Relationship Id="rId3" Type="http://schemas.openxmlformats.org/officeDocument/2006/relationships/tags" Target="../tags/tag605.xml"/><Relationship Id="rId21" Type="http://schemas.openxmlformats.org/officeDocument/2006/relationships/image" Target="../media/image59.png"/><Relationship Id="rId7" Type="http://schemas.openxmlformats.org/officeDocument/2006/relationships/tags" Target="../tags/tag609.xml"/><Relationship Id="rId12" Type="http://schemas.openxmlformats.org/officeDocument/2006/relationships/tags" Target="../tags/tag614.xml"/><Relationship Id="rId17" Type="http://schemas.openxmlformats.org/officeDocument/2006/relationships/image" Target="../media/image58.png"/><Relationship Id="rId25" Type="http://schemas.openxmlformats.org/officeDocument/2006/relationships/image" Target="../media/image297.png"/><Relationship Id="rId33" Type="http://schemas.openxmlformats.org/officeDocument/2006/relationships/image" Target="../media/image303.png"/><Relationship Id="rId2" Type="http://schemas.openxmlformats.org/officeDocument/2006/relationships/tags" Target="../tags/tag604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2.png"/><Relationship Id="rId29" Type="http://schemas.openxmlformats.org/officeDocument/2006/relationships/image" Target="../media/image31.png"/><Relationship Id="rId1" Type="http://schemas.openxmlformats.org/officeDocument/2006/relationships/tags" Target="../tags/tag603.xml"/><Relationship Id="rId6" Type="http://schemas.openxmlformats.org/officeDocument/2006/relationships/tags" Target="../tags/tag608.xml"/><Relationship Id="rId11" Type="http://schemas.openxmlformats.org/officeDocument/2006/relationships/tags" Target="../tags/tag613.xml"/><Relationship Id="rId24" Type="http://schemas.openxmlformats.org/officeDocument/2006/relationships/image" Target="../media/image296.png"/><Relationship Id="rId32" Type="http://schemas.openxmlformats.org/officeDocument/2006/relationships/image" Target="../media/image302.png"/><Relationship Id="rId5" Type="http://schemas.openxmlformats.org/officeDocument/2006/relationships/tags" Target="../tags/tag607.xml"/><Relationship Id="rId15" Type="http://schemas.openxmlformats.org/officeDocument/2006/relationships/tags" Target="../tags/tag617.xml"/><Relationship Id="rId23" Type="http://schemas.openxmlformats.org/officeDocument/2006/relationships/image" Target="../media/image295.png"/><Relationship Id="rId28" Type="http://schemas.openxmlformats.org/officeDocument/2006/relationships/image" Target="../media/image30.png"/><Relationship Id="rId10" Type="http://schemas.openxmlformats.org/officeDocument/2006/relationships/tags" Target="../tags/tag612.xml"/><Relationship Id="rId19" Type="http://schemas.openxmlformats.org/officeDocument/2006/relationships/image" Target="../media/image61.png"/><Relationship Id="rId31" Type="http://schemas.openxmlformats.org/officeDocument/2006/relationships/image" Target="../media/image301.png"/><Relationship Id="rId4" Type="http://schemas.openxmlformats.org/officeDocument/2006/relationships/tags" Target="../tags/tag606.xml"/><Relationship Id="rId9" Type="http://schemas.openxmlformats.org/officeDocument/2006/relationships/tags" Target="../tags/tag611.xml"/><Relationship Id="rId14" Type="http://schemas.openxmlformats.org/officeDocument/2006/relationships/tags" Target="../tags/tag616.xml"/><Relationship Id="rId22" Type="http://schemas.openxmlformats.org/officeDocument/2006/relationships/image" Target="../media/image294.png"/><Relationship Id="rId27" Type="http://schemas.openxmlformats.org/officeDocument/2006/relationships/image" Target="../media/image299.png"/><Relationship Id="rId30" Type="http://schemas.openxmlformats.org/officeDocument/2006/relationships/image" Target="../media/image30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tags" Target="../tags/tag625.xml"/><Relationship Id="rId13" Type="http://schemas.openxmlformats.org/officeDocument/2006/relationships/tags" Target="../tags/tag630.xml"/><Relationship Id="rId18" Type="http://schemas.openxmlformats.org/officeDocument/2006/relationships/image" Target="../media/image61.png"/><Relationship Id="rId26" Type="http://schemas.openxmlformats.org/officeDocument/2006/relationships/image" Target="../media/image300.png"/><Relationship Id="rId3" Type="http://schemas.openxmlformats.org/officeDocument/2006/relationships/tags" Target="../tags/tag620.xml"/><Relationship Id="rId21" Type="http://schemas.openxmlformats.org/officeDocument/2006/relationships/image" Target="../media/image294.png"/><Relationship Id="rId7" Type="http://schemas.openxmlformats.org/officeDocument/2006/relationships/tags" Target="../tags/tag624.xml"/><Relationship Id="rId12" Type="http://schemas.openxmlformats.org/officeDocument/2006/relationships/tags" Target="../tags/tag629.xml"/><Relationship Id="rId17" Type="http://schemas.openxmlformats.org/officeDocument/2006/relationships/image" Target="../media/image60.png"/><Relationship Id="rId25" Type="http://schemas.openxmlformats.org/officeDocument/2006/relationships/image" Target="../media/image31.png"/><Relationship Id="rId2" Type="http://schemas.openxmlformats.org/officeDocument/2006/relationships/tags" Target="../tags/tag619.xml"/><Relationship Id="rId16" Type="http://schemas.openxmlformats.org/officeDocument/2006/relationships/image" Target="../media/image58.png"/><Relationship Id="rId20" Type="http://schemas.openxmlformats.org/officeDocument/2006/relationships/image" Target="../media/image59.png"/><Relationship Id="rId29" Type="http://schemas.openxmlformats.org/officeDocument/2006/relationships/image" Target="../media/image303.png"/><Relationship Id="rId1" Type="http://schemas.openxmlformats.org/officeDocument/2006/relationships/tags" Target="../tags/tag618.xml"/><Relationship Id="rId6" Type="http://schemas.openxmlformats.org/officeDocument/2006/relationships/tags" Target="../tags/tag623.xml"/><Relationship Id="rId11" Type="http://schemas.openxmlformats.org/officeDocument/2006/relationships/tags" Target="../tags/tag628.xml"/><Relationship Id="rId24" Type="http://schemas.openxmlformats.org/officeDocument/2006/relationships/image" Target="../media/image30.png"/><Relationship Id="rId5" Type="http://schemas.openxmlformats.org/officeDocument/2006/relationships/tags" Target="../tags/tag62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98.png"/><Relationship Id="rId28" Type="http://schemas.openxmlformats.org/officeDocument/2006/relationships/image" Target="../media/image302.png"/><Relationship Id="rId10" Type="http://schemas.openxmlformats.org/officeDocument/2006/relationships/tags" Target="../tags/tag627.xml"/><Relationship Id="rId19" Type="http://schemas.openxmlformats.org/officeDocument/2006/relationships/image" Target="../media/image62.png"/><Relationship Id="rId31" Type="http://schemas.openxmlformats.org/officeDocument/2006/relationships/image" Target="../media/image305.png"/><Relationship Id="rId4" Type="http://schemas.openxmlformats.org/officeDocument/2006/relationships/tags" Target="../tags/tag621.xml"/><Relationship Id="rId9" Type="http://schemas.openxmlformats.org/officeDocument/2006/relationships/tags" Target="../tags/tag626.xml"/><Relationship Id="rId14" Type="http://schemas.openxmlformats.org/officeDocument/2006/relationships/tags" Target="../tags/tag631.xml"/><Relationship Id="rId22" Type="http://schemas.openxmlformats.org/officeDocument/2006/relationships/image" Target="../media/image296.png"/><Relationship Id="rId27" Type="http://schemas.openxmlformats.org/officeDocument/2006/relationships/image" Target="../media/image301.png"/><Relationship Id="rId30" Type="http://schemas.openxmlformats.org/officeDocument/2006/relationships/image" Target="../media/image30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media" Target="../media/media23.wav"/><Relationship Id="rId3" Type="http://schemas.microsoft.com/office/2007/relationships/media" Target="../media/media19.wav"/><Relationship Id="rId7" Type="http://schemas.microsoft.com/office/2007/relationships/media" Target="../media/media22.wav"/><Relationship Id="rId2" Type="http://schemas.microsoft.com/office/2007/relationships/media" Target="../media/media18.wav"/><Relationship Id="rId1" Type="http://schemas.openxmlformats.org/officeDocument/2006/relationships/audio" Target="NULL" TargetMode="External"/><Relationship Id="rId6" Type="http://schemas.openxmlformats.org/officeDocument/2006/relationships/audio" Target="../media/media21.wav"/><Relationship Id="rId11" Type="http://schemas.openxmlformats.org/officeDocument/2006/relationships/image" Target="../media/image9.png"/><Relationship Id="rId5" Type="http://schemas.microsoft.com/office/2007/relationships/media" Target="../media/media21.wav"/><Relationship Id="rId10" Type="http://schemas.openxmlformats.org/officeDocument/2006/relationships/image" Target="../media/image26.wmf"/><Relationship Id="rId4" Type="http://schemas.microsoft.com/office/2007/relationships/media" Target="../media/media20.wav"/><Relationship Id="rId9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639.xml"/><Relationship Id="rId13" Type="http://schemas.openxmlformats.org/officeDocument/2006/relationships/tags" Target="../tags/tag644.xml"/><Relationship Id="rId18" Type="http://schemas.openxmlformats.org/officeDocument/2006/relationships/tags" Target="../tags/tag649.xml"/><Relationship Id="rId26" Type="http://schemas.openxmlformats.org/officeDocument/2006/relationships/image" Target="../media/image320.png"/><Relationship Id="rId3" Type="http://schemas.openxmlformats.org/officeDocument/2006/relationships/tags" Target="../tags/tag634.xml"/><Relationship Id="rId21" Type="http://schemas.openxmlformats.org/officeDocument/2006/relationships/image" Target="../media/image315.png"/><Relationship Id="rId34" Type="http://schemas.openxmlformats.org/officeDocument/2006/relationships/image" Target="../media/image328.png"/><Relationship Id="rId7" Type="http://schemas.openxmlformats.org/officeDocument/2006/relationships/tags" Target="../tags/tag638.xml"/><Relationship Id="rId12" Type="http://schemas.openxmlformats.org/officeDocument/2006/relationships/tags" Target="../tags/tag643.xml"/><Relationship Id="rId17" Type="http://schemas.openxmlformats.org/officeDocument/2006/relationships/tags" Target="../tags/tag648.xml"/><Relationship Id="rId25" Type="http://schemas.openxmlformats.org/officeDocument/2006/relationships/image" Target="../media/image319.png"/><Relationship Id="rId33" Type="http://schemas.openxmlformats.org/officeDocument/2006/relationships/image" Target="../media/image327.png"/><Relationship Id="rId2" Type="http://schemas.openxmlformats.org/officeDocument/2006/relationships/tags" Target="../tags/tag633.xml"/><Relationship Id="rId16" Type="http://schemas.openxmlformats.org/officeDocument/2006/relationships/tags" Target="../tags/tag647.xml"/><Relationship Id="rId20" Type="http://schemas.openxmlformats.org/officeDocument/2006/relationships/image" Target="../media/image314.png"/><Relationship Id="rId29" Type="http://schemas.openxmlformats.org/officeDocument/2006/relationships/image" Target="../media/image323.png"/><Relationship Id="rId1" Type="http://schemas.openxmlformats.org/officeDocument/2006/relationships/tags" Target="../tags/tag632.xml"/><Relationship Id="rId6" Type="http://schemas.openxmlformats.org/officeDocument/2006/relationships/tags" Target="../tags/tag637.xml"/><Relationship Id="rId11" Type="http://schemas.openxmlformats.org/officeDocument/2006/relationships/tags" Target="../tags/tag642.xml"/><Relationship Id="rId24" Type="http://schemas.openxmlformats.org/officeDocument/2006/relationships/image" Target="../media/image318.png"/><Relationship Id="rId32" Type="http://schemas.openxmlformats.org/officeDocument/2006/relationships/image" Target="../media/image326.png"/><Relationship Id="rId5" Type="http://schemas.openxmlformats.org/officeDocument/2006/relationships/tags" Target="../tags/tag636.xml"/><Relationship Id="rId15" Type="http://schemas.openxmlformats.org/officeDocument/2006/relationships/tags" Target="../tags/tag646.xml"/><Relationship Id="rId23" Type="http://schemas.openxmlformats.org/officeDocument/2006/relationships/image" Target="../media/image317.png"/><Relationship Id="rId28" Type="http://schemas.openxmlformats.org/officeDocument/2006/relationships/image" Target="../media/image322.png"/><Relationship Id="rId10" Type="http://schemas.openxmlformats.org/officeDocument/2006/relationships/tags" Target="../tags/tag641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325.png"/><Relationship Id="rId4" Type="http://schemas.openxmlformats.org/officeDocument/2006/relationships/tags" Target="../tags/tag635.xml"/><Relationship Id="rId9" Type="http://schemas.openxmlformats.org/officeDocument/2006/relationships/tags" Target="../tags/tag640.xml"/><Relationship Id="rId14" Type="http://schemas.openxmlformats.org/officeDocument/2006/relationships/tags" Target="../tags/tag645.xml"/><Relationship Id="rId22" Type="http://schemas.openxmlformats.org/officeDocument/2006/relationships/image" Target="../media/image316.png"/><Relationship Id="rId27" Type="http://schemas.openxmlformats.org/officeDocument/2006/relationships/image" Target="../media/image321.png"/><Relationship Id="rId30" Type="http://schemas.openxmlformats.org/officeDocument/2006/relationships/image" Target="../media/image324.png"/><Relationship Id="rId35" Type="http://schemas.openxmlformats.org/officeDocument/2006/relationships/image" Target="../media/image32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657.xml"/><Relationship Id="rId13" Type="http://schemas.openxmlformats.org/officeDocument/2006/relationships/tags" Target="../tags/tag662.xml"/><Relationship Id="rId18" Type="http://schemas.openxmlformats.org/officeDocument/2006/relationships/tags" Target="../tags/tag667.xml"/><Relationship Id="rId26" Type="http://schemas.openxmlformats.org/officeDocument/2006/relationships/image" Target="../media/image58.png"/><Relationship Id="rId39" Type="http://schemas.openxmlformats.org/officeDocument/2006/relationships/image" Target="../media/image331.png"/><Relationship Id="rId3" Type="http://schemas.openxmlformats.org/officeDocument/2006/relationships/tags" Target="../tags/tag652.xml"/><Relationship Id="rId21" Type="http://schemas.openxmlformats.org/officeDocument/2006/relationships/tags" Target="../tags/tag670.xml"/><Relationship Id="rId34" Type="http://schemas.openxmlformats.org/officeDocument/2006/relationships/image" Target="../media/image46.png"/><Relationship Id="rId42" Type="http://schemas.openxmlformats.org/officeDocument/2006/relationships/image" Target="../media/image334.png"/><Relationship Id="rId7" Type="http://schemas.openxmlformats.org/officeDocument/2006/relationships/tags" Target="../tags/tag656.xml"/><Relationship Id="rId12" Type="http://schemas.openxmlformats.org/officeDocument/2006/relationships/tags" Target="../tags/tag661.xml"/><Relationship Id="rId17" Type="http://schemas.openxmlformats.org/officeDocument/2006/relationships/tags" Target="../tags/tag66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.png"/><Relationship Id="rId38" Type="http://schemas.openxmlformats.org/officeDocument/2006/relationships/image" Target="../media/image330.png"/><Relationship Id="rId2" Type="http://schemas.openxmlformats.org/officeDocument/2006/relationships/tags" Target="../tags/tag651.xml"/><Relationship Id="rId16" Type="http://schemas.openxmlformats.org/officeDocument/2006/relationships/tags" Target="../tags/tag665.xml"/><Relationship Id="rId20" Type="http://schemas.openxmlformats.org/officeDocument/2006/relationships/tags" Target="../tags/tag669.xml"/><Relationship Id="rId29" Type="http://schemas.openxmlformats.org/officeDocument/2006/relationships/image" Target="../media/image62.png"/><Relationship Id="rId41" Type="http://schemas.openxmlformats.org/officeDocument/2006/relationships/image" Target="../media/image333.png"/><Relationship Id="rId1" Type="http://schemas.openxmlformats.org/officeDocument/2006/relationships/tags" Target="../tags/tag650.xml"/><Relationship Id="rId6" Type="http://schemas.openxmlformats.org/officeDocument/2006/relationships/tags" Target="../tags/tag655.xml"/><Relationship Id="rId11" Type="http://schemas.openxmlformats.org/officeDocument/2006/relationships/tags" Target="../tags/tag660.xml"/><Relationship Id="rId24" Type="http://schemas.openxmlformats.org/officeDocument/2006/relationships/tags" Target="../tags/tag673.xml"/><Relationship Id="rId32" Type="http://schemas.openxmlformats.org/officeDocument/2006/relationships/image" Target="../media/image45.png"/><Relationship Id="rId37" Type="http://schemas.openxmlformats.org/officeDocument/2006/relationships/image" Target="../media/image52.png"/><Relationship Id="rId40" Type="http://schemas.openxmlformats.org/officeDocument/2006/relationships/image" Target="../media/image332.png"/><Relationship Id="rId5" Type="http://schemas.openxmlformats.org/officeDocument/2006/relationships/tags" Target="../tags/tag654.xml"/><Relationship Id="rId15" Type="http://schemas.openxmlformats.org/officeDocument/2006/relationships/tags" Target="../tags/tag664.xml"/><Relationship Id="rId23" Type="http://schemas.openxmlformats.org/officeDocument/2006/relationships/tags" Target="../tags/tag672.xml"/><Relationship Id="rId28" Type="http://schemas.openxmlformats.org/officeDocument/2006/relationships/image" Target="../media/image61.png"/><Relationship Id="rId36" Type="http://schemas.openxmlformats.org/officeDocument/2006/relationships/image" Target="../media/image48.png"/><Relationship Id="rId10" Type="http://schemas.openxmlformats.org/officeDocument/2006/relationships/tags" Target="../tags/tag659.xml"/><Relationship Id="rId19" Type="http://schemas.openxmlformats.org/officeDocument/2006/relationships/tags" Target="../tags/tag668.xml"/><Relationship Id="rId31" Type="http://schemas.openxmlformats.org/officeDocument/2006/relationships/image" Target="../media/image125.png"/><Relationship Id="rId44" Type="http://schemas.openxmlformats.org/officeDocument/2006/relationships/image" Target="../media/image336.png"/><Relationship Id="rId4" Type="http://schemas.openxmlformats.org/officeDocument/2006/relationships/tags" Target="../tags/tag653.xml"/><Relationship Id="rId9" Type="http://schemas.openxmlformats.org/officeDocument/2006/relationships/tags" Target="../tags/tag658.xml"/><Relationship Id="rId14" Type="http://schemas.openxmlformats.org/officeDocument/2006/relationships/tags" Target="../tags/tag663.xml"/><Relationship Id="rId22" Type="http://schemas.openxmlformats.org/officeDocument/2006/relationships/tags" Target="../tags/tag671.xml"/><Relationship Id="rId27" Type="http://schemas.openxmlformats.org/officeDocument/2006/relationships/image" Target="../media/image60.png"/><Relationship Id="rId30" Type="http://schemas.openxmlformats.org/officeDocument/2006/relationships/image" Target="../media/image59.png"/><Relationship Id="rId35" Type="http://schemas.openxmlformats.org/officeDocument/2006/relationships/image" Target="../media/image47.png"/><Relationship Id="rId43" Type="http://schemas.openxmlformats.org/officeDocument/2006/relationships/image" Target="../media/image33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681.xml"/><Relationship Id="rId13" Type="http://schemas.openxmlformats.org/officeDocument/2006/relationships/tags" Target="../tags/tag686.xml"/><Relationship Id="rId18" Type="http://schemas.openxmlformats.org/officeDocument/2006/relationships/tags" Target="../tags/tag691.xml"/><Relationship Id="rId26" Type="http://schemas.openxmlformats.org/officeDocument/2006/relationships/image" Target="../media/image62.png"/><Relationship Id="rId39" Type="http://schemas.openxmlformats.org/officeDocument/2006/relationships/image" Target="../media/image337.png"/><Relationship Id="rId3" Type="http://schemas.openxmlformats.org/officeDocument/2006/relationships/tags" Target="../tags/tag676.xml"/><Relationship Id="rId21" Type="http://schemas.openxmlformats.org/officeDocument/2006/relationships/tags" Target="../tags/tag694.xml"/><Relationship Id="rId34" Type="http://schemas.openxmlformats.org/officeDocument/2006/relationships/image" Target="../media/image52.png"/><Relationship Id="rId7" Type="http://schemas.openxmlformats.org/officeDocument/2006/relationships/tags" Target="../tags/tag680.xml"/><Relationship Id="rId12" Type="http://schemas.openxmlformats.org/officeDocument/2006/relationships/tags" Target="../tags/tag685.xml"/><Relationship Id="rId17" Type="http://schemas.openxmlformats.org/officeDocument/2006/relationships/tags" Target="../tags/tag690.xml"/><Relationship Id="rId25" Type="http://schemas.openxmlformats.org/officeDocument/2006/relationships/image" Target="../media/image61.png"/><Relationship Id="rId33" Type="http://schemas.openxmlformats.org/officeDocument/2006/relationships/image" Target="../media/image48.png"/><Relationship Id="rId38" Type="http://schemas.openxmlformats.org/officeDocument/2006/relationships/image" Target="../media/image333.png"/><Relationship Id="rId2" Type="http://schemas.openxmlformats.org/officeDocument/2006/relationships/tags" Target="../tags/tag675.xml"/><Relationship Id="rId16" Type="http://schemas.openxmlformats.org/officeDocument/2006/relationships/tags" Target="../tags/tag689.xml"/><Relationship Id="rId20" Type="http://schemas.openxmlformats.org/officeDocument/2006/relationships/tags" Target="../tags/tag693.xml"/><Relationship Id="rId29" Type="http://schemas.openxmlformats.org/officeDocument/2006/relationships/image" Target="../media/image45.png"/><Relationship Id="rId1" Type="http://schemas.openxmlformats.org/officeDocument/2006/relationships/tags" Target="../tags/tag674.xml"/><Relationship Id="rId6" Type="http://schemas.openxmlformats.org/officeDocument/2006/relationships/tags" Target="../tags/tag679.xml"/><Relationship Id="rId11" Type="http://schemas.openxmlformats.org/officeDocument/2006/relationships/tags" Target="../tags/tag684.xml"/><Relationship Id="rId24" Type="http://schemas.openxmlformats.org/officeDocument/2006/relationships/image" Target="../media/image60.png"/><Relationship Id="rId32" Type="http://schemas.openxmlformats.org/officeDocument/2006/relationships/image" Target="../media/image47.png"/><Relationship Id="rId37" Type="http://schemas.openxmlformats.org/officeDocument/2006/relationships/image" Target="../media/image332.png"/><Relationship Id="rId40" Type="http://schemas.openxmlformats.org/officeDocument/2006/relationships/image" Target="../media/image338.png"/><Relationship Id="rId5" Type="http://schemas.openxmlformats.org/officeDocument/2006/relationships/tags" Target="../tags/tag678.xml"/><Relationship Id="rId15" Type="http://schemas.openxmlformats.org/officeDocument/2006/relationships/tags" Target="../tags/tag688.xml"/><Relationship Id="rId23" Type="http://schemas.openxmlformats.org/officeDocument/2006/relationships/image" Target="../media/image58.png"/><Relationship Id="rId28" Type="http://schemas.openxmlformats.org/officeDocument/2006/relationships/image" Target="../media/image125.png"/><Relationship Id="rId36" Type="http://schemas.openxmlformats.org/officeDocument/2006/relationships/image" Target="../media/image331.png"/><Relationship Id="rId10" Type="http://schemas.openxmlformats.org/officeDocument/2006/relationships/tags" Target="../tags/tag683.xml"/><Relationship Id="rId19" Type="http://schemas.openxmlformats.org/officeDocument/2006/relationships/tags" Target="../tags/tag692.xml"/><Relationship Id="rId31" Type="http://schemas.openxmlformats.org/officeDocument/2006/relationships/image" Target="../media/image46.png"/><Relationship Id="rId4" Type="http://schemas.openxmlformats.org/officeDocument/2006/relationships/tags" Target="../tags/tag677.xml"/><Relationship Id="rId9" Type="http://schemas.openxmlformats.org/officeDocument/2006/relationships/tags" Target="../tags/tag682.xml"/><Relationship Id="rId14" Type="http://schemas.openxmlformats.org/officeDocument/2006/relationships/tags" Target="../tags/tag687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59.png"/><Relationship Id="rId30" Type="http://schemas.openxmlformats.org/officeDocument/2006/relationships/image" Target="../media/image5.png"/><Relationship Id="rId35" Type="http://schemas.openxmlformats.org/officeDocument/2006/relationships/image" Target="../media/image33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wav"/><Relationship Id="rId1" Type="http://schemas.microsoft.com/office/2007/relationships/media" Target="../media/media39.wav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2110969"/>
            <a:ext cx="9144000" cy="2290139"/>
          </a:xfrm>
          <a:noFill/>
        </p:spPr>
        <p:txBody>
          <a:bodyPr anchor="ctr"/>
          <a:lstStyle/>
          <a:p>
            <a:pPr algn="ctr" eaLnBrk="1" hangingPunct="1">
              <a:lnSpc>
                <a:spcPct val="85000"/>
              </a:lnSpc>
            </a:pPr>
            <a:r>
              <a:rPr lang="ja-JP" altLang="en-US" sz="5400" dirty="0" smtClean="0">
                <a:solidFill>
                  <a:srgbClr val="99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音響信号の分解と再構成</a:t>
            </a:r>
            <a:endParaRPr lang="ja-JP" alt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0" y="4833156"/>
            <a:ext cx="9144000" cy="162018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4000" b="1" dirty="0" smtClean="0">
                <a:solidFill>
                  <a:srgbClr val="40458C"/>
                </a:solidFill>
              </a:rPr>
              <a:t>亀</a:t>
            </a:r>
            <a:r>
              <a:rPr lang="ja-JP" altLang="en-US" sz="4000" b="1" dirty="0" smtClean="0">
                <a:solidFill>
                  <a:schemeClr val="tx1"/>
                </a:solidFill>
              </a:rPr>
              <a:t>岡弘和</a:t>
            </a:r>
          </a:p>
          <a:p>
            <a:pPr eaLnBrk="1" hangingPunct="1">
              <a:lnSpc>
                <a:spcPct val="80000"/>
              </a:lnSpc>
            </a:pPr>
            <a:endParaRPr lang="ja-JP" altLang="en-US" sz="1400" b="1" dirty="0" smtClean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ja-JP" sz="2800" dirty="0" smtClean="0">
                <a:solidFill>
                  <a:schemeClr val="tx1"/>
                </a:solidFill>
              </a:rPr>
              <a:t>	</a:t>
            </a:r>
            <a:r>
              <a:rPr lang="ja-JP" altLang="en-US" sz="2800" dirty="0" smtClean="0">
                <a:solidFill>
                  <a:schemeClr val="tx1"/>
                </a:solidFill>
              </a:rPr>
              <a:t>日本電信電話株式会社</a:t>
            </a:r>
          </a:p>
          <a:p>
            <a:pPr algn="l" eaLnBrk="1" hangingPunct="1">
              <a:lnSpc>
                <a:spcPct val="80000"/>
              </a:lnSpc>
            </a:pPr>
            <a:r>
              <a:rPr lang="ja-JP" altLang="en-US" sz="2800" dirty="0" smtClean="0">
                <a:solidFill>
                  <a:schemeClr val="tx1"/>
                </a:solidFill>
              </a:rPr>
              <a:t>		 </a:t>
            </a:r>
            <a:r>
              <a:rPr lang="en-US" altLang="ja-JP" sz="2800" dirty="0" smtClean="0">
                <a:solidFill>
                  <a:schemeClr val="tx1"/>
                </a:solidFill>
              </a:rPr>
              <a:t>NTT</a:t>
            </a:r>
            <a:r>
              <a:rPr lang="ja-JP" altLang="en-US" sz="2800" dirty="0" smtClean="0">
                <a:solidFill>
                  <a:schemeClr val="tx1"/>
                </a:solidFill>
              </a:rPr>
              <a:t>コミュニケーション科学基礎研究所</a:t>
            </a:r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3005" y="142830"/>
            <a:ext cx="8770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3200" b="1" dirty="0" smtClean="0">
                <a:solidFill>
                  <a:schemeClr val="bg1"/>
                </a:solidFill>
                <a:latin typeface="Calibri" pitchFamily="34" charset="0"/>
                <a:ea typeface="HGPｺﾞｼｯｸM" pitchFamily="50" charset="-128"/>
              </a:rPr>
              <a:t>MIRU×KIKU</a:t>
            </a:r>
            <a:endParaRPr kumimoji="1" lang="ja-JP" altLang="en-US" sz="3200" b="1" dirty="0" smtClean="0">
              <a:solidFill>
                <a:schemeClr val="bg1"/>
              </a:solidFill>
              <a:latin typeface="Calibri" pitchFamily="34" charset="0"/>
              <a:ea typeface="HGPｺﾞｼｯｸM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54" y="2441392"/>
            <a:ext cx="4309738" cy="32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3" y="2441392"/>
            <a:ext cx="4309739" cy="3240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音声音響信号処理の事例</a:t>
            </a:r>
            <a:r>
              <a:rPr lang="ja-JP" altLang="en-US" dirty="0" smtClean="0"/>
              <a:t>紹介 </a:t>
            </a:r>
            <a:r>
              <a:rPr lang="en-US" altLang="ja-JP" dirty="0" smtClean="0"/>
              <a:t>(6/7)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残響除去</a:t>
            </a:r>
            <a:endParaRPr kumimoji="1" lang="ja-JP" altLang="en-US" dirty="0"/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 flipH="1">
            <a:off x="4025934" y="3477291"/>
            <a:ext cx="1322858" cy="737170"/>
          </a:xfrm>
          <a:prstGeom prst="leftArrow">
            <a:avLst>
              <a:gd name="adj1" fmla="val 57787"/>
              <a:gd name="adj2" fmla="val 46779"/>
            </a:avLst>
          </a:prstGeom>
          <a:gradFill>
            <a:gsLst>
              <a:gs pos="60000">
                <a:srgbClr val="40458C"/>
              </a:gs>
              <a:gs pos="100000">
                <a:srgbClr val="40458C">
                  <a:alpha val="0"/>
                </a:srgbClr>
              </a:gs>
            </a:gsLst>
            <a:lin ang="0" scaled="0"/>
          </a:gradFill>
          <a:ln w="12700" algn="ctr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MS UI Gothic" panose="020B0600070205080204" pitchFamily="50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UI Gothic" panose="020B0600070205080204" pitchFamily="50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UI Gothic" panose="020B0600070205080204" pitchFamily="50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UI Gothic" panose="020B0600070205080204" pitchFamily="50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UI Gothic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UI Gothic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UI Gothic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UI Gothic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UI Gothic" panose="020B0600070205080204" pitchFamily="50" charset="-128"/>
              </a:defRPr>
            </a:lvl9pPr>
          </a:lstStyle>
          <a:p>
            <a:pPr algn="r">
              <a:lnSpc>
                <a:spcPct val="85000"/>
              </a:lnSpc>
            </a:pPr>
            <a:r>
              <a:rPr lang="ja-JP" altLang="en-US" sz="1800" b="1" dirty="0" smtClean="0">
                <a:solidFill>
                  <a:schemeClr val="bg1"/>
                </a:solidFill>
                <a:latin typeface="Tahoma" panose="020B0604030504040204" pitchFamily="34" charset="0"/>
              </a:rPr>
              <a:t>残響除去</a:t>
            </a:r>
            <a:endParaRPr lang="en-US" altLang="ja-JP" sz="1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19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53" y="5752492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0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50" y="2808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1">
            <a:hlinkClick r:id="" action="ppaction://media"/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150" y="2808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3433365" y="1008336"/>
            <a:ext cx="2414588" cy="1052512"/>
            <a:chOff x="792" y="2693"/>
            <a:chExt cx="1521" cy="663"/>
          </a:xfrm>
        </p:grpSpPr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792" y="2693"/>
              <a:ext cx="1521" cy="66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9pPr>
            </a:lstStyle>
            <a:p>
              <a:endParaRPr lang="ja-JP" altLang="en-US"/>
            </a:p>
          </p:txBody>
        </p:sp>
        <p:pic>
          <p:nvPicPr>
            <p:cNvPr id="22" name="Picture 12" descr="voice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" y="2950"/>
              <a:ext cx="31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1274" y="3166"/>
              <a:ext cx="16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V="1">
              <a:off x="1434" y="2991"/>
              <a:ext cx="471" cy="3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 flipV="1">
              <a:off x="1259" y="2693"/>
              <a:ext cx="318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1552" y="2693"/>
              <a:ext cx="337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>
              <a:off x="1164" y="3227"/>
              <a:ext cx="77" cy="1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 flipV="1">
              <a:off x="1241" y="2977"/>
              <a:ext cx="653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pic>
          <p:nvPicPr>
            <p:cNvPr id="29" name="Picture 19" descr="mic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" y="2937"/>
              <a:ext cx="29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テキスト ボックス 15"/>
          <p:cNvSpPr txBox="1"/>
          <p:nvPr/>
        </p:nvSpPr>
        <p:spPr>
          <a:xfrm>
            <a:off x="1810434" y="57133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原音声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 bwMode="auto">
          <a:xfrm>
            <a:off x="1115616" y="2348880"/>
            <a:ext cx="6804756" cy="3735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0050" y="23760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残響音声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306400" y="237600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残響除去音声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4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57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16667"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33333"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音声音響信号処理の事例</a:t>
            </a:r>
            <a:r>
              <a:rPr lang="ja-JP" altLang="en-US" dirty="0" smtClean="0"/>
              <a:t>紹介 </a:t>
            </a:r>
            <a:r>
              <a:rPr lang="en-US" altLang="ja-JP" dirty="0" smtClean="0"/>
              <a:t>(7/7)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多チャンネル音源分離</a:t>
            </a:r>
            <a:endParaRPr kumimoji="1" lang="ja-JP" altLang="en-US" dirty="0"/>
          </a:p>
        </p:txBody>
      </p:sp>
      <p:pic>
        <p:nvPicPr>
          <p:cNvPr id="4" name="コンテンツ プレースホルダ 3" descr="room.gif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 bwMode="auto">
          <a:xfrm>
            <a:off x="1491890" y="1669231"/>
            <a:ext cx="57340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20273"/>
              </p:ext>
            </p:extLst>
          </p:nvPr>
        </p:nvGraphicFramePr>
        <p:xfrm>
          <a:off x="4334408" y="5697263"/>
          <a:ext cx="30099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099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40458C"/>
                          </a:solidFill>
                        </a:rPr>
                        <a:t>y1      y2      y3      y4</a:t>
                      </a:r>
                      <a:endParaRPr kumimoji="1" lang="ja-JP" altLang="en-US" dirty="0">
                        <a:solidFill>
                          <a:srgbClr val="40458C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9" name="s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 cstate="print"/>
          <a:stretch>
            <a:fillRect/>
          </a:stretch>
        </p:blipFill>
        <p:spPr>
          <a:xfrm>
            <a:off x="6228184" y="2103239"/>
            <a:ext cx="304800" cy="304800"/>
          </a:xfrm>
          <a:prstGeom prst="rect">
            <a:avLst/>
          </a:prstGeom>
        </p:spPr>
      </p:pic>
      <p:pic>
        <p:nvPicPr>
          <p:cNvPr id="12" name="s3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 cstate="print"/>
          <a:stretch>
            <a:fillRect/>
          </a:stretch>
        </p:blipFill>
        <p:spPr>
          <a:xfrm>
            <a:off x="6768740" y="4163851"/>
            <a:ext cx="304800" cy="304800"/>
          </a:xfrm>
          <a:prstGeom prst="rect">
            <a:avLst/>
          </a:prstGeom>
        </p:spPr>
      </p:pic>
      <p:pic>
        <p:nvPicPr>
          <p:cNvPr id="13" name="s2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 cstate="print"/>
          <a:stretch>
            <a:fillRect/>
          </a:stretch>
        </p:blipFill>
        <p:spPr>
          <a:xfrm>
            <a:off x="6921140" y="3039343"/>
            <a:ext cx="304800" cy="304800"/>
          </a:xfrm>
          <a:prstGeom prst="rect">
            <a:avLst/>
          </a:prstGeom>
        </p:spPr>
      </p:pic>
      <p:pic>
        <p:nvPicPr>
          <p:cNvPr id="14" name="s4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0" cstate="print"/>
          <a:stretch>
            <a:fillRect/>
          </a:stretch>
        </p:blipFill>
        <p:spPr>
          <a:xfrm>
            <a:off x="6135296" y="4911551"/>
            <a:ext cx="304800" cy="304800"/>
          </a:xfrm>
          <a:prstGeom prst="rect">
            <a:avLst/>
          </a:prstGeom>
        </p:spPr>
      </p:pic>
      <p:pic>
        <p:nvPicPr>
          <p:cNvPr id="16" name="x4-4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 cstate="print"/>
          <a:stretch>
            <a:fillRect/>
          </a:stretch>
        </p:blipFill>
        <p:spPr>
          <a:xfrm>
            <a:off x="4676117" y="4011451"/>
            <a:ext cx="304800" cy="304800"/>
          </a:xfrm>
          <a:prstGeom prst="rect">
            <a:avLst/>
          </a:prstGeom>
        </p:spPr>
      </p:pic>
      <p:pic>
        <p:nvPicPr>
          <p:cNvPr id="22" name="x4-1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 cstate="print"/>
          <a:stretch>
            <a:fillRect/>
          </a:stretch>
        </p:blipFill>
        <p:spPr>
          <a:xfrm>
            <a:off x="4680012" y="3219363"/>
            <a:ext cx="304800" cy="304800"/>
          </a:xfrm>
          <a:prstGeom prst="rect">
            <a:avLst/>
          </a:prstGeom>
        </p:spPr>
      </p:pic>
      <p:pic>
        <p:nvPicPr>
          <p:cNvPr id="23" name="x4-2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 cstate="print"/>
          <a:stretch>
            <a:fillRect/>
          </a:stretch>
        </p:blipFill>
        <p:spPr>
          <a:xfrm>
            <a:off x="4684551" y="3490627"/>
            <a:ext cx="304800" cy="304800"/>
          </a:xfrm>
          <a:prstGeom prst="rect">
            <a:avLst/>
          </a:prstGeom>
        </p:spPr>
      </p:pic>
      <p:pic>
        <p:nvPicPr>
          <p:cNvPr id="24" name="x4-3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 cstate="print"/>
          <a:stretch>
            <a:fillRect/>
          </a:stretch>
        </p:blipFill>
        <p:spPr>
          <a:xfrm>
            <a:off x="4684551" y="3759423"/>
            <a:ext cx="304800" cy="304800"/>
          </a:xfrm>
          <a:prstGeom prst="rect">
            <a:avLst/>
          </a:prstGeom>
        </p:spPr>
      </p:pic>
      <p:pic>
        <p:nvPicPr>
          <p:cNvPr id="30" name="y4-1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7" cstate="print"/>
          <a:stretch>
            <a:fillRect/>
          </a:stretch>
        </p:blipFill>
        <p:spPr>
          <a:xfrm>
            <a:off x="4756075" y="5763303"/>
            <a:ext cx="304800" cy="304800"/>
          </a:xfrm>
          <a:prstGeom prst="rect">
            <a:avLst/>
          </a:prstGeom>
        </p:spPr>
      </p:pic>
      <p:pic>
        <p:nvPicPr>
          <p:cNvPr id="31" name="y4-2.wav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7" cstate="print"/>
          <a:stretch>
            <a:fillRect/>
          </a:stretch>
        </p:blipFill>
        <p:spPr>
          <a:xfrm>
            <a:off x="5404075" y="5763303"/>
            <a:ext cx="304800" cy="304800"/>
          </a:xfrm>
          <a:prstGeom prst="rect">
            <a:avLst/>
          </a:prstGeom>
        </p:spPr>
      </p:pic>
      <p:pic>
        <p:nvPicPr>
          <p:cNvPr id="32" name="y4-3.wav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7" cstate="print"/>
          <a:stretch>
            <a:fillRect/>
          </a:stretch>
        </p:blipFill>
        <p:spPr>
          <a:xfrm>
            <a:off x="6088075" y="5763303"/>
            <a:ext cx="304800" cy="304800"/>
          </a:xfrm>
          <a:prstGeom prst="rect">
            <a:avLst/>
          </a:prstGeom>
        </p:spPr>
      </p:pic>
      <p:pic>
        <p:nvPicPr>
          <p:cNvPr id="33" name="y4-4.wav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7" cstate="print"/>
          <a:stretch>
            <a:fillRect/>
          </a:stretch>
        </p:blipFill>
        <p:spPr>
          <a:xfrm>
            <a:off x="6764650" y="5763303"/>
            <a:ext cx="304800" cy="304800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2915816" y="56676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分離信号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061092" y="6489340"/>
            <a:ext cx="6053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</a:rPr>
              <a:t>http://www.kecl.ntt.co.jp/icl/signal/sawada/demo/bss2to4/index.html</a:t>
            </a:r>
            <a:endParaRPr kumimoji="1" lang="ja-JP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2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9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29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729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729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729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555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755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755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755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>
                <p:cTn id="6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6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6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6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>
                <p:cTn id="6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6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>
                <p:cTn id="6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>
                <p:cTn id="7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>
                <p:cTn id="7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>
                <p:cTn id="7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>
                <p:cTn id="7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ja-JP" altLang="en-US" sz="2600" dirty="0" smtClean="0"/>
              <a:t>確率モデルを用いた逆問題へのアプローチ</a:t>
            </a:r>
            <a:endParaRPr lang="en-US" altLang="ja-JP" sz="2600" dirty="0" smtClean="0"/>
          </a:p>
          <a:p>
            <a:pPr marL="360363" indent="-360363"/>
            <a:r>
              <a:rPr lang="ja-JP" altLang="en-US" sz="2600" dirty="0" smtClean="0"/>
              <a:t>確率モデルを用いた音響信号の分解再構成</a:t>
            </a:r>
            <a:endParaRPr lang="en-US" altLang="ja-JP" sz="2600" dirty="0" smtClean="0"/>
          </a:p>
          <a:p>
            <a:pPr marL="622300" lvl="1" indent="-268288"/>
            <a:r>
              <a:rPr lang="ja-JP" altLang="en-US" dirty="0" smtClean="0"/>
              <a:t>声道スペクトル推定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残響除去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音源定位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音源分離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基本周波数パターン分析合成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624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音声音響信号処理問題の多くは逆問題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600" dirty="0"/>
              <a:t>音声</a:t>
            </a:r>
            <a:endParaRPr lang="en-US" altLang="ja-JP" sz="2600" dirty="0"/>
          </a:p>
          <a:p>
            <a:pPr lvl="1"/>
            <a:r>
              <a:rPr lang="ja-JP" altLang="en-US" sz="2200" dirty="0"/>
              <a:t>声道パラメータ推定</a:t>
            </a:r>
            <a:endParaRPr lang="en-US" altLang="ja-JP" sz="2200" dirty="0"/>
          </a:p>
          <a:p>
            <a:pPr lvl="1"/>
            <a:r>
              <a:rPr lang="ja-JP" altLang="en-US" sz="2200" dirty="0"/>
              <a:t>基本周波数パターン生成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r>
              <a:rPr lang="ja-JP" altLang="en-US" sz="2200" dirty="0"/>
              <a:t>過程パラメータ</a:t>
            </a:r>
            <a:r>
              <a:rPr lang="ja-JP" altLang="en-US" sz="2200" dirty="0" smtClean="0"/>
              <a:t>推定</a:t>
            </a:r>
            <a:endParaRPr lang="en-US" altLang="ja-JP" sz="2200" dirty="0" smtClean="0"/>
          </a:p>
          <a:p>
            <a:pPr lvl="1"/>
            <a:r>
              <a:rPr lang="ja-JP" altLang="en-US" sz="2200" dirty="0" smtClean="0"/>
              <a:t>音声認識</a:t>
            </a:r>
            <a:endParaRPr lang="en-US" altLang="ja-JP" sz="2200" dirty="0" smtClean="0"/>
          </a:p>
          <a:p>
            <a:pPr lvl="1"/>
            <a:endParaRPr lang="en-US" altLang="ja-JP" sz="900" dirty="0"/>
          </a:p>
          <a:p>
            <a:r>
              <a:rPr lang="ja-JP" altLang="en-US" sz="2600" dirty="0" smtClean="0"/>
              <a:t>音響</a:t>
            </a:r>
            <a:endParaRPr lang="en-US" altLang="ja-JP" sz="2600" dirty="0" smtClean="0"/>
          </a:p>
          <a:p>
            <a:pPr lvl="1"/>
            <a:r>
              <a:rPr kumimoji="1" lang="ja-JP" altLang="en-US" sz="2200" dirty="0" smtClean="0"/>
              <a:t>多チャンネル音源分離</a:t>
            </a:r>
            <a:endParaRPr kumimoji="1" lang="en-US" altLang="ja-JP" sz="2200" dirty="0" smtClean="0"/>
          </a:p>
          <a:p>
            <a:pPr lvl="1"/>
            <a:r>
              <a:rPr lang="ja-JP" altLang="en-US" sz="2200" dirty="0" smtClean="0"/>
              <a:t>残響除去</a:t>
            </a:r>
            <a:endParaRPr lang="en-US" altLang="ja-JP" sz="2200" dirty="0" smtClean="0"/>
          </a:p>
          <a:p>
            <a:pPr lvl="1"/>
            <a:r>
              <a:rPr lang="ja-JP" altLang="en-US" sz="2200" dirty="0" smtClean="0"/>
              <a:t>音源</a:t>
            </a:r>
            <a:r>
              <a:rPr lang="ja-JP" altLang="en-US" sz="2200" dirty="0"/>
              <a:t>定位</a:t>
            </a:r>
            <a:endParaRPr lang="en-US" altLang="ja-JP" sz="2200" dirty="0" smtClean="0"/>
          </a:p>
          <a:p>
            <a:pPr lvl="1"/>
            <a:r>
              <a:rPr lang="ja-JP" altLang="en-US" sz="2200" dirty="0"/>
              <a:t>音</a:t>
            </a:r>
            <a:r>
              <a:rPr lang="ja-JP" altLang="en-US" sz="2200" dirty="0" smtClean="0"/>
              <a:t>場再現</a:t>
            </a:r>
            <a:endParaRPr lang="en-US" altLang="ja-JP" sz="2200" dirty="0" smtClean="0"/>
          </a:p>
          <a:p>
            <a:pPr lvl="1"/>
            <a:endParaRPr kumimoji="1" lang="en-US" altLang="ja-JP" sz="900" dirty="0" smtClean="0"/>
          </a:p>
          <a:p>
            <a:r>
              <a:rPr lang="ja-JP" altLang="en-US" sz="2600" dirty="0" smtClean="0"/>
              <a:t>音楽</a:t>
            </a:r>
            <a:endParaRPr lang="en-US" altLang="ja-JP" sz="2600" dirty="0" smtClean="0"/>
          </a:p>
          <a:p>
            <a:pPr lvl="1"/>
            <a:r>
              <a:rPr lang="ja-JP" altLang="en-US" sz="2200" dirty="0" smtClean="0"/>
              <a:t>モノラル楽音分離</a:t>
            </a:r>
            <a:endParaRPr lang="en-US" altLang="ja-JP" sz="2200" dirty="0" smtClean="0"/>
          </a:p>
          <a:p>
            <a:pPr lvl="1"/>
            <a:r>
              <a:rPr lang="ja-JP" altLang="en-US" sz="2200" dirty="0" smtClean="0"/>
              <a:t>自動採譜</a:t>
            </a:r>
            <a:endParaRPr lang="en-US" altLang="ja-JP" sz="2200" dirty="0" smtClean="0"/>
          </a:p>
        </p:txBody>
      </p:sp>
      <p:grpSp>
        <p:nvGrpSpPr>
          <p:cNvPr id="241" name="グループ化 240"/>
          <p:cNvGrpSpPr/>
          <p:nvPr/>
        </p:nvGrpSpPr>
        <p:grpSpPr>
          <a:xfrm>
            <a:off x="3887924" y="1026409"/>
            <a:ext cx="2834015" cy="566387"/>
            <a:chOff x="3204867" y="2600325"/>
            <a:chExt cx="2834015" cy="566387"/>
          </a:xfrm>
        </p:grpSpPr>
        <p:grpSp>
          <p:nvGrpSpPr>
            <p:cNvPr id="215" name="グループ化 214"/>
            <p:cNvGrpSpPr/>
            <p:nvPr/>
          </p:nvGrpSpPr>
          <p:grpSpPr>
            <a:xfrm>
              <a:off x="3347780" y="2600325"/>
              <a:ext cx="2594298" cy="566387"/>
              <a:chOff x="4641850" y="3044822"/>
              <a:chExt cx="3213578" cy="701588"/>
            </a:xfrm>
          </p:grpSpPr>
          <p:cxnSp>
            <p:nvCxnSpPr>
              <p:cNvPr id="187" name="直線矢印コネクタ 186"/>
              <p:cNvCxnSpPr/>
              <p:nvPr/>
            </p:nvCxnSpPr>
            <p:spPr>
              <a:xfrm>
                <a:off x="4641850" y="3396373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8" name="直線矢印コネクタ 187"/>
              <p:cNvCxnSpPr/>
              <p:nvPr/>
            </p:nvCxnSpPr>
            <p:spPr>
              <a:xfrm>
                <a:off x="7475756" y="3396545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191" name="グループ化 32"/>
              <p:cNvGrpSpPr/>
              <p:nvPr/>
            </p:nvGrpSpPr>
            <p:grpSpPr>
              <a:xfrm>
                <a:off x="5027663" y="3044822"/>
                <a:ext cx="2451340" cy="701588"/>
                <a:chOff x="4286248" y="2500306"/>
                <a:chExt cx="4000528" cy="1214446"/>
              </a:xfrm>
              <a:gradFill flip="none" rotWithShape="1">
                <a:gsLst>
                  <a:gs pos="0">
                    <a:srgbClr val="1F497D"/>
                  </a:gs>
                  <a:gs pos="50000">
                    <a:sysClr val="window" lastClr="FFFFFF"/>
                  </a:gs>
                  <a:gs pos="100000">
                    <a:srgbClr val="1F497D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92" name="正方形/長方形 191"/>
                <p:cNvSpPr/>
                <p:nvPr/>
              </p:nvSpPr>
              <p:spPr>
                <a:xfrm>
                  <a:off x="4786314" y="2571744"/>
                  <a:ext cx="500066" cy="107157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3" name="正方形/長方形 192"/>
                <p:cNvSpPr/>
                <p:nvPr/>
              </p:nvSpPr>
              <p:spPr>
                <a:xfrm>
                  <a:off x="5286380" y="2500306"/>
                  <a:ext cx="500066" cy="121444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4" name="正方形/長方形 193"/>
                <p:cNvSpPr/>
                <p:nvPr/>
              </p:nvSpPr>
              <p:spPr>
                <a:xfrm>
                  <a:off x="5786446" y="2714620"/>
                  <a:ext cx="500066" cy="78581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5" name="正方形/長方形 194"/>
                <p:cNvSpPr/>
                <p:nvPr/>
              </p:nvSpPr>
              <p:spPr>
                <a:xfrm>
                  <a:off x="6286512" y="2857496"/>
                  <a:ext cx="500066" cy="50006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6" name="正方形/長方形 195"/>
                <p:cNvSpPr/>
                <p:nvPr/>
              </p:nvSpPr>
              <p:spPr>
                <a:xfrm>
                  <a:off x="6786578" y="2643182"/>
                  <a:ext cx="500066" cy="928694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7" name="正方形/長方形 196"/>
                <p:cNvSpPr/>
                <p:nvPr/>
              </p:nvSpPr>
              <p:spPr>
                <a:xfrm>
                  <a:off x="7286644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8" name="正方形/長方形 197"/>
                <p:cNvSpPr/>
                <p:nvPr/>
              </p:nvSpPr>
              <p:spPr>
                <a:xfrm>
                  <a:off x="7786710" y="2928934"/>
                  <a:ext cx="500066" cy="35719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9" name="正方形/長方形 198"/>
                <p:cNvSpPr/>
                <p:nvPr/>
              </p:nvSpPr>
              <p:spPr>
                <a:xfrm>
                  <a:off x="4286248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</p:grpSp>
        </p:grpSp>
        <p:pic>
          <p:nvPicPr>
            <p:cNvPr id="201" name="図 200" descr="txp_fig.png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2" cstate="print">
              <a:lum/>
            </a:blip>
            <a:stretch>
              <a:fillRect/>
            </a:stretch>
          </p:blipFill>
          <p:spPr>
            <a:xfrm>
              <a:off x="3204867" y="2622731"/>
              <a:ext cx="295647" cy="216414"/>
            </a:xfrm>
            <a:prstGeom prst="rect">
              <a:avLst/>
            </a:prstGeom>
          </p:spPr>
        </p:pic>
        <p:pic>
          <p:nvPicPr>
            <p:cNvPr id="203" name="図 202" descr="txp_fig.png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3" cstate="print">
              <a:lum/>
            </a:blip>
            <a:stretch>
              <a:fillRect/>
            </a:stretch>
          </p:blipFill>
          <p:spPr>
            <a:xfrm>
              <a:off x="5743236" y="2609714"/>
              <a:ext cx="295646" cy="216413"/>
            </a:xfrm>
            <a:prstGeom prst="rect">
              <a:avLst/>
            </a:prstGeom>
          </p:spPr>
        </p:pic>
      </p:grpSp>
      <p:grpSp>
        <p:nvGrpSpPr>
          <p:cNvPr id="217" name="グループ化 216"/>
          <p:cNvGrpSpPr/>
          <p:nvPr/>
        </p:nvGrpSpPr>
        <p:grpSpPr>
          <a:xfrm>
            <a:off x="4006827" y="3897052"/>
            <a:ext cx="2180429" cy="1146509"/>
            <a:chOff x="3889501" y="1126732"/>
            <a:chExt cx="2180429" cy="1146509"/>
          </a:xfrm>
        </p:grpSpPr>
        <p:grpSp>
          <p:nvGrpSpPr>
            <p:cNvPr id="47" name="グループ化 46"/>
            <p:cNvGrpSpPr/>
            <p:nvPr/>
          </p:nvGrpSpPr>
          <p:grpSpPr>
            <a:xfrm>
              <a:off x="3889501" y="1247240"/>
              <a:ext cx="2180429" cy="1026001"/>
              <a:chOff x="5089651" y="1425040"/>
              <a:chExt cx="2180429" cy="1026001"/>
            </a:xfrm>
          </p:grpSpPr>
          <p:pic>
            <p:nvPicPr>
              <p:cNvPr id="22" name="Picture 12" descr="voice3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 rot="657464">
                <a:off x="5089651" y="1433611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" name="Picture 12" descr="voice3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 rot="20942536" flipH="1">
                <a:off x="6768430" y="1425040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19" descr="mic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 r="19406" b="73368"/>
              <a:stretch>
                <a:fillRect/>
              </a:stretch>
            </p:blipFill>
            <p:spPr bwMode="auto">
              <a:xfrm rot="4775779">
                <a:off x="5803705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" name="Picture 19" descr="mic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 l="13353" t="71564"/>
              <a:stretch>
                <a:fillRect/>
              </a:stretch>
            </p:blipFill>
            <p:spPr bwMode="auto">
              <a:xfrm>
                <a:off x="6181725" y="2343150"/>
                <a:ext cx="398900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" name="Picture 19" descr="mic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 r="19406" b="73368"/>
              <a:stretch>
                <a:fillRect/>
              </a:stretch>
            </p:blipFill>
            <p:spPr bwMode="auto">
              <a:xfrm rot="4775779">
                <a:off x="6196612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" name="グループ化 42"/>
              <p:cNvGrpSpPr/>
              <p:nvPr/>
            </p:nvGrpSpPr>
            <p:grpSpPr>
              <a:xfrm>
                <a:off x="5584025" y="1681160"/>
                <a:ext cx="783441" cy="296032"/>
                <a:chOff x="5509393" y="1620208"/>
                <a:chExt cx="912031" cy="362149"/>
              </a:xfrm>
            </p:grpSpPr>
            <p:cxnSp>
              <p:nvCxnSpPr>
                <p:cNvPr id="28" name="直線矢印コネクタ 27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37" name="直線矢印コネクタ 36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pic>
            <p:nvPicPr>
              <p:cNvPr id="26" name="Picture 19" descr="mic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 t="71564" r="3888"/>
              <a:stretch>
                <a:fillRect/>
              </a:stretch>
            </p:blipFill>
            <p:spPr bwMode="auto">
              <a:xfrm>
                <a:off x="5727343" y="2343150"/>
                <a:ext cx="442476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4" name="グループ化 43"/>
              <p:cNvGrpSpPr/>
              <p:nvPr/>
            </p:nvGrpSpPr>
            <p:grpSpPr>
              <a:xfrm flipH="1">
                <a:off x="5984075" y="1685923"/>
                <a:ext cx="783441" cy="296032"/>
                <a:chOff x="5509393" y="1620208"/>
                <a:chExt cx="912031" cy="362149"/>
              </a:xfrm>
            </p:grpSpPr>
            <p:cxnSp>
              <p:nvCxnSpPr>
                <p:cNvPr id="45" name="直線矢印コネクタ 44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46" name="直線矢印コネクタ 45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</p:grpSp>
        <p:pic>
          <p:nvPicPr>
            <p:cNvPr id="206" name="図 205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 cstate="print">
              <a:lum/>
            </a:blip>
            <a:stretch>
              <a:fillRect/>
            </a:stretch>
          </p:blipFill>
          <p:spPr>
            <a:xfrm>
              <a:off x="5328860" y="1126800"/>
              <a:ext cx="393802" cy="216413"/>
            </a:xfrm>
            <a:prstGeom prst="rect">
              <a:avLst/>
            </a:prstGeom>
          </p:spPr>
        </p:pic>
        <p:pic>
          <p:nvPicPr>
            <p:cNvPr id="207" name="図 206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7" cstate="print">
              <a:lum/>
            </a:blip>
            <a:stretch>
              <a:fillRect/>
            </a:stretch>
          </p:blipFill>
          <p:spPr>
            <a:xfrm>
              <a:off x="4195385" y="1126732"/>
              <a:ext cx="393802" cy="216413"/>
            </a:xfrm>
            <a:prstGeom prst="rect">
              <a:avLst/>
            </a:prstGeom>
          </p:spPr>
        </p:pic>
        <p:pic>
          <p:nvPicPr>
            <p:cNvPr id="209" name="図 208" descr="txp_fig.pn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8" cstate="print">
              <a:lum/>
            </a:blip>
            <a:stretch>
              <a:fillRect/>
            </a:stretch>
          </p:blipFill>
          <p:spPr>
            <a:xfrm>
              <a:off x="4242432" y="1844026"/>
              <a:ext cx="413905" cy="216412"/>
            </a:xfrm>
            <a:prstGeom prst="rect">
              <a:avLst/>
            </a:prstGeom>
          </p:spPr>
        </p:pic>
        <p:pic>
          <p:nvPicPr>
            <p:cNvPr id="211" name="図 210" descr="txp_fig.pn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9" cstate="print">
              <a:lum/>
            </a:blip>
            <a:stretch>
              <a:fillRect/>
            </a:stretch>
          </p:blipFill>
          <p:spPr>
            <a:xfrm>
              <a:off x="5292780" y="1843200"/>
              <a:ext cx="413904" cy="216412"/>
            </a:xfrm>
            <a:prstGeom prst="rect">
              <a:avLst/>
            </a:prstGeom>
          </p:spPr>
        </p:pic>
      </p:grpSp>
      <p:grpSp>
        <p:nvGrpSpPr>
          <p:cNvPr id="216" name="グループ化 215"/>
          <p:cNvGrpSpPr/>
          <p:nvPr/>
        </p:nvGrpSpPr>
        <p:grpSpPr>
          <a:xfrm>
            <a:off x="6511283" y="3964863"/>
            <a:ext cx="2414588" cy="1052512"/>
            <a:chOff x="6299167" y="1765718"/>
            <a:chExt cx="2414588" cy="1052512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6299167" y="1765718"/>
              <a:ext cx="2414588" cy="1052512"/>
              <a:chOff x="792" y="2693"/>
              <a:chExt cx="1521" cy="663"/>
            </a:xfrm>
          </p:grpSpPr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792" y="2693"/>
                <a:ext cx="1521" cy="6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pic>
            <p:nvPicPr>
              <p:cNvPr id="14" name="Picture 12" descr="voice3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950" y="2950"/>
                <a:ext cx="31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>
                <a:off x="1274" y="3166"/>
                <a:ext cx="181" cy="1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 flipV="1">
                <a:off x="1446" y="2991"/>
                <a:ext cx="459" cy="3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 flipV="1">
                <a:off x="1259" y="2698"/>
                <a:ext cx="283" cy="2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1542" y="2707"/>
                <a:ext cx="347" cy="2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>
                <a:off x="1164" y="3227"/>
                <a:ext cx="77" cy="1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 flipV="1">
                <a:off x="1242" y="2980"/>
                <a:ext cx="652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pic>
            <p:nvPicPr>
              <p:cNvPr id="21" name="Picture 19" descr="mic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1922" y="2937"/>
                <a:ext cx="290" cy="2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12" name="図 211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lum/>
            </a:blip>
            <a:stretch>
              <a:fillRect/>
            </a:stretch>
          </p:blipFill>
          <p:spPr>
            <a:xfrm>
              <a:off x="6500486" y="1882639"/>
              <a:ext cx="295646" cy="216413"/>
            </a:xfrm>
            <a:prstGeom prst="rect">
              <a:avLst/>
            </a:prstGeom>
          </p:spPr>
        </p:pic>
        <p:pic>
          <p:nvPicPr>
            <p:cNvPr id="214" name="図 213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lum/>
            </a:blip>
            <a:stretch>
              <a:fillRect/>
            </a:stretch>
          </p:blipFill>
          <p:spPr>
            <a:xfrm>
              <a:off x="8165652" y="1881750"/>
              <a:ext cx="314567" cy="216413"/>
            </a:xfrm>
            <a:prstGeom prst="rect">
              <a:avLst/>
            </a:prstGeom>
          </p:spPr>
        </p:pic>
      </p:grpSp>
      <p:grpSp>
        <p:nvGrpSpPr>
          <p:cNvPr id="226" name="グループ化 225"/>
          <p:cNvGrpSpPr/>
          <p:nvPr/>
        </p:nvGrpSpPr>
        <p:grpSpPr>
          <a:xfrm>
            <a:off x="4081360" y="2564904"/>
            <a:ext cx="4650590" cy="1106026"/>
            <a:chOff x="4375150" y="3845239"/>
            <a:chExt cx="4650590" cy="1106026"/>
          </a:xfrm>
        </p:grpSpPr>
        <p:sp>
          <p:nvSpPr>
            <p:cNvPr id="111" name="Line 4"/>
            <p:cNvSpPr>
              <a:spLocks noChangeShapeType="1"/>
            </p:cNvSpPr>
            <p:nvPr/>
          </p:nvSpPr>
          <p:spPr bwMode="auto">
            <a:xfrm flipV="1">
              <a:off x="4943424" y="3874511"/>
              <a:ext cx="796" cy="28133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5"/>
            <p:cNvSpPr>
              <a:spLocks/>
            </p:cNvSpPr>
            <p:nvPr/>
          </p:nvSpPr>
          <p:spPr bwMode="auto">
            <a:xfrm>
              <a:off x="4932279" y="3845239"/>
              <a:ext cx="22291" cy="29272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13" name="Freeform 6"/>
            <p:cNvSpPr>
              <a:spLocks/>
            </p:cNvSpPr>
            <p:nvPr/>
          </p:nvSpPr>
          <p:spPr bwMode="auto">
            <a:xfrm>
              <a:off x="4932279" y="3845239"/>
              <a:ext cx="22291" cy="29272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14" name="Line 7"/>
            <p:cNvSpPr>
              <a:spLocks noChangeShapeType="1"/>
            </p:cNvSpPr>
            <p:nvPr/>
          </p:nvSpPr>
          <p:spPr bwMode="auto">
            <a:xfrm>
              <a:off x="4765098" y="4155846"/>
              <a:ext cx="1206887" cy="8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Freeform 8"/>
            <p:cNvSpPr>
              <a:spLocks/>
            </p:cNvSpPr>
            <p:nvPr/>
          </p:nvSpPr>
          <p:spPr bwMode="auto">
            <a:xfrm>
              <a:off x="5971985" y="4144462"/>
              <a:ext cx="28660" cy="22767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5971985" y="4144462"/>
              <a:ext cx="28660" cy="22767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17" name="Line 10"/>
            <p:cNvSpPr>
              <a:spLocks noChangeShapeType="1"/>
            </p:cNvSpPr>
            <p:nvPr/>
          </p:nvSpPr>
          <p:spPr bwMode="auto">
            <a:xfrm flipV="1">
              <a:off x="4943424" y="4427423"/>
              <a:ext cx="796" cy="28133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11"/>
            <p:cNvSpPr>
              <a:spLocks/>
            </p:cNvSpPr>
            <p:nvPr/>
          </p:nvSpPr>
          <p:spPr bwMode="auto">
            <a:xfrm>
              <a:off x="4932279" y="4398151"/>
              <a:ext cx="22291" cy="29272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19" name="Freeform 12"/>
            <p:cNvSpPr>
              <a:spLocks/>
            </p:cNvSpPr>
            <p:nvPr/>
          </p:nvSpPr>
          <p:spPr bwMode="auto">
            <a:xfrm>
              <a:off x="4932279" y="4398151"/>
              <a:ext cx="22291" cy="29272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21" name="Freeform 14"/>
            <p:cNvSpPr>
              <a:spLocks/>
            </p:cNvSpPr>
            <p:nvPr/>
          </p:nvSpPr>
          <p:spPr bwMode="auto">
            <a:xfrm>
              <a:off x="5971985" y="4697375"/>
              <a:ext cx="28660" cy="22767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22" name="Freeform 15"/>
            <p:cNvSpPr>
              <a:spLocks/>
            </p:cNvSpPr>
            <p:nvPr/>
          </p:nvSpPr>
          <p:spPr bwMode="auto">
            <a:xfrm>
              <a:off x="5971985" y="4697375"/>
              <a:ext cx="28660" cy="22767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23" name="Rectangle 16"/>
            <p:cNvSpPr>
              <a:spLocks noChangeArrowheads="1"/>
            </p:cNvSpPr>
            <p:nvPr/>
          </p:nvSpPr>
          <p:spPr bwMode="auto">
            <a:xfrm>
              <a:off x="5086722" y="4599802"/>
              <a:ext cx="232461" cy="108956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24" name="Rectangle 17"/>
            <p:cNvSpPr>
              <a:spLocks noChangeArrowheads="1"/>
            </p:cNvSpPr>
            <p:nvPr/>
          </p:nvSpPr>
          <p:spPr bwMode="auto">
            <a:xfrm>
              <a:off x="5462481" y="4635579"/>
              <a:ext cx="71649" cy="73180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25" name="Rectangle 18"/>
            <p:cNvSpPr>
              <a:spLocks noChangeArrowheads="1"/>
            </p:cNvSpPr>
            <p:nvPr/>
          </p:nvSpPr>
          <p:spPr bwMode="auto">
            <a:xfrm>
              <a:off x="5659914" y="4617690"/>
              <a:ext cx="179919" cy="91068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26" name="Line 19"/>
            <p:cNvSpPr>
              <a:spLocks noChangeShapeType="1"/>
            </p:cNvSpPr>
            <p:nvPr/>
          </p:nvSpPr>
          <p:spPr bwMode="auto">
            <a:xfrm flipV="1">
              <a:off x="4854261" y="4017618"/>
              <a:ext cx="796" cy="138228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20"/>
            <p:cNvSpPr>
              <a:spLocks/>
            </p:cNvSpPr>
            <p:nvPr/>
          </p:nvSpPr>
          <p:spPr bwMode="auto">
            <a:xfrm>
              <a:off x="4836747" y="3973710"/>
              <a:ext cx="35028" cy="43908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28" name="Freeform 21"/>
            <p:cNvSpPr>
              <a:spLocks/>
            </p:cNvSpPr>
            <p:nvPr/>
          </p:nvSpPr>
          <p:spPr bwMode="auto">
            <a:xfrm>
              <a:off x="4836747" y="3973710"/>
              <a:ext cx="35028" cy="43908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29" name="Line 22"/>
            <p:cNvSpPr>
              <a:spLocks noChangeShapeType="1"/>
            </p:cNvSpPr>
            <p:nvPr/>
          </p:nvSpPr>
          <p:spPr bwMode="auto">
            <a:xfrm flipV="1">
              <a:off x="5409939" y="4108686"/>
              <a:ext cx="796" cy="4716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23"/>
            <p:cNvSpPr>
              <a:spLocks/>
            </p:cNvSpPr>
            <p:nvPr/>
          </p:nvSpPr>
          <p:spPr bwMode="auto">
            <a:xfrm>
              <a:off x="5390832" y="4064778"/>
              <a:ext cx="36621" cy="43908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31" name="Freeform 24"/>
            <p:cNvSpPr>
              <a:spLocks/>
            </p:cNvSpPr>
            <p:nvPr/>
          </p:nvSpPr>
          <p:spPr bwMode="auto">
            <a:xfrm>
              <a:off x="5390832" y="4064778"/>
              <a:ext cx="36621" cy="43908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32" name="Line 25"/>
            <p:cNvSpPr>
              <a:spLocks noChangeShapeType="1"/>
            </p:cNvSpPr>
            <p:nvPr/>
          </p:nvSpPr>
          <p:spPr bwMode="auto">
            <a:xfrm>
              <a:off x="5892375" y="4155846"/>
              <a:ext cx="796" cy="4716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26"/>
            <p:cNvSpPr>
              <a:spLocks/>
            </p:cNvSpPr>
            <p:nvPr/>
          </p:nvSpPr>
          <p:spPr bwMode="auto">
            <a:xfrm>
              <a:off x="5874861" y="4203006"/>
              <a:ext cx="36621" cy="43908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34" name="Freeform 27"/>
            <p:cNvSpPr>
              <a:spLocks/>
            </p:cNvSpPr>
            <p:nvPr/>
          </p:nvSpPr>
          <p:spPr bwMode="auto">
            <a:xfrm>
              <a:off x="5874861" y="4203006"/>
              <a:ext cx="36621" cy="43908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35" name="Rectangle 28"/>
            <p:cNvSpPr>
              <a:spLocks noChangeArrowheads="1"/>
            </p:cNvSpPr>
            <p:nvPr/>
          </p:nvSpPr>
          <p:spPr bwMode="auto">
            <a:xfrm>
              <a:off x="6463178" y="3973710"/>
              <a:ext cx="629715" cy="365898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36" name="Rectangle 29"/>
            <p:cNvSpPr>
              <a:spLocks noChangeArrowheads="1"/>
            </p:cNvSpPr>
            <p:nvPr/>
          </p:nvSpPr>
          <p:spPr bwMode="auto">
            <a:xfrm>
              <a:off x="6463178" y="4526622"/>
              <a:ext cx="629715" cy="365898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38" name="Freeform 31"/>
            <p:cNvSpPr>
              <a:spLocks/>
            </p:cNvSpPr>
            <p:nvPr/>
          </p:nvSpPr>
          <p:spPr bwMode="auto">
            <a:xfrm>
              <a:off x="6519701" y="4141210"/>
              <a:ext cx="36621" cy="29272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grpSp>
          <p:nvGrpSpPr>
            <p:cNvPr id="224" name="グループ化 223"/>
            <p:cNvGrpSpPr/>
            <p:nvPr/>
          </p:nvGrpSpPr>
          <p:grpSpPr>
            <a:xfrm>
              <a:off x="6198075" y="4155846"/>
              <a:ext cx="255112" cy="552913"/>
              <a:chOff x="6226651" y="4184421"/>
              <a:chExt cx="247588" cy="552913"/>
            </a:xfrm>
          </p:grpSpPr>
          <p:sp>
            <p:nvSpPr>
              <p:cNvPr id="137" name="Line 30"/>
              <p:cNvSpPr>
                <a:spLocks noChangeShapeType="1"/>
              </p:cNvSpPr>
              <p:nvPr/>
            </p:nvSpPr>
            <p:spPr bwMode="auto">
              <a:xfrm>
                <a:off x="6226652" y="4184421"/>
                <a:ext cx="247587" cy="81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Line 33"/>
              <p:cNvSpPr>
                <a:spLocks noChangeShapeType="1"/>
              </p:cNvSpPr>
              <p:nvPr/>
            </p:nvSpPr>
            <p:spPr bwMode="auto">
              <a:xfrm>
                <a:off x="6226651" y="4737334"/>
                <a:ext cx="247587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1" name="Freeform 34"/>
            <p:cNvSpPr>
              <a:spLocks/>
            </p:cNvSpPr>
            <p:nvPr/>
          </p:nvSpPr>
          <p:spPr bwMode="auto">
            <a:xfrm>
              <a:off x="6519701" y="4694122"/>
              <a:ext cx="36621" cy="29272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43" name="Freeform 37"/>
            <p:cNvSpPr>
              <a:spLocks/>
            </p:cNvSpPr>
            <p:nvPr/>
          </p:nvSpPr>
          <p:spPr bwMode="auto">
            <a:xfrm>
              <a:off x="7092893" y="4155846"/>
              <a:ext cx="179919" cy="232004"/>
            </a:xfrm>
            <a:custGeom>
              <a:avLst/>
              <a:gdLst>
                <a:gd name="T0" fmla="*/ 0 w 226"/>
                <a:gd name="T1" fmla="*/ 0 h 338"/>
                <a:gd name="T2" fmla="*/ 226 w 226"/>
                <a:gd name="T3" fmla="*/ 0 h 338"/>
                <a:gd name="T4" fmla="*/ 226 w 226"/>
                <a:gd name="T5" fmla="*/ 338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0"/>
                  </a:moveTo>
                  <a:lnTo>
                    <a:pt x="226" y="0"/>
                  </a:lnTo>
                  <a:lnTo>
                    <a:pt x="226" y="3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46" name="Freeform 40"/>
            <p:cNvSpPr>
              <a:spLocks/>
            </p:cNvSpPr>
            <p:nvPr/>
          </p:nvSpPr>
          <p:spPr bwMode="auto">
            <a:xfrm>
              <a:off x="7092893" y="4479924"/>
              <a:ext cx="179919" cy="228833"/>
            </a:xfrm>
            <a:custGeom>
              <a:avLst/>
              <a:gdLst>
                <a:gd name="T0" fmla="*/ 0 w 226"/>
                <a:gd name="T1" fmla="*/ 338 h 338"/>
                <a:gd name="T2" fmla="*/ 226 w 226"/>
                <a:gd name="T3" fmla="*/ 338 h 338"/>
                <a:gd name="T4" fmla="*/ 226 w 226"/>
                <a:gd name="T5" fmla="*/ 0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338"/>
                  </a:moveTo>
                  <a:lnTo>
                    <a:pt x="226" y="338"/>
                  </a:lnTo>
                  <a:lnTo>
                    <a:pt x="226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49" name="Line 43"/>
            <p:cNvSpPr>
              <a:spLocks noChangeShapeType="1"/>
            </p:cNvSpPr>
            <p:nvPr/>
          </p:nvSpPr>
          <p:spPr bwMode="auto">
            <a:xfrm>
              <a:off x="7325354" y="4433115"/>
              <a:ext cx="269082" cy="81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Line 46"/>
            <p:cNvSpPr>
              <a:spLocks noChangeShapeType="1"/>
            </p:cNvSpPr>
            <p:nvPr/>
          </p:nvSpPr>
          <p:spPr bwMode="auto">
            <a:xfrm flipV="1">
              <a:off x="7863517" y="4151780"/>
              <a:ext cx="796" cy="28133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Freeform 47"/>
            <p:cNvSpPr>
              <a:spLocks/>
            </p:cNvSpPr>
            <p:nvPr/>
          </p:nvSpPr>
          <p:spPr bwMode="auto">
            <a:xfrm>
              <a:off x="7852372" y="4032254"/>
              <a:ext cx="22291" cy="29272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54" name="Freeform 48"/>
            <p:cNvSpPr>
              <a:spLocks/>
            </p:cNvSpPr>
            <p:nvPr/>
          </p:nvSpPr>
          <p:spPr bwMode="auto">
            <a:xfrm>
              <a:off x="7852372" y="4122508"/>
              <a:ext cx="22291" cy="29272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55" name="Line 49"/>
            <p:cNvSpPr>
              <a:spLocks noChangeShapeType="1"/>
            </p:cNvSpPr>
            <p:nvPr/>
          </p:nvSpPr>
          <p:spPr bwMode="auto">
            <a:xfrm>
              <a:off x="7683599" y="4433115"/>
              <a:ext cx="1208479" cy="8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Freeform 50"/>
            <p:cNvSpPr>
              <a:spLocks/>
            </p:cNvSpPr>
            <p:nvPr/>
          </p:nvSpPr>
          <p:spPr bwMode="auto">
            <a:xfrm>
              <a:off x="8892078" y="4331477"/>
              <a:ext cx="28660" cy="22767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57" name="Freeform 51"/>
            <p:cNvSpPr>
              <a:spLocks/>
            </p:cNvSpPr>
            <p:nvPr/>
          </p:nvSpPr>
          <p:spPr bwMode="auto">
            <a:xfrm>
              <a:off x="8892078" y="4421732"/>
              <a:ext cx="28660" cy="22767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pic>
          <p:nvPicPr>
            <p:cNvPr id="158" name="Picture 98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1" cstate="print"/>
            <a:srcRect/>
            <a:stretch>
              <a:fillRect/>
            </a:stretch>
          </p:blipFill>
          <p:spPr bwMode="auto">
            <a:xfrm>
              <a:off x="4387091" y="4430211"/>
              <a:ext cx="400052" cy="209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6040421" y="4102181"/>
              <a:ext cx="62865" cy="110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0" name="Picture 10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6040421" y="4643710"/>
              <a:ext cx="62865" cy="110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1" name="Picture 10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33" cstate="print"/>
            <a:srcRect/>
            <a:stretch>
              <a:fillRect/>
            </a:stretch>
          </p:blipFill>
          <p:spPr bwMode="auto">
            <a:xfrm>
              <a:off x="4375150" y="3864289"/>
              <a:ext cx="41834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2" name="Picture 107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34" cstate="print"/>
            <a:srcRect/>
            <a:stretch>
              <a:fillRect/>
            </a:stretch>
          </p:blipFill>
          <p:spPr bwMode="auto">
            <a:xfrm>
              <a:off x="6562775" y="4037597"/>
              <a:ext cx="437771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" name="Picture 114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8962875" y="4381076"/>
              <a:ext cx="62865" cy="110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" name="Picture 122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35" cstate="print"/>
            <a:srcRect/>
            <a:stretch>
              <a:fillRect/>
            </a:stretch>
          </p:blipFill>
          <p:spPr bwMode="auto">
            <a:xfrm>
              <a:off x="6555610" y="4596201"/>
              <a:ext cx="437771" cy="209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165" name="Freeform 124"/>
            <p:cNvSpPr>
              <a:spLocks/>
            </p:cNvSpPr>
            <p:nvPr/>
          </p:nvSpPr>
          <p:spPr bwMode="auto">
            <a:xfrm>
              <a:off x="7771966" y="4246914"/>
              <a:ext cx="1067570" cy="139041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57" y="60"/>
                </a:cxn>
                <a:cxn ang="0">
                  <a:pos x="109" y="23"/>
                </a:cxn>
                <a:cxn ang="0">
                  <a:pos x="183" y="3"/>
                </a:cxn>
                <a:cxn ang="0">
                  <a:pos x="336" y="42"/>
                </a:cxn>
                <a:cxn ang="0">
                  <a:pos x="489" y="84"/>
                </a:cxn>
                <a:cxn ang="0">
                  <a:pos x="624" y="117"/>
                </a:cxn>
                <a:cxn ang="0">
                  <a:pos x="708" y="138"/>
                </a:cxn>
                <a:cxn ang="0">
                  <a:pos x="747" y="125"/>
                </a:cxn>
                <a:cxn ang="0">
                  <a:pos x="807" y="60"/>
                </a:cxn>
                <a:cxn ang="0">
                  <a:pos x="885" y="33"/>
                </a:cxn>
                <a:cxn ang="0">
                  <a:pos x="1023" y="81"/>
                </a:cxn>
                <a:cxn ang="0">
                  <a:pos x="1167" y="126"/>
                </a:cxn>
                <a:cxn ang="0">
                  <a:pos x="1255" y="151"/>
                </a:cxn>
                <a:cxn ang="0">
                  <a:pos x="1341" y="171"/>
                </a:cxn>
              </a:cxnLst>
              <a:rect l="0" t="0" r="r" b="b"/>
              <a:pathLst>
                <a:path w="1341" h="171">
                  <a:moveTo>
                    <a:pt x="0" y="120"/>
                  </a:moveTo>
                  <a:cubicBezTo>
                    <a:pt x="9" y="110"/>
                    <a:pt x="39" y="76"/>
                    <a:pt x="57" y="60"/>
                  </a:cubicBezTo>
                  <a:cubicBezTo>
                    <a:pt x="75" y="44"/>
                    <a:pt x="88" y="32"/>
                    <a:pt x="109" y="23"/>
                  </a:cubicBezTo>
                  <a:cubicBezTo>
                    <a:pt x="130" y="14"/>
                    <a:pt x="145" y="0"/>
                    <a:pt x="183" y="3"/>
                  </a:cubicBezTo>
                  <a:cubicBezTo>
                    <a:pt x="221" y="6"/>
                    <a:pt x="285" y="29"/>
                    <a:pt x="336" y="42"/>
                  </a:cubicBezTo>
                  <a:cubicBezTo>
                    <a:pt x="387" y="55"/>
                    <a:pt x="441" y="72"/>
                    <a:pt x="489" y="84"/>
                  </a:cubicBezTo>
                  <a:cubicBezTo>
                    <a:pt x="537" y="96"/>
                    <a:pt x="588" y="108"/>
                    <a:pt x="624" y="117"/>
                  </a:cubicBezTo>
                  <a:cubicBezTo>
                    <a:pt x="660" y="126"/>
                    <a:pt x="688" y="137"/>
                    <a:pt x="708" y="138"/>
                  </a:cubicBezTo>
                  <a:cubicBezTo>
                    <a:pt x="728" y="139"/>
                    <a:pt x="730" y="138"/>
                    <a:pt x="747" y="125"/>
                  </a:cubicBezTo>
                  <a:cubicBezTo>
                    <a:pt x="764" y="112"/>
                    <a:pt x="784" y="75"/>
                    <a:pt x="807" y="60"/>
                  </a:cubicBezTo>
                  <a:cubicBezTo>
                    <a:pt x="830" y="45"/>
                    <a:pt x="849" y="30"/>
                    <a:pt x="885" y="33"/>
                  </a:cubicBezTo>
                  <a:cubicBezTo>
                    <a:pt x="921" y="36"/>
                    <a:pt x="976" y="66"/>
                    <a:pt x="1023" y="81"/>
                  </a:cubicBezTo>
                  <a:cubicBezTo>
                    <a:pt x="1070" y="96"/>
                    <a:pt x="1128" y="114"/>
                    <a:pt x="1167" y="126"/>
                  </a:cubicBezTo>
                  <a:cubicBezTo>
                    <a:pt x="1206" y="138"/>
                    <a:pt x="1226" y="143"/>
                    <a:pt x="1255" y="151"/>
                  </a:cubicBezTo>
                  <a:cubicBezTo>
                    <a:pt x="1284" y="159"/>
                    <a:pt x="1327" y="168"/>
                    <a:pt x="1341" y="171"/>
                  </a:cubicBezTo>
                </a:path>
              </a:pathLst>
            </a:custGeom>
            <a:noFill/>
            <a:ln w="12700" cap="flat" cmpd="sng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66" name="Picture 125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36" cstate="print"/>
            <a:srcRect/>
            <a:stretch>
              <a:fillRect/>
            </a:stretch>
          </p:blipFill>
          <p:spPr bwMode="auto">
            <a:xfrm>
              <a:off x="7151861" y="3906106"/>
              <a:ext cx="437771" cy="2286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167" name="Picture 126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37" cstate="print"/>
            <a:srcRect/>
            <a:stretch>
              <a:fillRect/>
            </a:stretch>
          </p:blipFill>
          <p:spPr bwMode="auto">
            <a:xfrm>
              <a:off x="7159822" y="4742096"/>
              <a:ext cx="437771" cy="209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168" name="Picture 127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8" cstate="print"/>
            <a:srcRect/>
            <a:stretch>
              <a:fillRect/>
            </a:stretch>
          </p:blipFill>
          <p:spPr bwMode="auto">
            <a:xfrm>
              <a:off x="8061803" y="3985906"/>
              <a:ext cx="342900" cy="209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169" name="Freeform 36"/>
            <p:cNvSpPr>
              <a:spLocks/>
            </p:cNvSpPr>
            <p:nvPr/>
          </p:nvSpPr>
          <p:spPr bwMode="auto">
            <a:xfrm>
              <a:off x="7218677" y="4378637"/>
              <a:ext cx="106677" cy="110582"/>
            </a:xfrm>
            <a:custGeom>
              <a:avLst/>
              <a:gdLst>
                <a:gd name="T0" fmla="*/ 134 w 134"/>
                <a:gd name="T1" fmla="*/ 68 h 136"/>
                <a:gd name="T2" fmla="*/ 130 w 134"/>
                <a:gd name="T3" fmla="*/ 94 h 136"/>
                <a:gd name="T4" fmla="*/ 114 w 134"/>
                <a:gd name="T5" fmla="*/ 116 h 136"/>
                <a:gd name="T6" fmla="*/ 94 w 134"/>
                <a:gd name="T7" fmla="*/ 130 h 136"/>
                <a:gd name="T8" fmla="*/ 68 w 134"/>
                <a:gd name="T9" fmla="*/ 136 h 136"/>
                <a:gd name="T10" fmla="*/ 40 w 134"/>
                <a:gd name="T11" fmla="*/ 130 h 136"/>
                <a:gd name="T12" fmla="*/ 20 w 134"/>
                <a:gd name="T13" fmla="*/ 116 h 136"/>
                <a:gd name="T14" fmla="*/ 4 w 134"/>
                <a:gd name="T15" fmla="*/ 94 h 136"/>
                <a:gd name="T16" fmla="*/ 0 w 134"/>
                <a:gd name="T17" fmla="*/ 68 h 136"/>
                <a:gd name="T18" fmla="*/ 4 w 134"/>
                <a:gd name="T19" fmla="*/ 42 h 136"/>
                <a:gd name="T20" fmla="*/ 20 w 134"/>
                <a:gd name="T21" fmla="*/ 20 h 136"/>
                <a:gd name="T22" fmla="*/ 40 w 134"/>
                <a:gd name="T23" fmla="*/ 6 h 136"/>
                <a:gd name="T24" fmla="*/ 68 w 134"/>
                <a:gd name="T25" fmla="*/ 0 h 136"/>
                <a:gd name="T26" fmla="*/ 94 w 134"/>
                <a:gd name="T27" fmla="*/ 6 h 136"/>
                <a:gd name="T28" fmla="*/ 114 w 134"/>
                <a:gd name="T29" fmla="*/ 20 h 136"/>
                <a:gd name="T30" fmla="*/ 130 w 134"/>
                <a:gd name="T31" fmla="*/ 42 h 136"/>
                <a:gd name="T32" fmla="*/ 134 w 134"/>
                <a:gd name="T33" fmla="*/ 68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4"/>
                <a:gd name="T52" fmla="*/ 0 h 136"/>
                <a:gd name="T53" fmla="*/ 134 w 134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4" h="136">
                  <a:moveTo>
                    <a:pt x="134" y="68"/>
                  </a:moveTo>
                  <a:lnTo>
                    <a:pt x="130" y="94"/>
                  </a:lnTo>
                  <a:lnTo>
                    <a:pt x="114" y="116"/>
                  </a:lnTo>
                  <a:lnTo>
                    <a:pt x="94" y="130"/>
                  </a:lnTo>
                  <a:lnTo>
                    <a:pt x="68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4" y="94"/>
                  </a:lnTo>
                  <a:lnTo>
                    <a:pt x="0" y="68"/>
                  </a:lnTo>
                  <a:lnTo>
                    <a:pt x="4" y="42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8" y="0"/>
                  </a:lnTo>
                  <a:lnTo>
                    <a:pt x="94" y="6"/>
                  </a:lnTo>
                  <a:lnTo>
                    <a:pt x="114" y="20"/>
                  </a:lnTo>
                  <a:lnTo>
                    <a:pt x="130" y="42"/>
                  </a:lnTo>
                  <a:lnTo>
                    <a:pt x="134" y="68"/>
                  </a:lnTo>
                </a:path>
              </a:pathLst>
            </a:custGeom>
            <a:solidFill>
              <a:sysClr val="window" lastClr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pic>
          <p:nvPicPr>
            <p:cNvPr id="170" name="Picture 109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216288" y="4371319"/>
              <a:ext cx="105881" cy="123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1" name="Freeform 123"/>
            <p:cNvSpPr>
              <a:spLocks/>
            </p:cNvSpPr>
            <p:nvPr/>
          </p:nvSpPr>
          <p:spPr bwMode="auto">
            <a:xfrm>
              <a:off x="7947904" y="4221707"/>
              <a:ext cx="908350" cy="166687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66" y="60"/>
                </a:cxn>
                <a:cxn ang="0">
                  <a:pos x="130" y="76"/>
                </a:cxn>
                <a:cxn ang="0">
                  <a:pos x="166" y="67"/>
                </a:cxn>
                <a:cxn ang="0">
                  <a:pos x="217" y="19"/>
                </a:cxn>
                <a:cxn ang="0">
                  <a:pos x="250" y="7"/>
                </a:cxn>
                <a:cxn ang="0">
                  <a:pos x="328" y="16"/>
                </a:cxn>
                <a:cxn ang="0">
                  <a:pos x="415" y="49"/>
                </a:cxn>
                <a:cxn ang="0">
                  <a:pos x="457" y="76"/>
                </a:cxn>
                <a:cxn ang="0">
                  <a:pos x="475" y="130"/>
                </a:cxn>
                <a:cxn ang="0">
                  <a:pos x="502" y="160"/>
                </a:cxn>
                <a:cxn ang="0">
                  <a:pos x="534" y="148"/>
                </a:cxn>
                <a:cxn ang="0">
                  <a:pos x="580" y="91"/>
                </a:cxn>
                <a:cxn ang="0">
                  <a:pos x="622" y="58"/>
                </a:cxn>
                <a:cxn ang="0">
                  <a:pos x="640" y="31"/>
                </a:cxn>
                <a:cxn ang="0">
                  <a:pos x="673" y="4"/>
                </a:cxn>
                <a:cxn ang="0">
                  <a:pos x="706" y="7"/>
                </a:cxn>
                <a:cxn ang="0">
                  <a:pos x="734" y="40"/>
                </a:cxn>
                <a:cxn ang="0">
                  <a:pos x="750" y="76"/>
                </a:cxn>
                <a:cxn ang="0">
                  <a:pos x="778" y="103"/>
                </a:cxn>
                <a:cxn ang="0">
                  <a:pos x="818" y="112"/>
                </a:cxn>
                <a:cxn ang="0">
                  <a:pos x="858" y="88"/>
                </a:cxn>
                <a:cxn ang="0">
                  <a:pos x="888" y="70"/>
                </a:cxn>
                <a:cxn ang="0">
                  <a:pos x="912" y="66"/>
                </a:cxn>
                <a:cxn ang="0">
                  <a:pos x="944" y="74"/>
                </a:cxn>
                <a:cxn ang="0">
                  <a:pos x="984" y="92"/>
                </a:cxn>
                <a:cxn ang="0">
                  <a:pos x="1020" y="118"/>
                </a:cxn>
                <a:cxn ang="0">
                  <a:pos x="1040" y="158"/>
                </a:cxn>
                <a:cxn ang="0">
                  <a:pos x="1063" y="184"/>
                </a:cxn>
                <a:cxn ang="0">
                  <a:pos x="1141" y="205"/>
                </a:cxn>
              </a:cxnLst>
              <a:rect l="0" t="0" r="r" b="b"/>
              <a:pathLst>
                <a:path w="1141" h="205">
                  <a:moveTo>
                    <a:pt x="0" y="40"/>
                  </a:moveTo>
                  <a:cubicBezTo>
                    <a:pt x="11" y="43"/>
                    <a:pt x="44" y="54"/>
                    <a:pt x="66" y="60"/>
                  </a:cubicBezTo>
                  <a:cubicBezTo>
                    <a:pt x="88" y="66"/>
                    <a:pt x="113" y="75"/>
                    <a:pt x="130" y="76"/>
                  </a:cubicBezTo>
                  <a:cubicBezTo>
                    <a:pt x="147" y="77"/>
                    <a:pt x="152" y="76"/>
                    <a:pt x="166" y="67"/>
                  </a:cubicBezTo>
                  <a:cubicBezTo>
                    <a:pt x="180" y="58"/>
                    <a:pt x="203" y="29"/>
                    <a:pt x="217" y="19"/>
                  </a:cubicBezTo>
                  <a:cubicBezTo>
                    <a:pt x="231" y="9"/>
                    <a:pt x="232" y="7"/>
                    <a:pt x="250" y="7"/>
                  </a:cubicBezTo>
                  <a:cubicBezTo>
                    <a:pt x="268" y="7"/>
                    <a:pt x="301" y="9"/>
                    <a:pt x="328" y="16"/>
                  </a:cubicBezTo>
                  <a:cubicBezTo>
                    <a:pt x="355" y="23"/>
                    <a:pt x="394" y="39"/>
                    <a:pt x="415" y="49"/>
                  </a:cubicBezTo>
                  <a:cubicBezTo>
                    <a:pt x="436" y="59"/>
                    <a:pt x="447" y="63"/>
                    <a:pt x="457" y="76"/>
                  </a:cubicBezTo>
                  <a:cubicBezTo>
                    <a:pt x="467" y="89"/>
                    <a:pt x="468" y="116"/>
                    <a:pt x="475" y="130"/>
                  </a:cubicBezTo>
                  <a:cubicBezTo>
                    <a:pt x="482" y="144"/>
                    <a:pt x="492" y="157"/>
                    <a:pt x="502" y="160"/>
                  </a:cubicBezTo>
                  <a:cubicBezTo>
                    <a:pt x="512" y="163"/>
                    <a:pt x="521" y="160"/>
                    <a:pt x="534" y="148"/>
                  </a:cubicBezTo>
                  <a:cubicBezTo>
                    <a:pt x="547" y="136"/>
                    <a:pt x="565" y="106"/>
                    <a:pt x="580" y="91"/>
                  </a:cubicBezTo>
                  <a:cubicBezTo>
                    <a:pt x="595" y="76"/>
                    <a:pt x="612" y="68"/>
                    <a:pt x="622" y="58"/>
                  </a:cubicBezTo>
                  <a:cubicBezTo>
                    <a:pt x="632" y="48"/>
                    <a:pt x="632" y="40"/>
                    <a:pt x="640" y="31"/>
                  </a:cubicBezTo>
                  <a:cubicBezTo>
                    <a:pt x="648" y="22"/>
                    <a:pt x="662" y="8"/>
                    <a:pt x="673" y="4"/>
                  </a:cubicBezTo>
                  <a:cubicBezTo>
                    <a:pt x="684" y="0"/>
                    <a:pt x="696" y="1"/>
                    <a:pt x="706" y="7"/>
                  </a:cubicBezTo>
                  <a:cubicBezTo>
                    <a:pt x="716" y="13"/>
                    <a:pt x="727" y="28"/>
                    <a:pt x="734" y="40"/>
                  </a:cubicBezTo>
                  <a:cubicBezTo>
                    <a:pt x="741" y="52"/>
                    <a:pt x="743" y="66"/>
                    <a:pt x="750" y="76"/>
                  </a:cubicBezTo>
                  <a:cubicBezTo>
                    <a:pt x="757" y="86"/>
                    <a:pt x="767" y="97"/>
                    <a:pt x="778" y="103"/>
                  </a:cubicBezTo>
                  <a:cubicBezTo>
                    <a:pt x="789" y="109"/>
                    <a:pt x="805" y="114"/>
                    <a:pt x="818" y="112"/>
                  </a:cubicBezTo>
                  <a:cubicBezTo>
                    <a:pt x="831" y="110"/>
                    <a:pt x="846" y="95"/>
                    <a:pt x="858" y="88"/>
                  </a:cubicBezTo>
                  <a:cubicBezTo>
                    <a:pt x="870" y="81"/>
                    <a:pt x="879" y="74"/>
                    <a:pt x="888" y="70"/>
                  </a:cubicBezTo>
                  <a:cubicBezTo>
                    <a:pt x="897" y="66"/>
                    <a:pt x="903" y="65"/>
                    <a:pt x="912" y="66"/>
                  </a:cubicBezTo>
                  <a:cubicBezTo>
                    <a:pt x="921" y="67"/>
                    <a:pt x="932" y="70"/>
                    <a:pt x="944" y="74"/>
                  </a:cubicBezTo>
                  <a:cubicBezTo>
                    <a:pt x="956" y="78"/>
                    <a:pt x="971" y="85"/>
                    <a:pt x="984" y="92"/>
                  </a:cubicBezTo>
                  <a:cubicBezTo>
                    <a:pt x="997" y="99"/>
                    <a:pt x="1011" y="107"/>
                    <a:pt x="1020" y="118"/>
                  </a:cubicBezTo>
                  <a:cubicBezTo>
                    <a:pt x="1029" y="129"/>
                    <a:pt x="1033" y="147"/>
                    <a:pt x="1040" y="158"/>
                  </a:cubicBezTo>
                  <a:cubicBezTo>
                    <a:pt x="1047" y="169"/>
                    <a:pt x="1046" y="176"/>
                    <a:pt x="1063" y="184"/>
                  </a:cubicBezTo>
                  <a:cubicBezTo>
                    <a:pt x="1080" y="192"/>
                    <a:pt x="1111" y="197"/>
                    <a:pt x="1141" y="205"/>
                  </a:cubicBezTo>
                </a:path>
              </a:pathLst>
            </a:custGeom>
            <a:noFill/>
            <a:ln w="19050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13"/>
            <p:cNvSpPr>
              <a:spLocks noChangeShapeType="1"/>
            </p:cNvSpPr>
            <p:nvPr/>
          </p:nvSpPr>
          <p:spPr bwMode="auto">
            <a:xfrm>
              <a:off x="4765098" y="4708758"/>
              <a:ext cx="1206887" cy="8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27" name="Picture 12" descr="voice3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368405" y="2040574"/>
            <a:ext cx="568009" cy="497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2" name="図 231" descr="waveform.bmp"/>
          <p:cNvPicPr>
            <a:picLocks noChangeAspect="1"/>
          </p:cNvPicPr>
          <p:nvPr/>
        </p:nvPicPr>
        <p:blipFill>
          <a:blip r:embed="rId40" cstate="print"/>
          <a:srcRect l="14011" t="15288" r="11918" b="17429"/>
          <a:stretch>
            <a:fillRect/>
          </a:stretch>
        </p:blipFill>
        <p:spPr>
          <a:xfrm>
            <a:off x="6695769" y="2070658"/>
            <a:ext cx="2422005" cy="492711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6488416" y="1459529"/>
            <a:ext cx="1919726" cy="625528"/>
            <a:chOff x="6264188" y="1412774"/>
            <a:chExt cx="1919726" cy="625528"/>
          </a:xfrm>
        </p:grpSpPr>
        <p:sp>
          <p:nvSpPr>
            <p:cNvPr id="228" name="雲形吹き出し 227"/>
            <p:cNvSpPr/>
            <p:nvPr/>
          </p:nvSpPr>
          <p:spPr bwMode="auto">
            <a:xfrm>
              <a:off x="6264188" y="1412774"/>
              <a:ext cx="1919726" cy="625528"/>
            </a:xfrm>
            <a:prstGeom prst="cloudCallout">
              <a:avLst>
                <a:gd name="adj1" fmla="val -36458"/>
                <a:gd name="adj2" fmla="val 62500"/>
              </a:avLst>
            </a:prstGeom>
            <a:solidFill>
              <a:schemeClr val="bg1"/>
            </a:solidFill>
            <a:ln w="28575">
              <a:solidFill>
                <a:srgbClr val="00B0F0"/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正方形/長方形 229"/>
            <p:cNvSpPr/>
            <p:nvPr/>
          </p:nvSpPr>
          <p:spPr bwMode="auto">
            <a:xfrm>
              <a:off x="7666234" y="1671614"/>
              <a:ext cx="280409" cy="161775"/>
            </a:xfrm>
            <a:prstGeom prst="rect">
              <a:avLst/>
            </a:prstGeom>
            <a:solidFill>
              <a:schemeClr val="bg1"/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正方形/長方形 230"/>
            <p:cNvSpPr/>
            <p:nvPr/>
          </p:nvSpPr>
          <p:spPr bwMode="auto">
            <a:xfrm>
              <a:off x="6425963" y="1682399"/>
              <a:ext cx="280409" cy="161775"/>
            </a:xfrm>
            <a:prstGeom prst="rect">
              <a:avLst/>
            </a:prstGeom>
            <a:solidFill>
              <a:schemeClr val="bg1"/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テキスト ボックス 228"/>
            <p:cNvSpPr txBox="1"/>
            <p:nvPr/>
          </p:nvSpPr>
          <p:spPr>
            <a:xfrm>
              <a:off x="6436378" y="1539575"/>
              <a:ext cx="1508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3333FF"/>
                  </a:solidFill>
                  <a:latin typeface="HGPｺﾞｼｯｸM" pitchFamily="50" charset="-128"/>
                  <a:ea typeface="HGPｺﾞｼｯｸM" pitchFamily="50" charset="-128"/>
                </a:rPr>
                <a:t>本日は晴天なり</a:t>
              </a:r>
              <a:endParaRPr kumimoji="1" lang="ja-JP" altLang="en-US" b="1" dirty="0">
                <a:solidFill>
                  <a:srgbClr val="3333FF"/>
                </a:solidFill>
                <a:latin typeface="HGPｺﾞｼｯｸM" pitchFamily="50" charset="-128"/>
                <a:ea typeface="HGPｺﾞｼｯｸM" pitchFamily="50" charset="-128"/>
              </a:endParaRPr>
            </a:p>
          </p:txBody>
        </p:sp>
      </p:grpSp>
      <p:grpSp>
        <p:nvGrpSpPr>
          <p:cNvPr id="239" name="グループ化 238"/>
          <p:cNvGrpSpPr/>
          <p:nvPr/>
        </p:nvGrpSpPr>
        <p:grpSpPr>
          <a:xfrm>
            <a:off x="3898234" y="5337212"/>
            <a:ext cx="5107344" cy="1352346"/>
            <a:chOff x="3604971" y="5338783"/>
            <a:chExt cx="5477607" cy="1450384"/>
          </a:xfrm>
        </p:grpSpPr>
        <p:pic>
          <p:nvPicPr>
            <p:cNvPr id="219" name="Picture 12"/>
            <p:cNvPicPr>
              <a:picLocks noChangeAspect="1" noChangeArrowheads="1"/>
            </p:cNvPicPr>
            <p:nvPr/>
          </p:nvPicPr>
          <p:blipFill>
            <a:blip r:embed="rId41" cstate="print"/>
            <a:srcRect l="9877" t="9949" r="55655" b="74783"/>
            <a:stretch>
              <a:fillRect/>
            </a:stretch>
          </p:blipFill>
          <p:spPr bwMode="auto">
            <a:xfrm>
              <a:off x="4207234" y="5338783"/>
              <a:ext cx="2043518" cy="1279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0" name="グループ化 219"/>
            <p:cNvGrpSpPr/>
            <p:nvPr/>
          </p:nvGrpSpPr>
          <p:grpSpPr>
            <a:xfrm>
              <a:off x="6611227" y="5365499"/>
              <a:ext cx="2471351" cy="1423668"/>
              <a:chOff x="5738406" y="30724188"/>
              <a:chExt cx="2471351" cy="1423668"/>
            </a:xfrm>
          </p:grpSpPr>
          <p:pic>
            <p:nvPicPr>
              <p:cNvPr id="221" name="図 18" descr="A01.bmp"/>
              <p:cNvPicPr>
                <a:picLocks noChangeAspect="1"/>
              </p:cNvPicPr>
              <p:nvPr/>
            </p:nvPicPr>
            <p:blipFill>
              <a:blip r:embed="rId42" cstate="print"/>
              <a:srcRect l="12199" t="20011" r="8151" b="32898"/>
              <a:stretch>
                <a:fillRect/>
              </a:stretch>
            </p:blipFill>
            <p:spPr bwMode="auto">
              <a:xfrm>
                <a:off x="5995035" y="30822900"/>
                <a:ext cx="2175142" cy="1074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2" name="テキスト ボックス 221"/>
              <p:cNvSpPr txBox="1"/>
              <p:nvPr/>
            </p:nvSpPr>
            <p:spPr>
              <a:xfrm rot="16200000">
                <a:off x="5277768" y="31184826"/>
                <a:ext cx="1229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latin typeface="Calibri" pitchFamily="34" charset="0"/>
                  </a:rPr>
                  <a:t>Log-frequency</a:t>
                </a:r>
                <a:endParaRPr kumimoji="1" lang="ja-JP" altLang="en-US" sz="1400" dirty="0">
                  <a:latin typeface="Calibri" pitchFamily="34" charset="0"/>
                </a:endParaRPr>
              </a:p>
            </p:txBody>
          </p:sp>
          <p:sp>
            <p:nvSpPr>
              <p:cNvPr id="223" name="テキスト ボックス 222"/>
              <p:cNvSpPr txBox="1"/>
              <p:nvPr/>
            </p:nvSpPr>
            <p:spPr>
              <a:xfrm>
                <a:off x="7662812" y="31840079"/>
                <a:ext cx="5469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latin typeface="Calibri" pitchFamily="34" charset="0"/>
                  </a:rPr>
                  <a:t>Time</a:t>
                </a:r>
                <a:endParaRPr kumimoji="1" lang="ja-JP" altLang="en-US" sz="1400" dirty="0">
                  <a:latin typeface="Calibri" pitchFamily="34" charset="0"/>
                </a:endParaRPr>
              </a:p>
            </p:txBody>
          </p:sp>
        </p:grpSp>
        <p:sp>
          <p:nvSpPr>
            <p:cNvPr id="234" name="右矢印 233"/>
            <p:cNvSpPr/>
            <p:nvPr/>
          </p:nvSpPr>
          <p:spPr bwMode="auto">
            <a:xfrm>
              <a:off x="6295243" y="5864225"/>
              <a:ext cx="403824" cy="263525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ja-JP" altLang="en-US"/>
            </a:p>
          </p:txBody>
        </p:sp>
        <p:pic>
          <p:nvPicPr>
            <p:cNvPr id="1029" name="Picture 5" descr="C:\Documents and Settings\kameoka\Local Settings\Temporary Internet Files\Content.IE5\YJ21Z8WR\MC900222292[1].wmf"/>
            <p:cNvPicPr>
              <a:picLocks noChangeAspect="1" noChangeArrowheads="1"/>
            </p:cNvPicPr>
            <p:nvPr/>
          </p:nvPicPr>
          <p:blipFill>
            <a:blip r:embed="rId43" cstate="print"/>
            <a:srcRect/>
            <a:stretch>
              <a:fillRect/>
            </a:stretch>
          </p:blipFill>
          <p:spPr bwMode="auto">
            <a:xfrm>
              <a:off x="3604971" y="5798327"/>
              <a:ext cx="1375980" cy="93583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531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音響信号データの特殊性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800" dirty="0" smtClean="0"/>
              <a:t>時系列データである</a:t>
            </a:r>
            <a:endParaRPr kumimoji="1" lang="en-US" altLang="ja-JP" sz="2800" dirty="0" smtClean="0"/>
          </a:p>
          <a:p>
            <a:pPr lvl="1"/>
            <a:endParaRPr lang="en-US" altLang="ja-JP" sz="2800" dirty="0" smtClean="0"/>
          </a:p>
          <a:p>
            <a:pPr lvl="1"/>
            <a:endParaRPr lang="en-US" altLang="ja-JP" sz="2800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sz="1800" dirty="0" smtClean="0"/>
          </a:p>
          <a:p>
            <a:pPr lvl="1"/>
            <a:endParaRPr lang="en-US" altLang="ja-JP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800" dirty="0" smtClean="0"/>
              <a:t>物理的なメカニズムに従って生成されるデータである</a:t>
            </a:r>
            <a:endParaRPr lang="en-US" altLang="ja-JP" sz="2800" dirty="0" smtClean="0"/>
          </a:p>
          <a:p>
            <a:pPr lvl="1"/>
            <a:endParaRPr kumimoji="1" lang="ja-JP" altLang="en-US" sz="2800" dirty="0"/>
          </a:p>
        </p:txBody>
      </p:sp>
      <p:grpSp>
        <p:nvGrpSpPr>
          <p:cNvPr id="6" name="グループ化 96"/>
          <p:cNvGrpSpPr/>
          <p:nvPr/>
        </p:nvGrpSpPr>
        <p:grpSpPr>
          <a:xfrm>
            <a:off x="395033" y="4378338"/>
            <a:ext cx="8450687" cy="1831552"/>
            <a:chOff x="395033" y="4857900"/>
            <a:chExt cx="8450687" cy="1831552"/>
          </a:xfrm>
        </p:grpSpPr>
        <p:sp>
          <p:nvSpPr>
            <p:cNvPr id="5" name="Text Box 47"/>
            <p:cNvSpPr txBox="1">
              <a:spLocks noChangeArrowheads="1"/>
            </p:cNvSpPr>
            <p:nvPr/>
          </p:nvSpPr>
          <p:spPr bwMode="auto">
            <a:xfrm rot="-5400000">
              <a:off x="6734969" y="5471485"/>
              <a:ext cx="749300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ja-JP" sz="1400" b="1">
                  <a:solidFill>
                    <a:schemeClr val="bg1"/>
                  </a:solidFill>
                  <a:latin typeface="Arial" pitchFamily="34" charset="0"/>
                </a:rPr>
                <a:t>frequency</a:t>
              </a:r>
            </a:p>
          </p:txBody>
        </p:sp>
        <p:grpSp>
          <p:nvGrpSpPr>
            <p:cNvPr id="7" name="グループ化 5"/>
            <p:cNvGrpSpPr/>
            <p:nvPr/>
          </p:nvGrpSpPr>
          <p:grpSpPr>
            <a:xfrm>
              <a:off x="395033" y="5097236"/>
              <a:ext cx="2180429" cy="1146509"/>
              <a:chOff x="3889501" y="1126732"/>
              <a:chExt cx="2180429" cy="1146509"/>
            </a:xfrm>
          </p:grpSpPr>
          <p:grpSp>
            <p:nvGrpSpPr>
              <p:cNvPr id="17" name="グループ化 46"/>
              <p:cNvGrpSpPr/>
              <p:nvPr/>
            </p:nvGrpSpPr>
            <p:grpSpPr>
              <a:xfrm>
                <a:off x="3889501" y="1247240"/>
                <a:ext cx="2180429" cy="1026001"/>
                <a:chOff x="5089651" y="1425040"/>
                <a:chExt cx="2180429" cy="1026001"/>
              </a:xfrm>
            </p:grpSpPr>
            <p:pic>
              <p:nvPicPr>
                <p:cNvPr id="12" name="Picture 12" descr="voice3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 rot="657464">
                  <a:off x="5089651" y="1433611"/>
                  <a:ext cx="501650" cy="4397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Picture 12" descr="voice3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 rot="20942536" flipH="1">
                  <a:off x="6768430" y="1425040"/>
                  <a:ext cx="501650" cy="4397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" name="Picture 19" descr="mic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 r="19406" b="73368"/>
                <a:stretch>
                  <a:fillRect/>
                </a:stretch>
              </p:blipFill>
              <p:spPr bwMode="auto">
                <a:xfrm rot="4775779">
                  <a:off x="5803705" y="2109184"/>
                  <a:ext cx="371037" cy="101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" name="Picture 19" descr="mic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 l="13353" t="71564"/>
                <a:stretch>
                  <a:fillRect/>
                </a:stretch>
              </p:blipFill>
              <p:spPr bwMode="auto">
                <a:xfrm>
                  <a:off x="6181725" y="2343150"/>
                  <a:ext cx="398900" cy="1078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6" name="Picture 19" descr="mic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 r="19406" b="73368"/>
                <a:stretch>
                  <a:fillRect/>
                </a:stretch>
              </p:blipFill>
              <p:spPr bwMode="auto">
                <a:xfrm rot="4775779">
                  <a:off x="6196612" y="2109184"/>
                  <a:ext cx="371037" cy="101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9" name="グループ化 42"/>
                <p:cNvGrpSpPr/>
                <p:nvPr/>
              </p:nvGrpSpPr>
              <p:grpSpPr>
                <a:xfrm>
                  <a:off x="5584025" y="1681156"/>
                  <a:ext cx="783441" cy="296031"/>
                  <a:chOff x="5509393" y="1620208"/>
                  <a:chExt cx="912031" cy="362149"/>
                </a:xfrm>
              </p:grpSpPr>
              <p:cxnSp>
                <p:nvCxnSpPr>
                  <p:cNvPr id="22" name="直線矢印コネクタ 21"/>
                  <p:cNvCxnSpPr/>
                  <p:nvPr/>
                </p:nvCxnSpPr>
                <p:spPr bwMode="auto">
                  <a:xfrm>
                    <a:off x="5509393" y="1802356"/>
                    <a:ext cx="450000" cy="18000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3" name="直線矢印コネクタ 22"/>
                  <p:cNvCxnSpPr/>
                  <p:nvPr/>
                </p:nvCxnSpPr>
                <p:spPr bwMode="auto">
                  <a:xfrm>
                    <a:off x="5521424" y="1620208"/>
                    <a:ext cx="900000" cy="36000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</p:grpSp>
            <p:pic>
              <p:nvPicPr>
                <p:cNvPr id="18" name="Picture 19" descr="mic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 t="71564" r="3888"/>
                <a:stretch>
                  <a:fillRect/>
                </a:stretch>
              </p:blipFill>
              <p:spPr bwMode="auto">
                <a:xfrm>
                  <a:off x="5727343" y="2343150"/>
                  <a:ext cx="442476" cy="1078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24" name="グループ化 43"/>
                <p:cNvGrpSpPr/>
                <p:nvPr/>
              </p:nvGrpSpPr>
              <p:grpSpPr>
                <a:xfrm flipH="1">
                  <a:off x="5984075" y="1685919"/>
                  <a:ext cx="783441" cy="296031"/>
                  <a:chOff x="5509393" y="1620208"/>
                  <a:chExt cx="912031" cy="362149"/>
                </a:xfrm>
              </p:grpSpPr>
              <p:cxnSp>
                <p:nvCxnSpPr>
                  <p:cNvPr id="20" name="直線矢印コネクタ 19"/>
                  <p:cNvCxnSpPr/>
                  <p:nvPr/>
                </p:nvCxnSpPr>
                <p:spPr bwMode="auto">
                  <a:xfrm>
                    <a:off x="5509393" y="1802356"/>
                    <a:ext cx="450000" cy="18000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21" name="直線矢印コネクタ 20"/>
                  <p:cNvCxnSpPr/>
                  <p:nvPr/>
                </p:nvCxnSpPr>
                <p:spPr bwMode="auto">
                  <a:xfrm>
                    <a:off x="5521424" y="1620208"/>
                    <a:ext cx="900000" cy="360002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</p:grpSp>
          </p:grpSp>
          <p:pic>
            <p:nvPicPr>
              <p:cNvPr id="8" name="図 7" descr="txp_fig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1" cstate="print">
                <a:lum/>
              </a:blip>
              <a:stretch>
                <a:fillRect/>
              </a:stretch>
            </p:blipFill>
            <p:spPr>
              <a:xfrm>
                <a:off x="5328860" y="1126800"/>
                <a:ext cx="393802" cy="216413"/>
              </a:xfrm>
              <a:prstGeom prst="rect">
                <a:avLst/>
              </a:prstGeom>
            </p:spPr>
          </p:pic>
          <p:pic>
            <p:nvPicPr>
              <p:cNvPr id="9" name="図 8" descr="txp_fig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 cstate="print">
                <a:lum/>
              </a:blip>
              <a:stretch>
                <a:fillRect/>
              </a:stretch>
            </p:blipFill>
            <p:spPr>
              <a:xfrm>
                <a:off x="4195385" y="1126732"/>
                <a:ext cx="393802" cy="216413"/>
              </a:xfrm>
              <a:prstGeom prst="rect">
                <a:avLst/>
              </a:prstGeom>
            </p:spPr>
          </p:pic>
          <p:pic>
            <p:nvPicPr>
              <p:cNvPr id="10" name="図 9" descr="txp_fig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3" cstate="print">
                <a:lum/>
              </a:blip>
              <a:stretch>
                <a:fillRect/>
              </a:stretch>
            </p:blipFill>
            <p:spPr>
              <a:xfrm>
                <a:off x="4242432" y="1844026"/>
                <a:ext cx="413905" cy="216412"/>
              </a:xfrm>
              <a:prstGeom prst="rect">
                <a:avLst/>
              </a:prstGeom>
            </p:spPr>
          </p:pic>
          <p:pic>
            <p:nvPicPr>
              <p:cNvPr id="11" name="図 10" descr="txp_fig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4" cstate="print">
                <a:lum/>
              </a:blip>
              <a:stretch>
                <a:fillRect/>
              </a:stretch>
            </p:blipFill>
            <p:spPr>
              <a:xfrm>
                <a:off x="5292780" y="1843200"/>
                <a:ext cx="413904" cy="216412"/>
              </a:xfrm>
              <a:prstGeom prst="rect">
                <a:avLst/>
              </a:prstGeom>
            </p:spPr>
          </p:pic>
        </p:grpSp>
        <p:grpSp>
          <p:nvGrpSpPr>
            <p:cNvPr id="27" name="グループ化 23"/>
            <p:cNvGrpSpPr/>
            <p:nvPr/>
          </p:nvGrpSpPr>
          <p:grpSpPr>
            <a:xfrm>
              <a:off x="6164766" y="5427304"/>
              <a:ext cx="2680954" cy="1262148"/>
              <a:chOff x="3723130" y="5475945"/>
              <a:chExt cx="2680954" cy="1262148"/>
            </a:xfrm>
          </p:grpSpPr>
          <p:pic>
            <p:nvPicPr>
              <p:cNvPr id="25" name="Picture 12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 l="9877" t="9949" r="55655" b="74783"/>
              <a:stretch>
                <a:fillRect/>
              </a:stretch>
            </p:blipFill>
            <p:spPr bwMode="auto">
              <a:xfrm>
                <a:off x="4498699" y="5475945"/>
                <a:ext cx="1905385" cy="11929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" name="Picture 5" descr="C:\Documents and Settings\kameoka\Local Settings\Temporary Internet Files\Content.IE5\YJ21Z8WR\MC900222292[1].wmf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3723130" y="5865514"/>
                <a:ext cx="1282970" cy="872579"/>
              </a:xfrm>
              <a:prstGeom prst="rect">
                <a:avLst/>
              </a:prstGeom>
              <a:noFill/>
            </p:spPr>
          </p:pic>
        </p:grpSp>
        <p:grpSp>
          <p:nvGrpSpPr>
            <p:cNvPr id="54" name="グループ化 26"/>
            <p:cNvGrpSpPr/>
            <p:nvPr/>
          </p:nvGrpSpPr>
          <p:grpSpPr>
            <a:xfrm>
              <a:off x="2746228" y="4857900"/>
              <a:ext cx="4650590" cy="1106026"/>
              <a:chOff x="4375150" y="3845239"/>
              <a:chExt cx="4650590" cy="1106026"/>
            </a:xfrm>
          </p:grpSpPr>
          <p:sp>
            <p:nvSpPr>
              <p:cNvPr id="28" name="Line 4"/>
              <p:cNvSpPr>
                <a:spLocks noChangeShapeType="1"/>
              </p:cNvSpPr>
              <p:nvPr/>
            </p:nvSpPr>
            <p:spPr bwMode="auto">
              <a:xfrm flipV="1">
                <a:off x="4943424" y="3874511"/>
                <a:ext cx="796" cy="28133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>
                <a:off x="4932279" y="3845239"/>
                <a:ext cx="22291" cy="29272"/>
              </a:xfrm>
              <a:custGeom>
                <a:avLst/>
                <a:gdLst>
                  <a:gd name="T0" fmla="*/ 14 w 28"/>
                  <a:gd name="T1" fmla="*/ 0 h 36"/>
                  <a:gd name="T2" fmla="*/ 28 w 28"/>
                  <a:gd name="T3" fmla="*/ 36 h 36"/>
                  <a:gd name="T4" fmla="*/ 0 w 28"/>
                  <a:gd name="T5" fmla="*/ 36 h 36"/>
                  <a:gd name="T6" fmla="*/ 14 w 28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6"/>
                  <a:gd name="T14" fmla="*/ 28 w 28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6">
                    <a:moveTo>
                      <a:pt x="14" y="0"/>
                    </a:moveTo>
                    <a:lnTo>
                      <a:pt x="28" y="36"/>
                    </a:lnTo>
                    <a:lnTo>
                      <a:pt x="0" y="3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>
                <a:off x="4932279" y="3845239"/>
                <a:ext cx="22291" cy="29272"/>
              </a:xfrm>
              <a:custGeom>
                <a:avLst/>
                <a:gdLst>
                  <a:gd name="T0" fmla="*/ 14 w 28"/>
                  <a:gd name="T1" fmla="*/ 0 h 36"/>
                  <a:gd name="T2" fmla="*/ 28 w 28"/>
                  <a:gd name="T3" fmla="*/ 36 h 36"/>
                  <a:gd name="T4" fmla="*/ 0 w 28"/>
                  <a:gd name="T5" fmla="*/ 36 h 36"/>
                  <a:gd name="T6" fmla="*/ 14 w 28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6"/>
                  <a:gd name="T14" fmla="*/ 28 w 28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6">
                    <a:moveTo>
                      <a:pt x="14" y="0"/>
                    </a:moveTo>
                    <a:lnTo>
                      <a:pt x="28" y="36"/>
                    </a:lnTo>
                    <a:lnTo>
                      <a:pt x="0" y="3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>
                <a:off x="4765098" y="4155846"/>
                <a:ext cx="1206887" cy="81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8"/>
              <p:cNvSpPr>
                <a:spLocks/>
              </p:cNvSpPr>
              <p:nvPr/>
            </p:nvSpPr>
            <p:spPr bwMode="auto">
              <a:xfrm>
                <a:off x="5971985" y="4144462"/>
                <a:ext cx="28660" cy="22767"/>
              </a:xfrm>
              <a:custGeom>
                <a:avLst/>
                <a:gdLst>
                  <a:gd name="T0" fmla="*/ 36 w 36"/>
                  <a:gd name="T1" fmla="*/ 14 h 28"/>
                  <a:gd name="T2" fmla="*/ 0 w 36"/>
                  <a:gd name="T3" fmla="*/ 28 h 28"/>
                  <a:gd name="T4" fmla="*/ 0 w 36"/>
                  <a:gd name="T5" fmla="*/ 0 h 28"/>
                  <a:gd name="T6" fmla="*/ 36 w 36"/>
                  <a:gd name="T7" fmla="*/ 14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"/>
                  <a:gd name="T13" fmla="*/ 0 h 28"/>
                  <a:gd name="T14" fmla="*/ 36 w 36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" h="28">
                    <a:moveTo>
                      <a:pt x="36" y="14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33" name="Freeform 9"/>
              <p:cNvSpPr>
                <a:spLocks/>
              </p:cNvSpPr>
              <p:nvPr/>
            </p:nvSpPr>
            <p:spPr bwMode="auto">
              <a:xfrm>
                <a:off x="5971985" y="4144462"/>
                <a:ext cx="28660" cy="22767"/>
              </a:xfrm>
              <a:custGeom>
                <a:avLst/>
                <a:gdLst>
                  <a:gd name="T0" fmla="*/ 36 w 36"/>
                  <a:gd name="T1" fmla="*/ 14 h 28"/>
                  <a:gd name="T2" fmla="*/ 0 w 36"/>
                  <a:gd name="T3" fmla="*/ 28 h 28"/>
                  <a:gd name="T4" fmla="*/ 0 w 36"/>
                  <a:gd name="T5" fmla="*/ 0 h 28"/>
                  <a:gd name="T6" fmla="*/ 36 w 36"/>
                  <a:gd name="T7" fmla="*/ 14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"/>
                  <a:gd name="T13" fmla="*/ 0 h 28"/>
                  <a:gd name="T14" fmla="*/ 36 w 36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" h="28">
                    <a:moveTo>
                      <a:pt x="36" y="14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6" y="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34" name="Line 10"/>
              <p:cNvSpPr>
                <a:spLocks noChangeShapeType="1"/>
              </p:cNvSpPr>
              <p:nvPr/>
            </p:nvSpPr>
            <p:spPr bwMode="auto">
              <a:xfrm flipV="1">
                <a:off x="4943424" y="4427423"/>
                <a:ext cx="796" cy="28133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4932279" y="4398151"/>
                <a:ext cx="22291" cy="29272"/>
              </a:xfrm>
              <a:custGeom>
                <a:avLst/>
                <a:gdLst>
                  <a:gd name="T0" fmla="*/ 14 w 28"/>
                  <a:gd name="T1" fmla="*/ 0 h 36"/>
                  <a:gd name="T2" fmla="*/ 28 w 28"/>
                  <a:gd name="T3" fmla="*/ 36 h 36"/>
                  <a:gd name="T4" fmla="*/ 0 w 28"/>
                  <a:gd name="T5" fmla="*/ 36 h 36"/>
                  <a:gd name="T6" fmla="*/ 14 w 28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6"/>
                  <a:gd name="T14" fmla="*/ 28 w 28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6">
                    <a:moveTo>
                      <a:pt x="14" y="0"/>
                    </a:moveTo>
                    <a:lnTo>
                      <a:pt x="28" y="36"/>
                    </a:lnTo>
                    <a:lnTo>
                      <a:pt x="0" y="3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36" name="Freeform 12"/>
              <p:cNvSpPr>
                <a:spLocks/>
              </p:cNvSpPr>
              <p:nvPr/>
            </p:nvSpPr>
            <p:spPr bwMode="auto">
              <a:xfrm>
                <a:off x="4932279" y="4398151"/>
                <a:ext cx="22291" cy="29272"/>
              </a:xfrm>
              <a:custGeom>
                <a:avLst/>
                <a:gdLst>
                  <a:gd name="T0" fmla="*/ 14 w 28"/>
                  <a:gd name="T1" fmla="*/ 0 h 36"/>
                  <a:gd name="T2" fmla="*/ 28 w 28"/>
                  <a:gd name="T3" fmla="*/ 36 h 36"/>
                  <a:gd name="T4" fmla="*/ 0 w 28"/>
                  <a:gd name="T5" fmla="*/ 36 h 36"/>
                  <a:gd name="T6" fmla="*/ 14 w 28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6"/>
                  <a:gd name="T14" fmla="*/ 28 w 28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6">
                    <a:moveTo>
                      <a:pt x="14" y="0"/>
                    </a:moveTo>
                    <a:lnTo>
                      <a:pt x="28" y="36"/>
                    </a:lnTo>
                    <a:lnTo>
                      <a:pt x="0" y="3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5971985" y="4697375"/>
                <a:ext cx="28660" cy="22767"/>
              </a:xfrm>
              <a:custGeom>
                <a:avLst/>
                <a:gdLst>
                  <a:gd name="T0" fmla="*/ 36 w 36"/>
                  <a:gd name="T1" fmla="*/ 14 h 28"/>
                  <a:gd name="T2" fmla="*/ 0 w 36"/>
                  <a:gd name="T3" fmla="*/ 28 h 28"/>
                  <a:gd name="T4" fmla="*/ 0 w 36"/>
                  <a:gd name="T5" fmla="*/ 0 h 28"/>
                  <a:gd name="T6" fmla="*/ 36 w 36"/>
                  <a:gd name="T7" fmla="*/ 14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"/>
                  <a:gd name="T13" fmla="*/ 0 h 28"/>
                  <a:gd name="T14" fmla="*/ 36 w 36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" h="28">
                    <a:moveTo>
                      <a:pt x="36" y="14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5971985" y="4697375"/>
                <a:ext cx="28660" cy="22767"/>
              </a:xfrm>
              <a:custGeom>
                <a:avLst/>
                <a:gdLst>
                  <a:gd name="T0" fmla="*/ 36 w 36"/>
                  <a:gd name="T1" fmla="*/ 14 h 28"/>
                  <a:gd name="T2" fmla="*/ 0 w 36"/>
                  <a:gd name="T3" fmla="*/ 28 h 28"/>
                  <a:gd name="T4" fmla="*/ 0 w 36"/>
                  <a:gd name="T5" fmla="*/ 0 h 28"/>
                  <a:gd name="T6" fmla="*/ 36 w 36"/>
                  <a:gd name="T7" fmla="*/ 14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"/>
                  <a:gd name="T13" fmla="*/ 0 h 28"/>
                  <a:gd name="T14" fmla="*/ 36 w 36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" h="28">
                    <a:moveTo>
                      <a:pt x="36" y="14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6" y="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39" name="Rectangle 16"/>
              <p:cNvSpPr>
                <a:spLocks noChangeArrowheads="1"/>
              </p:cNvSpPr>
              <p:nvPr/>
            </p:nvSpPr>
            <p:spPr bwMode="auto">
              <a:xfrm>
                <a:off x="5086722" y="4599802"/>
                <a:ext cx="232461" cy="108956"/>
              </a:xfrm>
              <a:prstGeom prst="rect">
                <a:avLst/>
              </a:prstGeom>
              <a:noFill/>
              <a:ln w="19050">
                <a:solidFill>
                  <a:srgbClr val="00CC99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40" name="Rectangle 17"/>
              <p:cNvSpPr>
                <a:spLocks noChangeArrowheads="1"/>
              </p:cNvSpPr>
              <p:nvPr/>
            </p:nvSpPr>
            <p:spPr bwMode="auto">
              <a:xfrm>
                <a:off x="5462481" y="4635579"/>
                <a:ext cx="71649" cy="73180"/>
              </a:xfrm>
              <a:prstGeom prst="rect">
                <a:avLst/>
              </a:prstGeom>
              <a:noFill/>
              <a:ln w="19050">
                <a:solidFill>
                  <a:srgbClr val="00CC99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41" name="Rectangle 18"/>
              <p:cNvSpPr>
                <a:spLocks noChangeArrowheads="1"/>
              </p:cNvSpPr>
              <p:nvPr/>
            </p:nvSpPr>
            <p:spPr bwMode="auto">
              <a:xfrm>
                <a:off x="5659914" y="4617690"/>
                <a:ext cx="179919" cy="91068"/>
              </a:xfrm>
              <a:prstGeom prst="rect">
                <a:avLst/>
              </a:prstGeom>
              <a:noFill/>
              <a:ln w="19050">
                <a:solidFill>
                  <a:srgbClr val="00CC99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42" name="Line 19"/>
              <p:cNvSpPr>
                <a:spLocks noChangeShapeType="1"/>
              </p:cNvSpPr>
              <p:nvPr/>
            </p:nvSpPr>
            <p:spPr bwMode="auto">
              <a:xfrm flipV="1">
                <a:off x="4854261" y="4017618"/>
                <a:ext cx="796" cy="138228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20"/>
              <p:cNvSpPr>
                <a:spLocks/>
              </p:cNvSpPr>
              <p:nvPr/>
            </p:nvSpPr>
            <p:spPr bwMode="auto">
              <a:xfrm>
                <a:off x="4836747" y="3973710"/>
                <a:ext cx="35028" cy="43908"/>
              </a:xfrm>
              <a:custGeom>
                <a:avLst/>
                <a:gdLst>
                  <a:gd name="T0" fmla="*/ 22 w 44"/>
                  <a:gd name="T1" fmla="*/ 0 h 54"/>
                  <a:gd name="T2" fmla="*/ 44 w 44"/>
                  <a:gd name="T3" fmla="*/ 54 h 54"/>
                  <a:gd name="T4" fmla="*/ 0 w 44"/>
                  <a:gd name="T5" fmla="*/ 54 h 54"/>
                  <a:gd name="T6" fmla="*/ 22 w 44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4"/>
                  <a:gd name="T13" fmla="*/ 0 h 54"/>
                  <a:gd name="T14" fmla="*/ 44 w 44"/>
                  <a:gd name="T15" fmla="*/ 54 h 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4" h="54">
                    <a:moveTo>
                      <a:pt x="22" y="0"/>
                    </a:moveTo>
                    <a:lnTo>
                      <a:pt x="44" y="54"/>
                    </a:lnTo>
                    <a:lnTo>
                      <a:pt x="0" y="5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3333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4836747" y="3973710"/>
                <a:ext cx="35028" cy="43908"/>
              </a:xfrm>
              <a:custGeom>
                <a:avLst/>
                <a:gdLst>
                  <a:gd name="T0" fmla="*/ 22 w 44"/>
                  <a:gd name="T1" fmla="*/ 0 h 54"/>
                  <a:gd name="T2" fmla="*/ 44 w 44"/>
                  <a:gd name="T3" fmla="*/ 54 h 54"/>
                  <a:gd name="T4" fmla="*/ 0 w 44"/>
                  <a:gd name="T5" fmla="*/ 54 h 54"/>
                  <a:gd name="T6" fmla="*/ 22 w 44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4"/>
                  <a:gd name="T13" fmla="*/ 0 h 54"/>
                  <a:gd name="T14" fmla="*/ 44 w 44"/>
                  <a:gd name="T15" fmla="*/ 54 h 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4" h="54">
                    <a:moveTo>
                      <a:pt x="22" y="0"/>
                    </a:moveTo>
                    <a:lnTo>
                      <a:pt x="44" y="54"/>
                    </a:lnTo>
                    <a:lnTo>
                      <a:pt x="0" y="5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333FF"/>
              </a:solidFill>
              <a:ln w="19050">
                <a:solidFill>
                  <a:srgbClr val="3333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45" name="Line 22"/>
              <p:cNvSpPr>
                <a:spLocks noChangeShapeType="1"/>
              </p:cNvSpPr>
              <p:nvPr/>
            </p:nvSpPr>
            <p:spPr bwMode="auto">
              <a:xfrm flipV="1">
                <a:off x="5409939" y="4108686"/>
                <a:ext cx="796" cy="47160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23"/>
              <p:cNvSpPr>
                <a:spLocks/>
              </p:cNvSpPr>
              <p:nvPr/>
            </p:nvSpPr>
            <p:spPr bwMode="auto">
              <a:xfrm>
                <a:off x="5390832" y="4064778"/>
                <a:ext cx="36621" cy="43908"/>
              </a:xfrm>
              <a:custGeom>
                <a:avLst/>
                <a:gdLst>
                  <a:gd name="T0" fmla="*/ 24 w 46"/>
                  <a:gd name="T1" fmla="*/ 0 h 54"/>
                  <a:gd name="T2" fmla="*/ 46 w 46"/>
                  <a:gd name="T3" fmla="*/ 54 h 54"/>
                  <a:gd name="T4" fmla="*/ 0 w 46"/>
                  <a:gd name="T5" fmla="*/ 54 h 54"/>
                  <a:gd name="T6" fmla="*/ 24 w 46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"/>
                  <a:gd name="T13" fmla="*/ 0 h 54"/>
                  <a:gd name="T14" fmla="*/ 46 w 46"/>
                  <a:gd name="T15" fmla="*/ 54 h 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" h="54">
                    <a:moveTo>
                      <a:pt x="24" y="0"/>
                    </a:moveTo>
                    <a:lnTo>
                      <a:pt x="46" y="54"/>
                    </a:lnTo>
                    <a:lnTo>
                      <a:pt x="0" y="5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3333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47" name="Freeform 24"/>
              <p:cNvSpPr>
                <a:spLocks/>
              </p:cNvSpPr>
              <p:nvPr/>
            </p:nvSpPr>
            <p:spPr bwMode="auto">
              <a:xfrm>
                <a:off x="5390832" y="4064778"/>
                <a:ext cx="36621" cy="43908"/>
              </a:xfrm>
              <a:custGeom>
                <a:avLst/>
                <a:gdLst>
                  <a:gd name="T0" fmla="*/ 24 w 46"/>
                  <a:gd name="T1" fmla="*/ 0 h 54"/>
                  <a:gd name="T2" fmla="*/ 46 w 46"/>
                  <a:gd name="T3" fmla="*/ 54 h 54"/>
                  <a:gd name="T4" fmla="*/ 0 w 46"/>
                  <a:gd name="T5" fmla="*/ 54 h 54"/>
                  <a:gd name="T6" fmla="*/ 24 w 46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"/>
                  <a:gd name="T13" fmla="*/ 0 h 54"/>
                  <a:gd name="T14" fmla="*/ 46 w 46"/>
                  <a:gd name="T15" fmla="*/ 54 h 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" h="54">
                    <a:moveTo>
                      <a:pt x="24" y="0"/>
                    </a:moveTo>
                    <a:lnTo>
                      <a:pt x="46" y="54"/>
                    </a:lnTo>
                    <a:lnTo>
                      <a:pt x="0" y="5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33FF"/>
              </a:solidFill>
              <a:ln w="19050">
                <a:solidFill>
                  <a:srgbClr val="3333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48" name="Line 25"/>
              <p:cNvSpPr>
                <a:spLocks noChangeShapeType="1"/>
              </p:cNvSpPr>
              <p:nvPr/>
            </p:nvSpPr>
            <p:spPr bwMode="auto">
              <a:xfrm>
                <a:off x="5892375" y="4155846"/>
                <a:ext cx="796" cy="47160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26"/>
              <p:cNvSpPr>
                <a:spLocks/>
              </p:cNvSpPr>
              <p:nvPr/>
            </p:nvSpPr>
            <p:spPr bwMode="auto">
              <a:xfrm>
                <a:off x="5874861" y="4203006"/>
                <a:ext cx="36621" cy="43908"/>
              </a:xfrm>
              <a:custGeom>
                <a:avLst/>
                <a:gdLst>
                  <a:gd name="T0" fmla="*/ 22 w 46"/>
                  <a:gd name="T1" fmla="*/ 54 h 54"/>
                  <a:gd name="T2" fmla="*/ 0 w 46"/>
                  <a:gd name="T3" fmla="*/ 0 h 54"/>
                  <a:gd name="T4" fmla="*/ 46 w 46"/>
                  <a:gd name="T5" fmla="*/ 0 h 54"/>
                  <a:gd name="T6" fmla="*/ 22 w 46"/>
                  <a:gd name="T7" fmla="*/ 54 h 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"/>
                  <a:gd name="T13" fmla="*/ 0 h 54"/>
                  <a:gd name="T14" fmla="*/ 46 w 46"/>
                  <a:gd name="T15" fmla="*/ 54 h 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" h="54">
                    <a:moveTo>
                      <a:pt x="22" y="54"/>
                    </a:moveTo>
                    <a:lnTo>
                      <a:pt x="0" y="0"/>
                    </a:lnTo>
                    <a:lnTo>
                      <a:pt x="46" y="0"/>
                    </a:lnTo>
                    <a:lnTo>
                      <a:pt x="22" y="54"/>
                    </a:lnTo>
                    <a:close/>
                  </a:path>
                </a:pathLst>
              </a:custGeom>
              <a:solidFill>
                <a:srgbClr val="3333FF"/>
              </a:solidFill>
              <a:ln w="19050">
                <a:solidFill>
                  <a:srgbClr val="3333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50" name="Freeform 27"/>
              <p:cNvSpPr>
                <a:spLocks/>
              </p:cNvSpPr>
              <p:nvPr/>
            </p:nvSpPr>
            <p:spPr bwMode="auto">
              <a:xfrm>
                <a:off x="5874861" y="4203006"/>
                <a:ext cx="36621" cy="43908"/>
              </a:xfrm>
              <a:custGeom>
                <a:avLst/>
                <a:gdLst>
                  <a:gd name="T0" fmla="*/ 22 w 46"/>
                  <a:gd name="T1" fmla="*/ 54 h 54"/>
                  <a:gd name="T2" fmla="*/ 0 w 46"/>
                  <a:gd name="T3" fmla="*/ 0 h 54"/>
                  <a:gd name="T4" fmla="*/ 46 w 46"/>
                  <a:gd name="T5" fmla="*/ 0 h 54"/>
                  <a:gd name="T6" fmla="*/ 22 w 46"/>
                  <a:gd name="T7" fmla="*/ 54 h 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"/>
                  <a:gd name="T13" fmla="*/ 0 h 54"/>
                  <a:gd name="T14" fmla="*/ 46 w 46"/>
                  <a:gd name="T15" fmla="*/ 54 h 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" h="54">
                    <a:moveTo>
                      <a:pt x="22" y="54"/>
                    </a:moveTo>
                    <a:lnTo>
                      <a:pt x="0" y="0"/>
                    </a:lnTo>
                    <a:lnTo>
                      <a:pt x="46" y="0"/>
                    </a:lnTo>
                    <a:lnTo>
                      <a:pt x="22" y="54"/>
                    </a:lnTo>
                    <a:close/>
                  </a:path>
                </a:pathLst>
              </a:custGeom>
              <a:solidFill>
                <a:srgbClr val="3333FF"/>
              </a:solidFill>
              <a:ln w="19050">
                <a:solidFill>
                  <a:srgbClr val="3333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51" name="Rectangle 28"/>
              <p:cNvSpPr>
                <a:spLocks noChangeArrowheads="1"/>
              </p:cNvSpPr>
              <p:nvPr/>
            </p:nvSpPr>
            <p:spPr bwMode="auto">
              <a:xfrm>
                <a:off x="6463178" y="3973710"/>
                <a:ext cx="629715" cy="365898"/>
              </a:xfrm>
              <a:prstGeom prst="rect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52" name="Rectangle 29"/>
              <p:cNvSpPr>
                <a:spLocks noChangeArrowheads="1"/>
              </p:cNvSpPr>
              <p:nvPr/>
            </p:nvSpPr>
            <p:spPr bwMode="auto">
              <a:xfrm>
                <a:off x="6463178" y="4526622"/>
                <a:ext cx="629715" cy="365898"/>
              </a:xfrm>
              <a:prstGeom prst="rect">
                <a:avLst/>
              </a:prstGeom>
              <a:solidFill>
                <a:sysClr val="window" lastClr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6519701" y="4141210"/>
                <a:ext cx="36621" cy="29272"/>
              </a:xfrm>
              <a:custGeom>
                <a:avLst/>
                <a:gdLst>
                  <a:gd name="T0" fmla="*/ 46 w 46"/>
                  <a:gd name="T1" fmla="*/ 18 h 36"/>
                  <a:gd name="T2" fmla="*/ 0 w 46"/>
                  <a:gd name="T3" fmla="*/ 36 h 36"/>
                  <a:gd name="T4" fmla="*/ 0 w 46"/>
                  <a:gd name="T5" fmla="*/ 0 h 36"/>
                  <a:gd name="T6" fmla="*/ 46 w 46"/>
                  <a:gd name="T7" fmla="*/ 18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"/>
                  <a:gd name="T13" fmla="*/ 0 h 36"/>
                  <a:gd name="T14" fmla="*/ 46 w 46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" h="36">
                    <a:moveTo>
                      <a:pt x="46" y="18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46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grpSp>
            <p:nvGrpSpPr>
              <p:cNvPr id="82" name="グループ化 223"/>
              <p:cNvGrpSpPr/>
              <p:nvPr/>
            </p:nvGrpSpPr>
            <p:grpSpPr>
              <a:xfrm>
                <a:off x="6198075" y="4155846"/>
                <a:ext cx="255112" cy="552913"/>
                <a:chOff x="6226651" y="4184421"/>
                <a:chExt cx="247588" cy="552913"/>
              </a:xfrm>
            </p:grpSpPr>
            <p:sp>
              <p:nvSpPr>
                <p:cNvPr id="80" name="Line 30"/>
                <p:cNvSpPr>
                  <a:spLocks noChangeShapeType="1"/>
                </p:cNvSpPr>
                <p:nvPr/>
              </p:nvSpPr>
              <p:spPr bwMode="auto">
                <a:xfrm>
                  <a:off x="6226652" y="4184421"/>
                  <a:ext cx="247587" cy="813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 type="none" w="med" len="med"/>
                  <a:tailEnd type="triangle" w="med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Line 33"/>
                <p:cNvSpPr>
                  <a:spLocks noChangeShapeType="1"/>
                </p:cNvSpPr>
                <p:nvPr/>
              </p:nvSpPr>
              <p:spPr bwMode="auto">
                <a:xfrm>
                  <a:off x="6226651" y="4737334"/>
                  <a:ext cx="247587" cy="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 type="none" w="med" len="med"/>
                  <a:tailEnd type="triangle" w="med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5" name="Freeform 34"/>
              <p:cNvSpPr>
                <a:spLocks/>
              </p:cNvSpPr>
              <p:nvPr/>
            </p:nvSpPr>
            <p:spPr bwMode="auto">
              <a:xfrm>
                <a:off x="6519701" y="4694122"/>
                <a:ext cx="36621" cy="29272"/>
              </a:xfrm>
              <a:custGeom>
                <a:avLst/>
                <a:gdLst>
                  <a:gd name="T0" fmla="*/ 46 w 46"/>
                  <a:gd name="T1" fmla="*/ 18 h 36"/>
                  <a:gd name="T2" fmla="*/ 0 w 46"/>
                  <a:gd name="T3" fmla="*/ 36 h 36"/>
                  <a:gd name="T4" fmla="*/ 0 w 46"/>
                  <a:gd name="T5" fmla="*/ 0 h 36"/>
                  <a:gd name="T6" fmla="*/ 46 w 46"/>
                  <a:gd name="T7" fmla="*/ 18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"/>
                  <a:gd name="T13" fmla="*/ 0 h 36"/>
                  <a:gd name="T14" fmla="*/ 46 w 46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" h="36">
                    <a:moveTo>
                      <a:pt x="46" y="18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46" y="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56" name="Freeform 37"/>
              <p:cNvSpPr>
                <a:spLocks/>
              </p:cNvSpPr>
              <p:nvPr/>
            </p:nvSpPr>
            <p:spPr bwMode="auto">
              <a:xfrm>
                <a:off x="7092893" y="4155846"/>
                <a:ext cx="179919" cy="232004"/>
              </a:xfrm>
              <a:custGeom>
                <a:avLst/>
                <a:gdLst>
                  <a:gd name="T0" fmla="*/ 0 w 226"/>
                  <a:gd name="T1" fmla="*/ 0 h 338"/>
                  <a:gd name="T2" fmla="*/ 226 w 226"/>
                  <a:gd name="T3" fmla="*/ 0 h 338"/>
                  <a:gd name="T4" fmla="*/ 226 w 226"/>
                  <a:gd name="T5" fmla="*/ 338 h 338"/>
                  <a:gd name="T6" fmla="*/ 0 60000 65536"/>
                  <a:gd name="T7" fmla="*/ 0 60000 65536"/>
                  <a:gd name="T8" fmla="*/ 0 60000 65536"/>
                  <a:gd name="T9" fmla="*/ 0 w 226"/>
                  <a:gd name="T10" fmla="*/ 0 h 338"/>
                  <a:gd name="T11" fmla="*/ 226 w 226"/>
                  <a:gd name="T12" fmla="*/ 338 h 33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6" h="338">
                    <a:moveTo>
                      <a:pt x="0" y="0"/>
                    </a:moveTo>
                    <a:lnTo>
                      <a:pt x="226" y="0"/>
                    </a:lnTo>
                    <a:lnTo>
                      <a:pt x="226" y="338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57" name="Freeform 40"/>
              <p:cNvSpPr>
                <a:spLocks/>
              </p:cNvSpPr>
              <p:nvPr/>
            </p:nvSpPr>
            <p:spPr bwMode="auto">
              <a:xfrm>
                <a:off x="7092893" y="4479924"/>
                <a:ext cx="179919" cy="228833"/>
              </a:xfrm>
              <a:custGeom>
                <a:avLst/>
                <a:gdLst>
                  <a:gd name="T0" fmla="*/ 0 w 226"/>
                  <a:gd name="T1" fmla="*/ 338 h 338"/>
                  <a:gd name="T2" fmla="*/ 226 w 226"/>
                  <a:gd name="T3" fmla="*/ 338 h 338"/>
                  <a:gd name="T4" fmla="*/ 226 w 226"/>
                  <a:gd name="T5" fmla="*/ 0 h 338"/>
                  <a:gd name="T6" fmla="*/ 0 60000 65536"/>
                  <a:gd name="T7" fmla="*/ 0 60000 65536"/>
                  <a:gd name="T8" fmla="*/ 0 60000 65536"/>
                  <a:gd name="T9" fmla="*/ 0 w 226"/>
                  <a:gd name="T10" fmla="*/ 0 h 338"/>
                  <a:gd name="T11" fmla="*/ 226 w 226"/>
                  <a:gd name="T12" fmla="*/ 338 h 33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6" h="338">
                    <a:moveTo>
                      <a:pt x="0" y="338"/>
                    </a:moveTo>
                    <a:lnTo>
                      <a:pt x="226" y="338"/>
                    </a:lnTo>
                    <a:lnTo>
                      <a:pt x="226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58" name="Line 43"/>
              <p:cNvSpPr>
                <a:spLocks noChangeShapeType="1"/>
              </p:cNvSpPr>
              <p:nvPr/>
            </p:nvSpPr>
            <p:spPr bwMode="auto">
              <a:xfrm>
                <a:off x="7325354" y="4433115"/>
                <a:ext cx="269082" cy="81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Line 46"/>
              <p:cNvSpPr>
                <a:spLocks noChangeShapeType="1"/>
              </p:cNvSpPr>
              <p:nvPr/>
            </p:nvSpPr>
            <p:spPr bwMode="auto">
              <a:xfrm flipV="1">
                <a:off x="7863517" y="4151780"/>
                <a:ext cx="796" cy="28133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47"/>
              <p:cNvSpPr>
                <a:spLocks/>
              </p:cNvSpPr>
              <p:nvPr/>
            </p:nvSpPr>
            <p:spPr bwMode="auto">
              <a:xfrm>
                <a:off x="7852372" y="4032254"/>
                <a:ext cx="22291" cy="29272"/>
              </a:xfrm>
              <a:custGeom>
                <a:avLst/>
                <a:gdLst>
                  <a:gd name="T0" fmla="*/ 14 w 28"/>
                  <a:gd name="T1" fmla="*/ 0 h 36"/>
                  <a:gd name="T2" fmla="*/ 28 w 28"/>
                  <a:gd name="T3" fmla="*/ 36 h 36"/>
                  <a:gd name="T4" fmla="*/ 0 w 28"/>
                  <a:gd name="T5" fmla="*/ 36 h 36"/>
                  <a:gd name="T6" fmla="*/ 14 w 28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6"/>
                  <a:gd name="T14" fmla="*/ 28 w 28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6">
                    <a:moveTo>
                      <a:pt x="14" y="0"/>
                    </a:moveTo>
                    <a:lnTo>
                      <a:pt x="28" y="36"/>
                    </a:lnTo>
                    <a:lnTo>
                      <a:pt x="0" y="3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61" name="Freeform 48"/>
              <p:cNvSpPr>
                <a:spLocks/>
              </p:cNvSpPr>
              <p:nvPr/>
            </p:nvSpPr>
            <p:spPr bwMode="auto">
              <a:xfrm>
                <a:off x="7852372" y="4122508"/>
                <a:ext cx="22291" cy="29272"/>
              </a:xfrm>
              <a:custGeom>
                <a:avLst/>
                <a:gdLst>
                  <a:gd name="T0" fmla="*/ 14 w 28"/>
                  <a:gd name="T1" fmla="*/ 0 h 36"/>
                  <a:gd name="T2" fmla="*/ 28 w 28"/>
                  <a:gd name="T3" fmla="*/ 36 h 36"/>
                  <a:gd name="T4" fmla="*/ 0 w 28"/>
                  <a:gd name="T5" fmla="*/ 36 h 36"/>
                  <a:gd name="T6" fmla="*/ 14 w 28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"/>
                  <a:gd name="T13" fmla="*/ 0 h 36"/>
                  <a:gd name="T14" fmla="*/ 28 w 28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" h="36">
                    <a:moveTo>
                      <a:pt x="14" y="0"/>
                    </a:moveTo>
                    <a:lnTo>
                      <a:pt x="28" y="36"/>
                    </a:lnTo>
                    <a:lnTo>
                      <a:pt x="0" y="3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62" name="Line 49"/>
              <p:cNvSpPr>
                <a:spLocks noChangeShapeType="1"/>
              </p:cNvSpPr>
              <p:nvPr/>
            </p:nvSpPr>
            <p:spPr bwMode="auto">
              <a:xfrm>
                <a:off x="7683599" y="4433115"/>
                <a:ext cx="1208479" cy="81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50"/>
              <p:cNvSpPr>
                <a:spLocks/>
              </p:cNvSpPr>
              <p:nvPr/>
            </p:nvSpPr>
            <p:spPr bwMode="auto">
              <a:xfrm>
                <a:off x="8892078" y="4331477"/>
                <a:ext cx="28660" cy="22767"/>
              </a:xfrm>
              <a:custGeom>
                <a:avLst/>
                <a:gdLst>
                  <a:gd name="T0" fmla="*/ 36 w 36"/>
                  <a:gd name="T1" fmla="*/ 14 h 28"/>
                  <a:gd name="T2" fmla="*/ 0 w 36"/>
                  <a:gd name="T3" fmla="*/ 28 h 28"/>
                  <a:gd name="T4" fmla="*/ 0 w 36"/>
                  <a:gd name="T5" fmla="*/ 0 h 28"/>
                  <a:gd name="T6" fmla="*/ 36 w 36"/>
                  <a:gd name="T7" fmla="*/ 14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"/>
                  <a:gd name="T13" fmla="*/ 0 h 28"/>
                  <a:gd name="T14" fmla="*/ 36 w 36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" h="28">
                    <a:moveTo>
                      <a:pt x="36" y="14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sp>
            <p:nvSpPr>
              <p:cNvPr id="64" name="Freeform 51"/>
              <p:cNvSpPr>
                <a:spLocks/>
              </p:cNvSpPr>
              <p:nvPr/>
            </p:nvSpPr>
            <p:spPr bwMode="auto">
              <a:xfrm>
                <a:off x="8892078" y="4421732"/>
                <a:ext cx="28660" cy="22767"/>
              </a:xfrm>
              <a:custGeom>
                <a:avLst/>
                <a:gdLst>
                  <a:gd name="T0" fmla="*/ 36 w 36"/>
                  <a:gd name="T1" fmla="*/ 14 h 28"/>
                  <a:gd name="T2" fmla="*/ 0 w 36"/>
                  <a:gd name="T3" fmla="*/ 28 h 28"/>
                  <a:gd name="T4" fmla="*/ 0 w 36"/>
                  <a:gd name="T5" fmla="*/ 0 h 28"/>
                  <a:gd name="T6" fmla="*/ 36 w 36"/>
                  <a:gd name="T7" fmla="*/ 14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"/>
                  <a:gd name="T13" fmla="*/ 0 h 28"/>
                  <a:gd name="T14" fmla="*/ 36 w 36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" h="28">
                    <a:moveTo>
                      <a:pt x="36" y="14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6" y="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pic>
            <p:nvPicPr>
              <p:cNvPr id="65" name="Picture 98" descr="txp_fig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4387091" y="4430211"/>
                <a:ext cx="400052" cy="209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6" name="Picture 104" descr="txp_fi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6040421" y="4102181"/>
                <a:ext cx="62865" cy="110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" name="Picture 105" descr="txp_fi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6040421" y="4643710"/>
                <a:ext cx="62865" cy="110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Picture 106" descr="txp_fi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4375150" y="3864289"/>
                <a:ext cx="418340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9" name="Picture 107" descr="txp_fig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6562775" y="4037597"/>
                <a:ext cx="437771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0" name="Picture 114" descr="txp_fi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8962875" y="4381076"/>
                <a:ext cx="62865" cy="110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22" descr="txp_fig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6555610" y="4596201"/>
                <a:ext cx="437771" cy="20916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72" name="Freeform 124"/>
              <p:cNvSpPr>
                <a:spLocks/>
              </p:cNvSpPr>
              <p:nvPr/>
            </p:nvSpPr>
            <p:spPr bwMode="auto">
              <a:xfrm>
                <a:off x="7771966" y="4246914"/>
                <a:ext cx="1067570" cy="139041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57" y="60"/>
                  </a:cxn>
                  <a:cxn ang="0">
                    <a:pos x="109" y="23"/>
                  </a:cxn>
                  <a:cxn ang="0">
                    <a:pos x="183" y="3"/>
                  </a:cxn>
                  <a:cxn ang="0">
                    <a:pos x="336" y="42"/>
                  </a:cxn>
                  <a:cxn ang="0">
                    <a:pos x="489" y="84"/>
                  </a:cxn>
                  <a:cxn ang="0">
                    <a:pos x="624" y="117"/>
                  </a:cxn>
                  <a:cxn ang="0">
                    <a:pos x="708" y="138"/>
                  </a:cxn>
                  <a:cxn ang="0">
                    <a:pos x="747" y="125"/>
                  </a:cxn>
                  <a:cxn ang="0">
                    <a:pos x="807" y="60"/>
                  </a:cxn>
                  <a:cxn ang="0">
                    <a:pos x="885" y="33"/>
                  </a:cxn>
                  <a:cxn ang="0">
                    <a:pos x="1023" y="81"/>
                  </a:cxn>
                  <a:cxn ang="0">
                    <a:pos x="1167" y="126"/>
                  </a:cxn>
                  <a:cxn ang="0">
                    <a:pos x="1255" y="151"/>
                  </a:cxn>
                  <a:cxn ang="0">
                    <a:pos x="1341" y="171"/>
                  </a:cxn>
                </a:cxnLst>
                <a:rect l="0" t="0" r="r" b="b"/>
                <a:pathLst>
                  <a:path w="1341" h="171">
                    <a:moveTo>
                      <a:pt x="0" y="120"/>
                    </a:moveTo>
                    <a:cubicBezTo>
                      <a:pt x="9" y="110"/>
                      <a:pt x="39" y="76"/>
                      <a:pt x="57" y="60"/>
                    </a:cubicBezTo>
                    <a:cubicBezTo>
                      <a:pt x="75" y="44"/>
                      <a:pt x="88" y="32"/>
                      <a:pt x="109" y="23"/>
                    </a:cubicBezTo>
                    <a:cubicBezTo>
                      <a:pt x="130" y="14"/>
                      <a:pt x="145" y="0"/>
                      <a:pt x="183" y="3"/>
                    </a:cubicBezTo>
                    <a:cubicBezTo>
                      <a:pt x="221" y="6"/>
                      <a:pt x="285" y="29"/>
                      <a:pt x="336" y="42"/>
                    </a:cubicBezTo>
                    <a:cubicBezTo>
                      <a:pt x="387" y="55"/>
                      <a:pt x="441" y="72"/>
                      <a:pt x="489" y="84"/>
                    </a:cubicBezTo>
                    <a:cubicBezTo>
                      <a:pt x="537" y="96"/>
                      <a:pt x="588" y="108"/>
                      <a:pt x="624" y="117"/>
                    </a:cubicBezTo>
                    <a:cubicBezTo>
                      <a:pt x="660" y="126"/>
                      <a:pt x="688" y="137"/>
                      <a:pt x="708" y="138"/>
                    </a:cubicBezTo>
                    <a:cubicBezTo>
                      <a:pt x="728" y="139"/>
                      <a:pt x="730" y="138"/>
                      <a:pt x="747" y="125"/>
                    </a:cubicBezTo>
                    <a:cubicBezTo>
                      <a:pt x="764" y="112"/>
                      <a:pt x="784" y="75"/>
                      <a:pt x="807" y="60"/>
                    </a:cubicBezTo>
                    <a:cubicBezTo>
                      <a:pt x="830" y="45"/>
                      <a:pt x="849" y="30"/>
                      <a:pt x="885" y="33"/>
                    </a:cubicBezTo>
                    <a:cubicBezTo>
                      <a:pt x="921" y="36"/>
                      <a:pt x="976" y="66"/>
                      <a:pt x="1023" y="81"/>
                    </a:cubicBezTo>
                    <a:cubicBezTo>
                      <a:pt x="1070" y="96"/>
                      <a:pt x="1128" y="114"/>
                      <a:pt x="1167" y="126"/>
                    </a:cubicBezTo>
                    <a:cubicBezTo>
                      <a:pt x="1206" y="138"/>
                      <a:pt x="1226" y="143"/>
                      <a:pt x="1255" y="151"/>
                    </a:cubicBezTo>
                    <a:cubicBezTo>
                      <a:pt x="1284" y="159"/>
                      <a:pt x="1327" y="168"/>
                      <a:pt x="1341" y="171"/>
                    </a:cubicBezTo>
                  </a:path>
                </a:pathLst>
              </a:custGeom>
              <a:noFill/>
              <a:ln w="12700" cap="flat" cmpd="sng">
                <a:solidFill>
                  <a:sysClr val="windowText" lastClr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73" name="Picture 125" descr="txp_fig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32" cstate="print"/>
              <a:srcRect/>
              <a:stretch>
                <a:fillRect/>
              </a:stretch>
            </p:blipFill>
            <p:spPr bwMode="auto">
              <a:xfrm>
                <a:off x="7151861" y="3906106"/>
                <a:ext cx="437771" cy="2286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126" descr="txp_fig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33" cstate="print"/>
              <a:srcRect/>
              <a:stretch>
                <a:fillRect/>
              </a:stretch>
            </p:blipFill>
            <p:spPr bwMode="auto">
              <a:xfrm>
                <a:off x="7159822" y="4742096"/>
                <a:ext cx="437771" cy="20916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5" name="Picture 127" descr="txp_fig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34" cstate="print"/>
              <a:srcRect/>
              <a:stretch>
                <a:fillRect/>
              </a:stretch>
            </p:blipFill>
            <p:spPr bwMode="auto">
              <a:xfrm>
                <a:off x="8061803" y="3985906"/>
                <a:ext cx="342900" cy="20916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76" name="Freeform 36"/>
              <p:cNvSpPr>
                <a:spLocks/>
              </p:cNvSpPr>
              <p:nvPr/>
            </p:nvSpPr>
            <p:spPr bwMode="auto">
              <a:xfrm>
                <a:off x="7218677" y="4378637"/>
                <a:ext cx="106677" cy="110582"/>
              </a:xfrm>
              <a:custGeom>
                <a:avLst/>
                <a:gdLst>
                  <a:gd name="T0" fmla="*/ 134 w 134"/>
                  <a:gd name="T1" fmla="*/ 68 h 136"/>
                  <a:gd name="T2" fmla="*/ 130 w 134"/>
                  <a:gd name="T3" fmla="*/ 94 h 136"/>
                  <a:gd name="T4" fmla="*/ 114 w 134"/>
                  <a:gd name="T5" fmla="*/ 116 h 136"/>
                  <a:gd name="T6" fmla="*/ 94 w 134"/>
                  <a:gd name="T7" fmla="*/ 130 h 136"/>
                  <a:gd name="T8" fmla="*/ 68 w 134"/>
                  <a:gd name="T9" fmla="*/ 136 h 136"/>
                  <a:gd name="T10" fmla="*/ 40 w 134"/>
                  <a:gd name="T11" fmla="*/ 130 h 136"/>
                  <a:gd name="T12" fmla="*/ 20 w 134"/>
                  <a:gd name="T13" fmla="*/ 116 h 136"/>
                  <a:gd name="T14" fmla="*/ 4 w 134"/>
                  <a:gd name="T15" fmla="*/ 94 h 136"/>
                  <a:gd name="T16" fmla="*/ 0 w 134"/>
                  <a:gd name="T17" fmla="*/ 68 h 136"/>
                  <a:gd name="T18" fmla="*/ 4 w 134"/>
                  <a:gd name="T19" fmla="*/ 42 h 136"/>
                  <a:gd name="T20" fmla="*/ 20 w 134"/>
                  <a:gd name="T21" fmla="*/ 20 h 136"/>
                  <a:gd name="T22" fmla="*/ 40 w 134"/>
                  <a:gd name="T23" fmla="*/ 6 h 136"/>
                  <a:gd name="T24" fmla="*/ 68 w 134"/>
                  <a:gd name="T25" fmla="*/ 0 h 136"/>
                  <a:gd name="T26" fmla="*/ 94 w 134"/>
                  <a:gd name="T27" fmla="*/ 6 h 136"/>
                  <a:gd name="T28" fmla="*/ 114 w 134"/>
                  <a:gd name="T29" fmla="*/ 20 h 136"/>
                  <a:gd name="T30" fmla="*/ 130 w 134"/>
                  <a:gd name="T31" fmla="*/ 42 h 136"/>
                  <a:gd name="T32" fmla="*/ 134 w 134"/>
                  <a:gd name="T33" fmla="*/ 68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34"/>
                  <a:gd name="T52" fmla="*/ 0 h 136"/>
                  <a:gd name="T53" fmla="*/ 134 w 134"/>
                  <a:gd name="T54" fmla="*/ 136 h 1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34" h="136">
                    <a:moveTo>
                      <a:pt x="134" y="68"/>
                    </a:moveTo>
                    <a:lnTo>
                      <a:pt x="130" y="94"/>
                    </a:lnTo>
                    <a:lnTo>
                      <a:pt x="114" y="116"/>
                    </a:lnTo>
                    <a:lnTo>
                      <a:pt x="94" y="130"/>
                    </a:lnTo>
                    <a:lnTo>
                      <a:pt x="68" y="136"/>
                    </a:lnTo>
                    <a:lnTo>
                      <a:pt x="40" y="130"/>
                    </a:lnTo>
                    <a:lnTo>
                      <a:pt x="20" y="116"/>
                    </a:lnTo>
                    <a:lnTo>
                      <a:pt x="4" y="94"/>
                    </a:lnTo>
                    <a:lnTo>
                      <a:pt x="0" y="68"/>
                    </a:lnTo>
                    <a:lnTo>
                      <a:pt x="4" y="42"/>
                    </a:lnTo>
                    <a:lnTo>
                      <a:pt x="20" y="20"/>
                    </a:lnTo>
                    <a:lnTo>
                      <a:pt x="40" y="6"/>
                    </a:lnTo>
                    <a:lnTo>
                      <a:pt x="68" y="0"/>
                    </a:lnTo>
                    <a:lnTo>
                      <a:pt x="94" y="6"/>
                    </a:lnTo>
                    <a:lnTo>
                      <a:pt x="114" y="20"/>
                    </a:lnTo>
                    <a:lnTo>
                      <a:pt x="130" y="42"/>
                    </a:lnTo>
                    <a:lnTo>
                      <a:pt x="134" y="68"/>
                    </a:lnTo>
                  </a:path>
                </a:pathLst>
              </a:custGeom>
              <a:solidFill>
                <a:sysClr val="window" lastClr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ja-JP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ＭＳ Ｐゴシック" pitchFamily="50" charset="-128"/>
                </a:endParaRPr>
              </a:p>
            </p:txBody>
          </p:sp>
          <p:pic>
            <p:nvPicPr>
              <p:cNvPr id="77" name="Picture 109" descr="txp_fig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216288" y="4371319"/>
                <a:ext cx="105881" cy="1235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78" name="Freeform 123"/>
              <p:cNvSpPr>
                <a:spLocks/>
              </p:cNvSpPr>
              <p:nvPr/>
            </p:nvSpPr>
            <p:spPr bwMode="auto">
              <a:xfrm>
                <a:off x="7947904" y="4221707"/>
                <a:ext cx="908350" cy="166687"/>
              </a:xfrm>
              <a:custGeom>
                <a:avLst/>
                <a:gdLst/>
                <a:ahLst/>
                <a:cxnLst>
                  <a:cxn ang="0">
                    <a:pos x="0" y="40"/>
                  </a:cxn>
                  <a:cxn ang="0">
                    <a:pos x="66" y="60"/>
                  </a:cxn>
                  <a:cxn ang="0">
                    <a:pos x="130" y="76"/>
                  </a:cxn>
                  <a:cxn ang="0">
                    <a:pos x="166" y="67"/>
                  </a:cxn>
                  <a:cxn ang="0">
                    <a:pos x="217" y="19"/>
                  </a:cxn>
                  <a:cxn ang="0">
                    <a:pos x="250" y="7"/>
                  </a:cxn>
                  <a:cxn ang="0">
                    <a:pos x="328" y="16"/>
                  </a:cxn>
                  <a:cxn ang="0">
                    <a:pos x="415" y="49"/>
                  </a:cxn>
                  <a:cxn ang="0">
                    <a:pos x="457" y="76"/>
                  </a:cxn>
                  <a:cxn ang="0">
                    <a:pos x="475" y="130"/>
                  </a:cxn>
                  <a:cxn ang="0">
                    <a:pos x="502" y="160"/>
                  </a:cxn>
                  <a:cxn ang="0">
                    <a:pos x="534" y="148"/>
                  </a:cxn>
                  <a:cxn ang="0">
                    <a:pos x="580" y="91"/>
                  </a:cxn>
                  <a:cxn ang="0">
                    <a:pos x="622" y="58"/>
                  </a:cxn>
                  <a:cxn ang="0">
                    <a:pos x="640" y="31"/>
                  </a:cxn>
                  <a:cxn ang="0">
                    <a:pos x="673" y="4"/>
                  </a:cxn>
                  <a:cxn ang="0">
                    <a:pos x="706" y="7"/>
                  </a:cxn>
                  <a:cxn ang="0">
                    <a:pos x="734" y="40"/>
                  </a:cxn>
                  <a:cxn ang="0">
                    <a:pos x="750" y="76"/>
                  </a:cxn>
                  <a:cxn ang="0">
                    <a:pos x="778" y="103"/>
                  </a:cxn>
                  <a:cxn ang="0">
                    <a:pos x="818" y="112"/>
                  </a:cxn>
                  <a:cxn ang="0">
                    <a:pos x="858" y="88"/>
                  </a:cxn>
                  <a:cxn ang="0">
                    <a:pos x="888" y="70"/>
                  </a:cxn>
                  <a:cxn ang="0">
                    <a:pos x="912" y="66"/>
                  </a:cxn>
                  <a:cxn ang="0">
                    <a:pos x="944" y="74"/>
                  </a:cxn>
                  <a:cxn ang="0">
                    <a:pos x="984" y="92"/>
                  </a:cxn>
                  <a:cxn ang="0">
                    <a:pos x="1020" y="118"/>
                  </a:cxn>
                  <a:cxn ang="0">
                    <a:pos x="1040" y="158"/>
                  </a:cxn>
                  <a:cxn ang="0">
                    <a:pos x="1063" y="184"/>
                  </a:cxn>
                  <a:cxn ang="0">
                    <a:pos x="1141" y="205"/>
                  </a:cxn>
                </a:cxnLst>
                <a:rect l="0" t="0" r="r" b="b"/>
                <a:pathLst>
                  <a:path w="1141" h="205">
                    <a:moveTo>
                      <a:pt x="0" y="40"/>
                    </a:moveTo>
                    <a:cubicBezTo>
                      <a:pt x="11" y="43"/>
                      <a:pt x="44" y="54"/>
                      <a:pt x="66" y="60"/>
                    </a:cubicBezTo>
                    <a:cubicBezTo>
                      <a:pt x="88" y="66"/>
                      <a:pt x="113" y="75"/>
                      <a:pt x="130" y="76"/>
                    </a:cubicBezTo>
                    <a:cubicBezTo>
                      <a:pt x="147" y="77"/>
                      <a:pt x="152" y="76"/>
                      <a:pt x="166" y="67"/>
                    </a:cubicBezTo>
                    <a:cubicBezTo>
                      <a:pt x="180" y="58"/>
                      <a:pt x="203" y="29"/>
                      <a:pt x="217" y="19"/>
                    </a:cubicBezTo>
                    <a:cubicBezTo>
                      <a:pt x="231" y="9"/>
                      <a:pt x="232" y="7"/>
                      <a:pt x="250" y="7"/>
                    </a:cubicBezTo>
                    <a:cubicBezTo>
                      <a:pt x="268" y="7"/>
                      <a:pt x="301" y="9"/>
                      <a:pt x="328" y="16"/>
                    </a:cubicBezTo>
                    <a:cubicBezTo>
                      <a:pt x="355" y="23"/>
                      <a:pt x="394" y="39"/>
                      <a:pt x="415" y="49"/>
                    </a:cubicBezTo>
                    <a:cubicBezTo>
                      <a:pt x="436" y="59"/>
                      <a:pt x="447" y="63"/>
                      <a:pt x="457" y="76"/>
                    </a:cubicBezTo>
                    <a:cubicBezTo>
                      <a:pt x="467" y="89"/>
                      <a:pt x="468" y="116"/>
                      <a:pt x="475" y="130"/>
                    </a:cubicBezTo>
                    <a:cubicBezTo>
                      <a:pt x="482" y="144"/>
                      <a:pt x="492" y="157"/>
                      <a:pt x="502" y="160"/>
                    </a:cubicBezTo>
                    <a:cubicBezTo>
                      <a:pt x="512" y="163"/>
                      <a:pt x="521" y="160"/>
                      <a:pt x="534" y="148"/>
                    </a:cubicBezTo>
                    <a:cubicBezTo>
                      <a:pt x="547" y="136"/>
                      <a:pt x="565" y="106"/>
                      <a:pt x="580" y="91"/>
                    </a:cubicBezTo>
                    <a:cubicBezTo>
                      <a:pt x="595" y="76"/>
                      <a:pt x="612" y="68"/>
                      <a:pt x="622" y="58"/>
                    </a:cubicBezTo>
                    <a:cubicBezTo>
                      <a:pt x="632" y="48"/>
                      <a:pt x="632" y="40"/>
                      <a:pt x="640" y="31"/>
                    </a:cubicBezTo>
                    <a:cubicBezTo>
                      <a:pt x="648" y="22"/>
                      <a:pt x="662" y="8"/>
                      <a:pt x="673" y="4"/>
                    </a:cubicBezTo>
                    <a:cubicBezTo>
                      <a:pt x="684" y="0"/>
                      <a:pt x="696" y="1"/>
                      <a:pt x="706" y="7"/>
                    </a:cubicBezTo>
                    <a:cubicBezTo>
                      <a:pt x="716" y="13"/>
                      <a:pt x="727" y="28"/>
                      <a:pt x="734" y="40"/>
                    </a:cubicBezTo>
                    <a:cubicBezTo>
                      <a:pt x="741" y="52"/>
                      <a:pt x="743" y="66"/>
                      <a:pt x="750" y="76"/>
                    </a:cubicBezTo>
                    <a:cubicBezTo>
                      <a:pt x="757" y="86"/>
                      <a:pt x="767" y="97"/>
                      <a:pt x="778" y="103"/>
                    </a:cubicBezTo>
                    <a:cubicBezTo>
                      <a:pt x="789" y="109"/>
                      <a:pt x="805" y="114"/>
                      <a:pt x="818" y="112"/>
                    </a:cubicBezTo>
                    <a:cubicBezTo>
                      <a:pt x="831" y="110"/>
                      <a:pt x="846" y="95"/>
                      <a:pt x="858" y="88"/>
                    </a:cubicBezTo>
                    <a:cubicBezTo>
                      <a:pt x="870" y="81"/>
                      <a:pt x="879" y="74"/>
                      <a:pt x="888" y="70"/>
                    </a:cubicBezTo>
                    <a:cubicBezTo>
                      <a:pt x="897" y="66"/>
                      <a:pt x="903" y="65"/>
                      <a:pt x="912" y="66"/>
                    </a:cubicBezTo>
                    <a:cubicBezTo>
                      <a:pt x="921" y="67"/>
                      <a:pt x="932" y="70"/>
                      <a:pt x="944" y="74"/>
                    </a:cubicBezTo>
                    <a:cubicBezTo>
                      <a:pt x="956" y="78"/>
                      <a:pt x="971" y="85"/>
                      <a:pt x="984" y="92"/>
                    </a:cubicBezTo>
                    <a:cubicBezTo>
                      <a:pt x="997" y="99"/>
                      <a:pt x="1011" y="107"/>
                      <a:pt x="1020" y="118"/>
                    </a:cubicBezTo>
                    <a:cubicBezTo>
                      <a:pt x="1029" y="129"/>
                      <a:pt x="1033" y="147"/>
                      <a:pt x="1040" y="158"/>
                    </a:cubicBezTo>
                    <a:cubicBezTo>
                      <a:pt x="1047" y="169"/>
                      <a:pt x="1046" y="176"/>
                      <a:pt x="1063" y="184"/>
                    </a:cubicBezTo>
                    <a:cubicBezTo>
                      <a:pt x="1080" y="192"/>
                      <a:pt x="1111" y="197"/>
                      <a:pt x="1141" y="205"/>
                    </a:cubicBezTo>
                  </a:path>
                </a:pathLst>
              </a:custGeom>
              <a:noFill/>
              <a:ln w="19050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Line 13"/>
              <p:cNvSpPr>
                <a:spLocks noChangeShapeType="1"/>
              </p:cNvSpPr>
              <p:nvPr/>
            </p:nvSpPr>
            <p:spPr bwMode="auto">
              <a:xfrm>
                <a:off x="4765098" y="4708758"/>
                <a:ext cx="1206887" cy="81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グループ化 81"/>
            <p:cNvGrpSpPr/>
            <p:nvPr/>
          </p:nvGrpSpPr>
          <p:grpSpPr>
            <a:xfrm>
              <a:off x="2630935" y="6083338"/>
              <a:ext cx="2834015" cy="566387"/>
              <a:chOff x="3204867" y="2600325"/>
              <a:chExt cx="2834015" cy="566387"/>
            </a:xfrm>
          </p:grpSpPr>
          <p:grpSp>
            <p:nvGrpSpPr>
              <p:cNvPr id="88" name="グループ化 214"/>
              <p:cNvGrpSpPr/>
              <p:nvPr/>
            </p:nvGrpSpPr>
            <p:grpSpPr>
              <a:xfrm>
                <a:off x="3347774" y="2601540"/>
                <a:ext cx="2594294" cy="566667"/>
                <a:chOff x="4641850" y="3044822"/>
                <a:chExt cx="3213578" cy="701588"/>
              </a:xfrm>
            </p:grpSpPr>
            <p:cxnSp>
              <p:nvCxnSpPr>
                <p:cNvPr id="86" name="直線矢印コネクタ 85"/>
                <p:cNvCxnSpPr/>
                <p:nvPr/>
              </p:nvCxnSpPr>
              <p:spPr>
                <a:xfrm>
                  <a:off x="4641850" y="3396373"/>
                  <a:ext cx="379672" cy="123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40458C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87" name="直線矢印コネクタ 86"/>
                <p:cNvCxnSpPr/>
                <p:nvPr/>
              </p:nvCxnSpPr>
              <p:spPr>
                <a:xfrm>
                  <a:off x="7475756" y="3396545"/>
                  <a:ext cx="379672" cy="1232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40458C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grpSp>
              <p:nvGrpSpPr>
                <p:cNvPr id="97" name="グループ化 32"/>
                <p:cNvGrpSpPr/>
                <p:nvPr/>
              </p:nvGrpSpPr>
              <p:grpSpPr>
                <a:xfrm>
                  <a:off x="5027667" y="3044822"/>
                  <a:ext cx="2451344" cy="701588"/>
                  <a:chOff x="4286248" y="2500306"/>
                  <a:chExt cx="4000528" cy="1214446"/>
                </a:xfrm>
                <a:gradFill flip="none" rotWithShape="1">
                  <a:gsLst>
                    <a:gs pos="0">
                      <a:srgbClr val="1F497D"/>
                    </a:gs>
                    <a:gs pos="50000">
                      <a:sysClr val="window" lastClr="FFFFFF"/>
                    </a:gs>
                    <a:gs pos="100000">
                      <a:srgbClr val="1F497D">
                        <a:lumMod val="60000"/>
                        <a:lumOff val="4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76200" dist="12700" dir="2700000" sy="-23000" kx="-8004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89" name="正方形/長方形 88"/>
                  <p:cNvSpPr/>
                  <p:nvPr/>
                </p:nvSpPr>
                <p:spPr>
                  <a:xfrm>
                    <a:off x="4786314" y="2571744"/>
                    <a:ext cx="500066" cy="107157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1F497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90" name="正方形/長方形 89"/>
                  <p:cNvSpPr/>
                  <p:nvPr/>
                </p:nvSpPr>
                <p:spPr>
                  <a:xfrm>
                    <a:off x="5286380" y="2500306"/>
                    <a:ext cx="500066" cy="1214446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1F497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91" name="正方形/長方形 90"/>
                  <p:cNvSpPr/>
                  <p:nvPr/>
                </p:nvSpPr>
                <p:spPr>
                  <a:xfrm>
                    <a:off x="5786446" y="2714620"/>
                    <a:ext cx="500066" cy="785818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1F497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92" name="正方形/長方形 91"/>
                  <p:cNvSpPr/>
                  <p:nvPr/>
                </p:nvSpPr>
                <p:spPr>
                  <a:xfrm>
                    <a:off x="6286512" y="2857496"/>
                    <a:ext cx="500066" cy="500066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1F497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93" name="正方形/長方形 92"/>
                  <p:cNvSpPr/>
                  <p:nvPr/>
                </p:nvSpPr>
                <p:spPr>
                  <a:xfrm>
                    <a:off x="6786578" y="2643182"/>
                    <a:ext cx="500066" cy="928694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1F497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94" name="正方形/長方形 93"/>
                  <p:cNvSpPr/>
                  <p:nvPr/>
                </p:nvSpPr>
                <p:spPr>
                  <a:xfrm>
                    <a:off x="7286644" y="2786058"/>
                    <a:ext cx="500066" cy="642942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1F497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95" name="正方形/長方形 94"/>
                  <p:cNvSpPr/>
                  <p:nvPr/>
                </p:nvSpPr>
                <p:spPr>
                  <a:xfrm>
                    <a:off x="7786710" y="2928934"/>
                    <a:ext cx="500066" cy="35719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1F497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96" name="正方形/長方形 95"/>
                  <p:cNvSpPr/>
                  <p:nvPr/>
                </p:nvSpPr>
                <p:spPr>
                  <a:xfrm>
                    <a:off x="4286248" y="2786058"/>
                    <a:ext cx="500066" cy="642942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1F497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ＭＳ Ｐゴシック"/>
                      <a:cs typeface="+mn-cs"/>
                    </a:endParaRPr>
                  </a:p>
                </p:txBody>
              </p:sp>
            </p:grpSp>
          </p:grpSp>
          <p:pic>
            <p:nvPicPr>
              <p:cNvPr id="84" name="図 83" descr="txp_fig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6" cstate="print">
                <a:lum/>
              </a:blip>
              <a:stretch>
                <a:fillRect/>
              </a:stretch>
            </p:blipFill>
            <p:spPr>
              <a:xfrm>
                <a:off x="3204867" y="2622731"/>
                <a:ext cx="295647" cy="216414"/>
              </a:xfrm>
              <a:prstGeom prst="rect">
                <a:avLst/>
              </a:prstGeom>
            </p:spPr>
          </p:pic>
          <p:pic>
            <p:nvPicPr>
              <p:cNvPr id="85" name="図 84" descr="txp_fig.pn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7" cstate="print">
                <a:lum/>
              </a:blip>
              <a:stretch>
                <a:fillRect/>
              </a:stretch>
            </p:blipFill>
            <p:spPr>
              <a:xfrm>
                <a:off x="5743236" y="2609714"/>
                <a:ext cx="295646" cy="216413"/>
              </a:xfrm>
              <a:prstGeom prst="rect">
                <a:avLst/>
              </a:prstGeom>
            </p:spPr>
          </p:pic>
        </p:grpSp>
      </p:grpSp>
      <p:grpSp>
        <p:nvGrpSpPr>
          <p:cNvPr id="100" name="グループ化 100"/>
          <p:cNvGrpSpPr/>
          <p:nvPr/>
        </p:nvGrpSpPr>
        <p:grpSpPr>
          <a:xfrm>
            <a:off x="993727" y="1457298"/>
            <a:ext cx="6681878" cy="1951048"/>
            <a:chOff x="993727" y="1457298"/>
            <a:chExt cx="6681878" cy="1951048"/>
          </a:xfrm>
        </p:grpSpPr>
        <p:pic>
          <p:nvPicPr>
            <p:cNvPr id="4" name="図 3" descr="speech_waveform.bmp"/>
            <p:cNvPicPr>
              <a:picLocks noChangeAspect="1"/>
            </p:cNvPicPr>
            <p:nvPr/>
          </p:nvPicPr>
          <p:blipFill>
            <a:blip r:embed="rId38" cstate="print"/>
            <a:srcRect l="9926" r="8081" b="9840"/>
            <a:stretch>
              <a:fillRect/>
            </a:stretch>
          </p:blipFill>
          <p:spPr>
            <a:xfrm>
              <a:off x="1377797" y="1457298"/>
              <a:ext cx="6297808" cy="1550938"/>
            </a:xfrm>
            <a:prstGeom prst="rect">
              <a:avLst/>
            </a:prstGeom>
          </p:spPr>
        </p:pic>
        <p:sp>
          <p:nvSpPr>
            <p:cNvPr id="98" name="テキスト ボックス 97"/>
            <p:cNvSpPr txBox="1"/>
            <p:nvPr/>
          </p:nvSpPr>
          <p:spPr>
            <a:xfrm>
              <a:off x="4060818" y="3008236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Calibri" pitchFamily="34" charset="0"/>
                </a:rPr>
                <a:t>Time (s)</a:t>
              </a:r>
              <a:endParaRPr kumimoji="1" lang="ja-JP" altLang="en-US" sz="2000" dirty="0">
                <a:latin typeface="Calibri" pitchFamily="34" charset="0"/>
              </a:endParaRPr>
            </a:p>
          </p:txBody>
        </p:sp>
        <p:sp>
          <p:nvSpPr>
            <p:cNvPr id="99" name="テキスト ボックス 98"/>
            <p:cNvSpPr txBox="1"/>
            <p:nvPr/>
          </p:nvSpPr>
          <p:spPr>
            <a:xfrm rot="16200000">
              <a:off x="530780" y="2054761"/>
              <a:ext cx="13260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Calibri" pitchFamily="34" charset="0"/>
                </a:rPr>
                <a:t>Magnitude</a:t>
              </a:r>
              <a:endParaRPr kumimoji="1" lang="ja-JP" altLang="en-US" sz="2000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9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逆</a:t>
            </a:r>
            <a:r>
              <a:rPr lang="ja-JP" altLang="en-US" dirty="0" smtClean="0"/>
              <a:t>問題へのアプローチ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逆問題：　</a:t>
            </a:r>
            <a:r>
              <a:rPr lang="en-US" altLang="ja-JP" dirty="0" smtClean="0"/>
              <a:t>『</a:t>
            </a:r>
            <a:r>
              <a:rPr lang="ja-JP" altLang="en-US" dirty="0" smtClean="0"/>
              <a:t>「結果」からその「原因」を推定する問題</a:t>
            </a:r>
            <a:r>
              <a:rPr lang="en-US" altLang="ja-JP" dirty="0" smtClean="0"/>
              <a:t>』</a:t>
            </a:r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pPr>
              <a:buNone/>
            </a:pPr>
            <a:endParaRPr kumimoji="1" lang="en-US" altLang="ja-JP" dirty="0" smtClean="0"/>
          </a:p>
          <a:p>
            <a:endParaRPr lang="en-US" altLang="ja-JP" dirty="0" smtClean="0"/>
          </a:p>
        </p:txBody>
      </p:sp>
      <p:grpSp>
        <p:nvGrpSpPr>
          <p:cNvPr id="30" name="グループ化 29"/>
          <p:cNvGrpSpPr/>
          <p:nvPr/>
        </p:nvGrpSpPr>
        <p:grpSpPr>
          <a:xfrm>
            <a:off x="3265721" y="1622654"/>
            <a:ext cx="1150854" cy="1150855"/>
            <a:chOff x="1273629" y="3114000"/>
            <a:chExt cx="1251857" cy="1251857"/>
          </a:xfrm>
        </p:grpSpPr>
        <p:sp>
          <p:nvSpPr>
            <p:cNvPr id="4" name="円/楕円 3"/>
            <p:cNvSpPr/>
            <p:nvPr/>
          </p:nvSpPr>
          <p:spPr bwMode="auto">
            <a:xfrm>
              <a:off x="1273629" y="3114000"/>
              <a:ext cx="1251857" cy="125185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475056" y="3265700"/>
              <a:ext cx="870449" cy="502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 dirty="0" smtClean="0">
                  <a:solidFill>
                    <a:srgbClr val="3333FF"/>
                  </a:solidFill>
                  <a:latin typeface="HGPｺﾞｼｯｸM" pitchFamily="50" charset="-128"/>
                  <a:ea typeface="HGPｺﾞｼｯｸM" pitchFamily="50" charset="-128"/>
                </a:rPr>
                <a:t>原因</a:t>
              </a:r>
              <a:endParaRPr kumimoji="1" lang="ja-JP" altLang="en-US" sz="2400" b="1" dirty="0">
                <a:solidFill>
                  <a:srgbClr val="3333FF"/>
                </a:solidFill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8" name="図 7" descr="txp_fig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lum/>
            </a:blip>
            <a:stretch>
              <a:fillRect/>
            </a:stretch>
          </p:blipFill>
          <p:spPr>
            <a:xfrm>
              <a:off x="1805467" y="3763068"/>
              <a:ext cx="189738" cy="304038"/>
            </a:xfrm>
            <a:prstGeom prst="rect">
              <a:avLst/>
            </a:prstGeom>
          </p:spPr>
        </p:pic>
      </p:grpSp>
      <p:grpSp>
        <p:nvGrpSpPr>
          <p:cNvPr id="31" name="グループ化 30"/>
          <p:cNvGrpSpPr/>
          <p:nvPr/>
        </p:nvGrpSpPr>
        <p:grpSpPr>
          <a:xfrm>
            <a:off x="5097557" y="1623757"/>
            <a:ext cx="1150854" cy="1150855"/>
            <a:chOff x="3135600" y="3115200"/>
            <a:chExt cx="1251857" cy="1251857"/>
          </a:xfrm>
        </p:grpSpPr>
        <p:sp>
          <p:nvSpPr>
            <p:cNvPr id="5" name="円/楕円 4"/>
            <p:cNvSpPr/>
            <p:nvPr/>
          </p:nvSpPr>
          <p:spPr bwMode="auto">
            <a:xfrm>
              <a:off x="3135600" y="3115200"/>
              <a:ext cx="1251857" cy="125185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99"/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3347405" y="3265200"/>
              <a:ext cx="870449" cy="502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 dirty="0" smtClean="0">
                  <a:solidFill>
                    <a:srgbClr val="FF0066"/>
                  </a:solidFill>
                  <a:latin typeface="HGPｺﾞｼｯｸM" pitchFamily="50" charset="-128"/>
                  <a:ea typeface="HGPｺﾞｼｯｸM" pitchFamily="50" charset="-128"/>
                </a:rPr>
                <a:t>結果</a:t>
              </a:r>
              <a:endParaRPr kumimoji="1" lang="ja-JP" altLang="en-US" sz="2400" b="1" dirty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9" name="図 8" descr="txp_fig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lum/>
            </a:blip>
            <a:stretch>
              <a:fillRect/>
            </a:stretch>
          </p:blipFill>
          <p:spPr>
            <a:xfrm>
              <a:off x="3617945" y="3762000"/>
              <a:ext cx="304038" cy="304038"/>
            </a:xfrm>
            <a:prstGeom prst="rect">
              <a:avLst/>
            </a:prstGeom>
          </p:spPr>
        </p:pic>
      </p:grpSp>
      <p:cxnSp>
        <p:nvCxnSpPr>
          <p:cNvPr id="13" name="直線矢印コネクタ 12"/>
          <p:cNvCxnSpPr/>
          <p:nvPr/>
        </p:nvCxnSpPr>
        <p:spPr bwMode="auto">
          <a:xfrm>
            <a:off x="4416575" y="2100108"/>
            <a:ext cx="680981" cy="110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4" name="グループ化 53"/>
          <p:cNvGrpSpPr/>
          <p:nvPr/>
        </p:nvGrpSpPr>
        <p:grpSpPr>
          <a:xfrm>
            <a:off x="1398159" y="2939148"/>
            <a:ext cx="5502599" cy="1016596"/>
            <a:chOff x="1398159" y="2917376"/>
            <a:chExt cx="5502599" cy="1016596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4920729" y="2918309"/>
              <a:ext cx="19800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dirty="0" smtClean="0">
                  <a:solidFill>
                    <a:srgbClr val="000000"/>
                  </a:solidFill>
                  <a:latin typeface="HGPｺﾞｼｯｸM" pitchFamily="50" charset="-128"/>
                  <a:ea typeface="HGPｺﾞｼｯｸM" pitchFamily="50" charset="-128"/>
                </a:rPr>
                <a:t>→</a:t>
              </a:r>
              <a:r>
                <a:rPr kumimoji="1" lang="ja-JP" altLang="en-US" sz="2000" dirty="0" smtClean="0">
                  <a:solidFill>
                    <a:srgbClr val="FF0066"/>
                  </a:solidFill>
                  <a:latin typeface="HGPｺﾞｼｯｸM" pitchFamily="50" charset="-128"/>
                  <a:ea typeface="HGPｺﾞｼｯｸM" pitchFamily="50" charset="-128"/>
                </a:rPr>
                <a:t>混合信号</a:t>
              </a:r>
              <a:endParaRPr kumimoji="1" lang="en-US" altLang="ja-JP" sz="20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endParaRPr>
            </a:p>
            <a:p>
              <a:pPr algn="l"/>
              <a:r>
                <a:rPr kumimoji="1" lang="ja-JP" altLang="en-US" sz="2000" dirty="0" smtClean="0">
                  <a:solidFill>
                    <a:srgbClr val="000000"/>
                  </a:solidFill>
                  <a:latin typeface="HGPｺﾞｼｯｸM" pitchFamily="50" charset="-128"/>
                  <a:ea typeface="HGPｺﾞｼｯｸM" pitchFamily="50" charset="-128"/>
                </a:rPr>
                <a:t>→</a:t>
              </a:r>
              <a:r>
                <a:rPr kumimoji="1" lang="ja-JP" altLang="en-US" sz="2000" dirty="0" smtClean="0">
                  <a:solidFill>
                    <a:srgbClr val="FF0066"/>
                  </a:solidFill>
                  <a:latin typeface="HGPｺﾞｼｯｸM" pitchFamily="50" charset="-128"/>
                  <a:ea typeface="HGPｺﾞｼｯｸM" pitchFamily="50" charset="-128"/>
                </a:rPr>
                <a:t>音声信号</a:t>
              </a:r>
              <a:endParaRPr kumimoji="1" lang="en-US" altLang="ja-JP" sz="20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endParaRPr>
            </a:p>
            <a:p>
              <a:pPr algn="l"/>
              <a:r>
                <a:rPr kumimoji="1" lang="ja-JP" altLang="en-US" sz="2000" dirty="0" smtClean="0">
                  <a:solidFill>
                    <a:srgbClr val="000000"/>
                  </a:solidFill>
                  <a:latin typeface="HGPｺﾞｼｯｸM" pitchFamily="50" charset="-128"/>
                  <a:ea typeface="HGPｺﾞｼｯｸM" pitchFamily="50" charset="-128"/>
                </a:rPr>
                <a:t>→</a:t>
              </a:r>
              <a:r>
                <a:rPr kumimoji="1" lang="ja-JP" altLang="en-US" sz="2000" dirty="0" smtClean="0">
                  <a:solidFill>
                    <a:srgbClr val="FF0066"/>
                  </a:solidFill>
                  <a:latin typeface="HGPｺﾞｼｯｸM" pitchFamily="50" charset="-128"/>
                  <a:ea typeface="HGPｺﾞｼｯｸM" pitchFamily="50" charset="-128"/>
                </a:rPr>
                <a:t>音楽音響信号</a:t>
              </a:r>
              <a:endParaRPr kumimoji="1" lang="ja-JP" altLang="en-US" sz="2000" dirty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endParaRPr>
            </a:p>
          </p:txBody>
        </p:sp>
        <p:grpSp>
          <p:nvGrpSpPr>
            <p:cNvPr id="32" name="グループ化 31"/>
            <p:cNvGrpSpPr/>
            <p:nvPr/>
          </p:nvGrpSpPr>
          <p:grpSpPr>
            <a:xfrm>
              <a:off x="1398159" y="2917376"/>
              <a:ext cx="2789930" cy="1015663"/>
              <a:chOff x="-16975" y="4452267"/>
              <a:chExt cx="2789930" cy="1015663"/>
            </a:xfrm>
          </p:grpSpPr>
          <p:sp>
            <p:nvSpPr>
              <p:cNvPr id="17" name="テキスト ボックス 16"/>
              <p:cNvSpPr txBox="1"/>
              <p:nvPr/>
            </p:nvSpPr>
            <p:spPr>
              <a:xfrm>
                <a:off x="642244" y="4452267"/>
                <a:ext cx="213071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4625" indent="-174625" algn="l">
                  <a:buFont typeface="Arial" pitchFamily="34" charset="0"/>
                  <a:buChar char="•"/>
                </a:pPr>
                <a:r>
                  <a:rPr kumimoji="1" lang="ja-JP" altLang="en-US" sz="2000" dirty="0" smtClean="0">
                    <a:solidFill>
                      <a:srgbClr val="3333FF"/>
                    </a:solidFill>
                    <a:latin typeface="HGPｺﾞｼｯｸM" pitchFamily="50" charset="-128"/>
                    <a:ea typeface="HGPｺﾞｼｯｸM" pitchFamily="50" charset="-128"/>
                  </a:rPr>
                  <a:t>音源の混合過程</a:t>
                </a:r>
                <a:endParaRPr kumimoji="1" lang="en-US" altLang="ja-JP" sz="2000" dirty="0" smtClean="0">
                  <a:solidFill>
                    <a:srgbClr val="3333FF"/>
                  </a:solidFill>
                  <a:latin typeface="HGPｺﾞｼｯｸM" pitchFamily="50" charset="-128"/>
                  <a:ea typeface="HGPｺﾞｼｯｸM" pitchFamily="50" charset="-128"/>
                </a:endParaRPr>
              </a:p>
              <a:p>
                <a:pPr marL="174625" indent="-174625" algn="l">
                  <a:buFont typeface="Arial" pitchFamily="34" charset="0"/>
                  <a:buChar char="•"/>
                </a:pPr>
                <a:r>
                  <a:rPr kumimoji="1" lang="ja-JP" altLang="en-US" sz="2000" dirty="0" smtClean="0">
                    <a:solidFill>
                      <a:srgbClr val="3333FF"/>
                    </a:solidFill>
                    <a:latin typeface="HGPｺﾞｼｯｸM" pitchFamily="50" charset="-128"/>
                    <a:ea typeface="HGPｺﾞｼｯｸM" pitchFamily="50" charset="-128"/>
                  </a:rPr>
                  <a:t>音声生成過程</a:t>
                </a:r>
                <a:endParaRPr kumimoji="1" lang="en-US" altLang="ja-JP" sz="2000" dirty="0" smtClean="0">
                  <a:solidFill>
                    <a:srgbClr val="3333FF"/>
                  </a:solidFill>
                  <a:latin typeface="HGPｺﾞｼｯｸM" pitchFamily="50" charset="-128"/>
                  <a:ea typeface="HGPｺﾞｼｯｸM" pitchFamily="50" charset="-128"/>
                </a:endParaRPr>
              </a:p>
              <a:p>
                <a:pPr marL="174625" indent="-174625" algn="l">
                  <a:buFont typeface="Arial" pitchFamily="34" charset="0"/>
                  <a:buChar char="•"/>
                </a:pPr>
                <a:r>
                  <a:rPr kumimoji="1" lang="ja-JP" altLang="en-US" sz="2000" dirty="0" smtClean="0">
                    <a:solidFill>
                      <a:srgbClr val="3333FF"/>
                    </a:solidFill>
                    <a:latin typeface="HGPｺﾞｼｯｸM" pitchFamily="50" charset="-128"/>
                    <a:ea typeface="HGPｺﾞｼｯｸM" pitchFamily="50" charset="-128"/>
                  </a:rPr>
                  <a:t>楽譜＆演奏</a:t>
                </a:r>
                <a:endParaRPr kumimoji="1" lang="ja-JP" altLang="en-US" sz="2000" dirty="0">
                  <a:solidFill>
                    <a:srgbClr val="3333FF"/>
                  </a:solidFill>
                  <a:latin typeface="HGPｺﾞｼｯｸM" pitchFamily="50" charset="-128"/>
                  <a:ea typeface="HGPｺﾞｼｯｸM" pitchFamily="50" charset="-128"/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-16975" y="4463153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 dirty="0" smtClean="0">
                    <a:latin typeface="HGPｺﾞｼｯｸM" pitchFamily="50" charset="-128"/>
                    <a:ea typeface="HGPｺﾞｼｯｸM" pitchFamily="50" charset="-128"/>
                  </a:rPr>
                  <a:t>（例）</a:t>
                </a:r>
                <a:endParaRPr kumimoji="1" lang="ja-JP" altLang="en-US" sz="2000" dirty="0">
                  <a:latin typeface="HGPｺﾞｼｯｸM" pitchFamily="50" charset="-128"/>
                  <a:ea typeface="HGPｺﾞｼｯｸM" pitchFamily="50" charset="-128"/>
                </a:endParaRPr>
              </a:p>
            </p:txBody>
          </p:sp>
        </p:grpSp>
      </p:grpSp>
      <p:grpSp>
        <p:nvGrpSpPr>
          <p:cNvPr id="55" name="グループ化 54"/>
          <p:cNvGrpSpPr/>
          <p:nvPr/>
        </p:nvGrpSpPr>
        <p:grpSpPr>
          <a:xfrm>
            <a:off x="1759959" y="4728812"/>
            <a:ext cx="5845629" cy="1469572"/>
            <a:chOff x="2079171" y="5181601"/>
            <a:chExt cx="5845629" cy="1469572"/>
          </a:xfrm>
        </p:grpSpPr>
        <p:sp>
          <p:nvSpPr>
            <p:cNvPr id="40" name="正方形/長方形 39"/>
            <p:cNvSpPr/>
            <p:nvPr/>
          </p:nvSpPr>
          <p:spPr bwMode="auto">
            <a:xfrm>
              <a:off x="2079171" y="5181601"/>
              <a:ext cx="5845629" cy="14695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C66FF"/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kumimoji="1" lang="ja-JP" altLang="en-US" dirty="0"/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3028111" y="5285807"/>
              <a:ext cx="40745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ja-JP" altLang="en-US" sz="2400" dirty="0" smtClean="0">
                  <a:latin typeface="HGPｺﾞｼｯｸM" pitchFamily="50" charset="-128"/>
                  <a:ea typeface="HGPｺﾞｼｯｸM" pitchFamily="50" charset="-128"/>
                </a:rPr>
                <a:t>原因 </a:t>
              </a:r>
              <a:r>
                <a:rPr lang="en-US" altLang="ja-JP" sz="2400" dirty="0" smtClean="0">
                  <a:latin typeface="HGPｺﾞｼｯｸM" pitchFamily="50" charset="-128"/>
                  <a:ea typeface="HGPｺﾞｼｯｸM" pitchFamily="50" charset="-128"/>
                </a:rPr>
                <a:t>θ </a:t>
              </a:r>
              <a:r>
                <a:rPr lang="ja-JP" altLang="en-US" sz="2400" dirty="0" smtClean="0">
                  <a:latin typeface="HGPｺﾞｼｯｸM" pitchFamily="50" charset="-128"/>
                  <a:ea typeface="HGPｺﾞｼｯｸM" pitchFamily="50" charset="-128"/>
                </a:rPr>
                <a:t>についての　</a:t>
              </a:r>
              <a:r>
                <a:rPr lang="en-US" altLang="ja-JP" sz="2400" dirty="0" smtClean="0"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lang="en-US" altLang="ja-JP" sz="2400" dirty="0" smtClean="0">
                  <a:latin typeface="HGPｺﾞｼｯｸM" pitchFamily="50" charset="-128"/>
                  <a:ea typeface="HGPｺﾞｼｯｸM" pitchFamily="50" charset="-128"/>
                </a:rPr>
              </a:br>
              <a:r>
                <a:rPr lang="ja-JP" altLang="en-US" sz="2400" b="1" dirty="0" smtClean="0">
                  <a:solidFill>
                    <a:srgbClr val="FF0066"/>
                  </a:solidFill>
                  <a:latin typeface="HGPｺﾞｼｯｸM" pitchFamily="50" charset="-128"/>
                  <a:ea typeface="HGPｺﾞｼｯｸM" pitchFamily="50" charset="-128"/>
                </a:rPr>
                <a:t>統計的傾向 </a:t>
              </a:r>
              <a:r>
                <a:rPr lang="ja-JP" altLang="en-US" sz="2400" dirty="0" smtClean="0">
                  <a:latin typeface="HGPｺﾞｼｯｸM" pitchFamily="50" charset="-128"/>
                  <a:ea typeface="HGPｺﾞｼｯｸM" pitchFamily="50" charset="-128"/>
                </a:rPr>
                <a:t>や</a:t>
              </a:r>
              <a:r>
                <a:rPr lang="ja-JP" altLang="en-US" sz="2400" dirty="0">
                  <a:latin typeface="HGPｺﾞｼｯｸM" pitchFamily="50" charset="-128"/>
                </a:rPr>
                <a:t> </a:t>
              </a:r>
              <a:r>
                <a:rPr lang="ja-JP" altLang="en-US" sz="2400" b="1" dirty="0" smtClean="0">
                  <a:solidFill>
                    <a:srgbClr val="FF0066"/>
                  </a:solidFill>
                  <a:latin typeface="HGPｺﾞｼｯｸM" pitchFamily="50" charset="-128"/>
                  <a:ea typeface="HGPｺﾞｼｯｸM" pitchFamily="50" charset="-128"/>
                </a:rPr>
                <a:t>物理的事実</a:t>
              </a:r>
              <a:r>
                <a:rPr lang="ja-JP" altLang="en-US" sz="2400" dirty="0" smtClean="0">
                  <a:latin typeface="HGPｺﾞｼｯｸM" pitchFamily="50" charset="-128"/>
                  <a:ea typeface="HGPｺﾞｼｯｸM" pitchFamily="50" charset="-128"/>
                </a:rPr>
                <a:t>　</a:t>
              </a:r>
              <a:r>
                <a:rPr lang="en-US" altLang="ja-JP" sz="2400" dirty="0" smtClean="0"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lang="en-US" altLang="ja-JP" sz="2400" dirty="0" smtClean="0">
                  <a:latin typeface="HGPｺﾞｼｯｸM" pitchFamily="50" charset="-128"/>
                  <a:ea typeface="HGPｺﾞｼｯｸM" pitchFamily="50" charset="-128"/>
                </a:rPr>
              </a:br>
              <a:r>
                <a:rPr lang="ja-JP" altLang="en-US" sz="2400" dirty="0" smtClean="0">
                  <a:latin typeface="HGPｺﾞｼｯｸM" pitchFamily="50" charset="-128"/>
                  <a:ea typeface="HGPｺﾞｼｯｸM" pitchFamily="50" charset="-128"/>
                </a:rPr>
                <a:t>が推定のヒントになる</a:t>
              </a:r>
              <a:endParaRPr kumimoji="1" lang="ja-JP" altLang="en-US" sz="2400" dirty="0" smtClean="0">
                <a:latin typeface="HGPｺﾞｼｯｸM" pitchFamily="50" charset="-128"/>
                <a:ea typeface="HGPｺﾞｼｯｸM" pitchFamily="50" charset="-128"/>
              </a:endParaRPr>
            </a:p>
          </p:txBody>
        </p:sp>
      </p:grpSp>
      <p:cxnSp>
        <p:nvCxnSpPr>
          <p:cNvPr id="41" name="直線矢印コネクタ 40"/>
          <p:cNvCxnSpPr/>
          <p:nvPr/>
        </p:nvCxnSpPr>
        <p:spPr bwMode="auto">
          <a:xfrm flipH="1">
            <a:off x="4405689" y="2372254"/>
            <a:ext cx="680981" cy="110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テキスト ボックス 42"/>
          <p:cNvSpPr txBox="1"/>
          <p:nvPr/>
        </p:nvSpPr>
        <p:spPr>
          <a:xfrm>
            <a:off x="4432914" y="1643739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順</a:t>
            </a:r>
            <a:endParaRPr kumimoji="1" lang="ja-JP" altLang="en-US" sz="20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50630" y="2416624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逆</a:t>
            </a:r>
            <a:endParaRPr kumimoji="1" lang="ja-JP" altLang="en-US" sz="2000" dirty="0">
              <a:latin typeface="HGPｺﾞｼｯｸM" pitchFamily="50" charset="-128"/>
              <a:ea typeface="HGPｺﾞｼｯｸM" pitchFamily="50" charset="-128"/>
            </a:endParaRPr>
          </a:p>
        </p:txBody>
      </p:sp>
      <p:grpSp>
        <p:nvGrpSpPr>
          <p:cNvPr id="47" name="グループ化 219"/>
          <p:cNvGrpSpPr/>
          <p:nvPr/>
        </p:nvGrpSpPr>
        <p:grpSpPr>
          <a:xfrm>
            <a:off x="6410684" y="1708687"/>
            <a:ext cx="2304298" cy="1327436"/>
            <a:chOff x="5738406" y="30724188"/>
            <a:chExt cx="2471351" cy="1423668"/>
          </a:xfrm>
        </p:grpSpPr>
        <p:pic>
          <p:nvPicPr>
            <p:cNvPr id="50" name="図 18" descr="A01.bmp"/>
            <p:cNvPicPr>
              <a:picLocks noChangeAspect="1"/>
            </p:cNvPicPr>
            <p:nvPr/>
          </p:nvPicPr>
          <p:blipFill>
            <a:blip r:embed="rId7" cstate="print"/>
            <a:srcRect l="12199" t="20011" r="8151" b="32898"/>
            <a:stretch>
              <a:fillRect/>
            </a:stretch>
          </p:blipFill>
          <p:spPr bwMode="auto">
            <a:xfrm>
              <a:off x="5995035" y="30822900"/>
              <a:ext cx="2175142" cy="107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テキスト ボックス 50"/>
            <p:cNvSpPr txBox="1"/>
            <p:nvPr/>
          </p:nvSpPr>
          <p:spPr>
            <a:xfrm rot="16200000">
              <a:off x="5277768" y="31184826"/>
              <a:ext cx="122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 smtClean="0">
                  <a:latin typeface="Calibri" pitchFamily="34" charset="0"/>
                </a:rPr>
                <a:t>Log-frequency</a:t>
              </a:r>
              <a:endParaRPr kumimoji="1" lang="ja-JP" altLang="en-US" sz="1400" dirty="0">
                <a:latin typeface="Calibri" pitchFamily="34" charset="0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7662812" y="31840079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 smtClean="0">
                  <a:latin typeface="Calibri" pitchFamily="34" charset="0"/>
                </a:rPr>
                <a:t>Time</a:t>
              </a:r>
              <a:endParaRPr kumimoji="1" lang="ja-JP" altLang="en-US" sz="1400" dirty="0">
                <a:latin typeface="Calibri" pitchFamily="34" charset="0"/>
              </a:endParaRPr>
            </a:p>
          </p:txBody>
        </p:sp>
      </p:grpSp>
      <p:grpSp>
        <p:nvGrpSpPr>
          <p:cNvPr id="53" name="グループ化 52"/>
          <p:cNvGrpSpPr/>
          <p:nvPr/>
        </p:nvGrpSpPr>
        <p:grpSpPr>
          <a:xfrm>
            <a:off x="494332" y="1640234"/>
            <a:ext cx="2466938" cy="1301060"/>
            <a:chOff x="6590328" y="3011834"/>
            <a:chExt cx="2466938" cy="1301060"/>
          </a:xfrm>
        </p:grpSpPr>
        <p:pic>
          <p:nvPicPr>
            <p:cNvPr id="46" name="Picture 12"/>
            <p:cNvPicPr>
              <a:picLocks noChangeAspect="1" noChangeArrowheads="1"/>
            </p:cNvPicPr>
            <p:nvPr/>
          </p:nvPicPr>
          <p:blipFill>
            <a:blip r:embed="rId8" cstate="print"/>
            <a:srcRect l="9877" t="9949" r="55655" b="74783"/>
            <a:stretch>
              <a:fillRect/>
            </a:stretch>
          </p:blipFill>
          <p:spPr bwMode="auto">
            <a:xfrm>
              <a:off x="7151881" y="3011834"/>
              <a:ext cx="1905385" cy="1192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5" descr="C:\Documents and Settings\kameoka\Local Settings\Temporary Internet Files\Content.IE5\YJ21Z8WR\MC900222292[1].wm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590328" y="3440315"/>
              <a:ext cx="1282970" cy="872579"/>
            </a:xfrm>
            <a:prstGeom prst="rect">
              <a:avLst/>
            </a:prstGeom>
            <a:noFill/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2987824" y="4011451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kumimoji="1" lang="ja-JP" altLang="en-US" sz="2400" dirty="0"/>
              <a:t>多くは数理的に不良</a:t>
            </a:r>
            <a:r>
              <a:rPr kumimoji="1" lang="ja-JP" altLang="en-US" sz="2400" dirty="0" smtClean="0"/>
              <a:t>設定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88064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尤度関数</a:t>
            </a:r>
            <a:r>
              <a:rPr kumimoji="1" lang="ja-JP" altLang="en-US" dirty="0" smtClean="0"/>
              <a:t>の仮定</a:t>
            </a:r>
            <a:endParaRPr kumimoji="1" lang="en-US" altLang="ja-JP" dirty="0" smtClean="0"/>
          </a:p>
          <a:p>
            <a:pPr lvl="1"/>
            <a:r>
              <a:rPr kumimoji="1" lang="ja-JP" altLang="en-US" sz="2400" dirty="0" smtClean="0"/>
              <a:t>観測データ</a:t>
            </a:r>
            <a:r>
              <a:rPr lang="en-US" altLang="ja-JP" sz="2400" dirty="0" smtClean="0"/>
              <a:t>     </a:t>
            </a:r>
            <a:r>
              <a:rPr kumimoji="1" lang="ja-JP" altLang="en-US" sz="2400" dirty="0" smtClean="0"/>
              <a:t>を生成する確率的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なプロセス</a:t>
            </a:r>
            <a:r>
              <a:rPr lang="en-US" altLang="ja-JP" sz="2400" dirty="0" smtClean="0"/>
              <a:t>              </a:t>
            </a:r>
            <a:r>
              <a:rPr kumimoji="1" lang="ja-JP" altLang="en-US" sz="2400" dirty="0" smtClean="0"/>
              <a:t>をモデル化</a:t>
            </a:r>
            <a:endParaRPr kumimoji="1" lang="en-US" altLang="ja-JP" sz="2400" dirty="0" smtClean="0"/>
          </a:p>
          <a:p>
            <a:pPr lvl="1"/>
            <a:endParaRPr kumimoji="1" lang="en-US" altLang="ja-JP" sz="800" dirty="0" smtClean="0"/>
          </a:p>
          <a:p>
            <a:pPr marL="514350" indent="-514350">
              <a:buFont typeface="+mj-lt"/>
              <a:buAutoNum type="circleNumDbPlain"/>
            </a:pPr>
            <a:r>
              <a:rPr lang="ja-JP" altLang="en-US" dirty="0" smtClean="0"/>
              <a:t>事前分布の仮定</a:t>
            </a:r>
            <a:endParaRPr lang="en-US" altLang="ja-JP" dirty="0" smtClean="0"/>
          </a:p>
          <a:p>
            <a:pPr lvl="1"/>
            <a:r>
              <a:rPr lang="ja-JP" altLang="en-US" sz="2400" dirty="0" smtClean="0"/>
              <a:t>生成モデルのパラメータ </a:t>
            </a:r>
            <a:r>
              <a:rPr lang="en-US" altLang="ja-JP" sz="2400" dirty="0" smtClean="0"/>
              <a:t>θ 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生成プロセス            をモデル化</a:t>
            </a:r>
            <a:endParaRPr lang="en-US" altLang="ja-JP" sz="2400" dirty="0" smtClean="0"/>
          </a:p>
          <a:p>
            <a:pPr lvl="1"/>
            <a:endParaRPr lang="en-US" altLang="ja-JP" sz="1600" dirty="0" smtClean="0"/>
          </a:p>
          <a:p>
            <a:pPr marL="358775" indent="-358775">
              <a:buNone/>
            </a:pPr>
            <a:endParaRPr lang="en-US" altLang="ja-JP" sz="1000" dirty="0" smtClean="0"/>
          </a:p>
          <a:p>
            <a:pPr marL="358775" indent="-358775">
              <a:buNone/>
            </a:pPr>
            <a:endParaRPr lang="en-US" altLang="ja-JP" sz="1000" dirty="0" smtClean="0"/>
          </a:p>
          <a:p>
            <a:pPr marL="514350" indent="-514350">
              <a:buFont typeface="+mj-ea"/>
              <a:buAutoNum type="circleNumDbPlain" startAt="3"/>
            </a:pPr>
            <a:r>
              <a:rPr lang="ja-JP" altLang="en-US" dirty="0" smtClean="0">
                <a:solidFill>
                  <a:srgbClr val="FF0066"/>
                </a:solidFill>
              </a:rPr>
              <a:t>推論（逆問題）</a:t>
            </a:r>
            <a:endParaRPr lang="en-US" altLang="ja-JP" dirty="0" smtClean="0">
              <a:solidFill>
                <a:srgbClr val="FF0066"/>
              </a:solidFill>
            </a:endParaRPr>
          </a:p>
          <a:p>
            <a:pPr lvl="1"/>
            <a:r>
              <a:rPr lang="ja-JP" altLang="en-US" sz="2400" dirty="0" smtClean="0"/>
              <a:t>データ </a:t>
            </a:r>
            <a:r>
              <a:rPr lang="en-US" altLang="ja-JP" sz="2400" i="1" dirty="0" smtClean="0"/>
              <a:t>Y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から </a:t>
            </a:r>
            <a:r>
              <a:rPr lang="en-US" altLang="ja-JP" sz="2400" dirty="0" smtClean="0"/>
              <a:t>θ </a:t>
            </a:r>
            <a:r>
              <a:rPr lang="ja-JP" altLang="en-US" sz="2400" dirty="0" smtClean="0"/>
              <a:t>と </a:t>
            </a:r>
            <a:r>
              <a:rPr lang="en-US" altLang="ja-JP" sz="2400" dirty="0" smtClean="0"/>
              <a:t>α </a:t>
            </a:r>
            <a:r>
              <a:rPr lang="ja-JP" altLang="en-US" sz="2400" dirty="0" smtClean="0"/>
              <a:t>を推論</a:t>
            </a:r>
            <a:endParaRPr lang="en-US" altLang="ja-JP" sz="2400" dirty="0" smtClean="0"/>
          </a:p>
          <a:p>
            <a:pPr lvl="1">
              <a:lnSpc>
                <a:spcPts val="3600"/>
              </a:lnSpc>
            </a:pPr>
            <a:r>
              <a:rPr lang="ja-JP" altLang="en-US" sz="2400" dirty="0" smtClean="0"/>
              <a:t>最尤推定量　　　　　　　　    　  ，</a:t>
            </a:r>
            <a:r>
              <a:rPr lang="en-US" altLang="ja-JP" sz="2400" dirty="0" smtClean="0"/>
              <a:t>MAP</a:t>
            </a:r>
            <a:r>
              <a:rPr lang="ja-JP" altLang="en-US" sz="2400" dirty="0" smtClean="0"/>
              <a:t>推定量　　　　　　　　　　　　</a:t>
            </a:r>
            <a:r>
              <a:rPr lang="en-US" altLang="ja-JP" sz="2400" dirty="0" smtClean="0"/>
              <a:t>MMSE</a:t>
            </a:r>
            <a:r>
              <a:rPr lang="ja-JP" altLang="en-US" sz="2400" dirty="0" smtClean="0"/>
              <a:t>推定量　　　　　　     ，ベイズ事後分布</a:t>
            </a:r>
            <a:endParaRPr lang="en-US" altLang="ja-JP" sz="2400" dirty="0" smtClean="0"/>
          </a:p>
        </p:txBody>
      </p:sp>
      <p:sp>
        <p:nvSpPr>
          <p:cNvPr id="41" name="正方形/長方形 40"/>
          <p:cNvSpPr/>
          <p:nvPr/>
        </p:nvSpPr>
        <p:spPr bwMode="auto">
          <a:xfrm>
            <a:off x="143508" y="857731"/>
            <a:ext cx="5233380" cy="2916000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ysDash"/>
            <a:round/>
            <a:headEnd type="none" w="med" len="med"/>
            <a:tailEnd type="arrow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生成モデルアプローチ</a:t>
            </a:r>
            <a:endParaRPr kumimoji="1" lang="ja-JP" altLang="en-US" dirty="0"/>
          </a:p>
        </p:txBody>
      </p:sp>
      <p:sp>
        <p:nvSpPr>
          <p:cNvPr id="5" name="円/楕円 4"/>
          <p:cNvSpPr/>
          <p:nvPr/>
        </p:nvSpPr>
        <p:spPr bwMode="auto">
          <a:xfrm>
            <a:off x="7665929" y="2157342"/>
            <a:ext cx="605481" cy="605481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4" name="図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lum/>
          </a:blip>
          <a:stretch>
            <a:fillRect/>
          </a:stretch>
        </p:blipFill>
        <p:spPr>
          <a:xfrm>
            <a:off x="7903348" y="2366300"/>
            <a:ext cx="126492" cy="202692"/>
          </a:xfrm>
          <a:prstGeom prst="rect">
            <a:avLst/>
          </a:prstGeom>
        </p:spPr>
      </p:pic>
      <p:sp>
        <p:nvSpPr>
          <p:cNvPr id="8" name="円/楕円 7"/>
          <p:cNvSpPr/>
          <p:nvPr/>
        </p:nvSpPr>
        <p:spPr bwMode="auto">
          <a:xfrm>
            <a:off x="7664959" y="3399583"/>
            <a:ext cx="605481" cy="60548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cxnSp>
        <p:nvCxnSpPr>
          <p:cNvPr id="10" name="直線矢印コネクタ 9"/>
          <p:cNvCxnSpPr>
            <a:stCxn id="5" idx="4"/>
            <a:endCxn id="8" idx="0"/>
          </p:cNvCxnSpPr>
          <p:nvPr/>
        </p:nvCxnSpPr>
        <p:spPr bwMode="auto">
          <a:xfrm rot="5400000">
            <a:off x="7644185" y="3086338"/>
            <a:ext cx="648000" cy="97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円/楕円 11"/>
          <p:cNvSpPr/>
          <p:nvPr/>
        </p:nvSpPr>
        <p:spPr bwMode="auto">
          <a:xfrm>
            <a:off x="7665249" y="894509"/>
            <a:ext cx="605481" cy="605481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16" name="図 1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lum/>
          </a:blip>
          <a:stretch>
            <a:fillRect/>
          </a:stretch>
        </p:blipFill>
        <p:spPr>
          <a:xfrm>
            <a:off x="7879841" y="1132195"/>
            <a:ext cx="176784" cy="126492"/>
          </a:xfrm>
          <a:prstGeom prst="rect">
            <a:avLst/>
          </a:prstGeom>
        </p:spPr>
      </p:pic>
      <p:cxnSp>
        <p:nvCxnSpPr>
          <p:cNvPr id="19" name="直線矢印コネクタ 18"/>
          <p:cNvCxnSpPr>
            <a:stCxn id="12" idx="4"/>
            <a:endCxn id="5" idx="0"/>
          </p:cNvCxnSpPr>
          <p:nvPr/>
        </p:nvCxnSpPr>
        <p:spPr bwMode="auto">
          <a:xfrm rot="16200000" flipH="1">
            <a:off x="7644330" y="1833002"/>
            <a:ext cx="648000" cy="6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" name="図 2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lum/>
          </a:blip>
          <a:stretch>
            <a:fillRect/>
          </a:stretch>
        </p:blipFill>
        <p:spPr>
          <a:xfrm>
            <a:off x="7086817" y="2867497"/>
            <a:ext cx="710186" cy="278892"/>
          </a:xfrm>
          <a:prstGeom prst="rect">
            <a:avLst/>
          </a:prstGeom>
        </p:spPr>
      </p:pic>
      <p:pic>
        <p:nvPicPr>
          <p:cNvPr id="26" name="図 25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lum/>
          </a:blip>
          <a:stretch>
            <a:fillRect/>
          </a:stretch>
        </p:blipFill>
        <p:spPr>
          <a:xfrm>
            <a:off x="7087056" y="1679537"/>
            <a:ext cx="710186" cy="278892"/>
          </a:xfrm>
          <a:prstGeom prst="rect">
            <a:avLst/>
          </a:prstGeom>
        </p:spPr>
      </p:pic>
      <p:pic>
        <p:nvPicPr>
          <p:cNvPr id="27" name="図 26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lum/>
          </a:blip>
          <a:stretch>
            <a:fillRect/>
          </a:stretch>
        </p:blipFill>
        <p:spPr>
          <a:xfrm>
            <a:off x="2343520" y="1540636"/>
            <a:ext cx="222961" cy="222961"/>
          </a:xfrm>
          <a:prstGeom prst="rect">
            <a:avLst/>
          </a:prstGeom>
        </p:spPr>
      </p:pic>
      <p:pic>
        <p:nvPicPr>
          <p:cNvPr id="28" name="図 27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lum/>
          </a:blip>
          <a:stretch>
            <a:fillRect/>
          </a:stretch>
        </p:blipFill>
        <p:spPr>
          <a:xfrm>
            <a:off x="2206619" y="1823141"/>
            <a:ext cx="781205" cy="306781"/>
          </a:xfrm>
          <a:prstGeom prst="rect">
            <a:avLst/>
          </a:prstGeom>
        </p:spPr>
      </p:pic>
      <p:pic>
        <p:nvPicPr>
          <p:cNvPr id="29" name="図 28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lum/>
          </a:blip>
          <a:stretch>
            <a:fillRect/>
          </a:stretch>
        </p:blipFill>
        <p:spPr>
          <a:xfrm>
            <a:off x="2483768" y="5373216"/>
            <a:ext cx="2057404" cy="481584"/>
          </a:xfrm>
          <a:prstGeom prst="rect">
            <a:avLst/>
          </a:prstGeom>
        </p:spPr>
      </p:pic>
      <p:pic>
        <p:nvPicPr>
          <p:cNvPr id="44" name="図 43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lum/>
          </a:blip>
          <a:stretch>
            <a:fillRect/>
          </a:stretch>
        </p:blipFill>
        <p:spPr>
          <a:xfrm>
            <a:off x="6480212" y="5386748"/>
            <a:ext cx="2310386" cy="481584"/>
          </a:xfrm>
          <a:prstGeom prst="rect">
            <a:avLst/>
          </a:prstGeom>
        </p:spPr>
      </p:pic>
      <p:pic>
        <p:nvPicPr>
          <p:cNvPr id="45" name="図 44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lum/>
          </a:blip>
          <a:stretch>
            <a:fillRect/>
          </a:stretch>
        </p:blipFill>
        <p:spPr>
          <a:xfrm>
            <a:off x="6444208" y="5886412"/>
            <a:ext cx="1014986" cy="278892"/>
          </a:xfrm>
          <a:prstGeom prst="rect">
            <a:avLst/>
          </a:prstGeom>
        </p:spPr>
      </p:pic>
      <p:sp>
        <p:nvSpPr>
          <p:cNvPr id="42" name="テキスト ボックス 41"/>
          <p:cNvSpPr txBox="1"/>
          <p:nvPr/>
        </p:nvSpPr>
        <p:spPr>
          <a:xfrm>
            <a:off x="5391075" y="4068984"/>
            <a:ext cx="1895070" cy="95410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rPr>
              <a:t>生成モデル</a:t>
            </a:r>
            <a:endParaRPr kumimoji="1" lang="en-US" altLang="ja-JP" sz="2800" dirty="0" smtClean="0">
              <a:solidFill>
                <a:srgbClr val="FF0066"/>
              </a:solidFill>
              <a:latin typeface="HGPｺﾞｼｯｸM" pitchFamily="50" charset="-128"/>
              <a:ea typeface="HGPｺﾞｼｯｸM" pitchFamily="50" charset="-128"/>
            </a:endParaRPr>
          </a:p>
          <a:p>
            <a:pPr algn="l"/>
            <a:r>
              <a:rPr kumimoji="1" lang="ja-JP" altLang="en-US" sz="28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rPr>
              <a:t>（順問題）</a:t>
            </a:r>
            <a:endParaRPr kumimoji="1" lang="ja-JP" altLang="en-US" sz="2800" dirty="0">
              <a:solidFill>
                <a:srgbClr val="FF0066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43" name="フリーフォーム 42"/>
          <p:cNvSpPr/>
          <p:nvPr/>
        </p:nvSpPr>
        <p:spPr bwMode="auto">
          <a:xfrm rot="5400000" flipH="1" flipV="1">
            <a:off x="4973967" y="3911953"/>
            <a:ext cx="577269" cy="301080"/>
          </a:xfrm>
          <a:custGeom>
            <a:avLst/>
            <a:gdLst>
              <a:gd name="connsiteX0" fmla="*/ 0 w 383059"/>
              <a:gd name="connsiteY0" fmla="*/ 197708 h 197708"/>
              <a:gd name="connsiteX1" fmla="*/ 98854 w 383059"/>
              <a:gd name="connsiteY1" fmla="*/ 98854 h 197708"/>
              <a:gd name="connsiteX2" fmla="*/ 210065 w 383059"/>
              <a:gd name="connsiteY2" fmla="*/ 37070 h 197708"/>
              <a:gd name="connsiteX3" fmla="*/ 383059 w 383059"/>
              <a:gd name="connsiteY3" fmla="*/ 0 h 19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59" h="197708">
                <a:moveTo>
                  <a:pt x="0" y="197708"/>
                </a:moveTo>
                <a:cubicBezTo>
                  <a:pt x="31921" y="161667"/>
                  <a:pt x="63843" y="125627"/>
                  <a:pt x="98854" y="98854"/>
                </a:cubicBezTo>
                <a:cubicBezTo>
                  <a:pt x="133865" y="72081"/>
                  <a:pt x="162698" y="53546"/>
                  <a:pt x="210065" y="37070"/>
                </a:cubicBezTo>
                <a:cubicBezTo>
                  <a:pt x="257433" y="20594"/>
                  <a:pt x="383059" y="0"/>
                  <a:pt x="383059" y="0"/>
                </a:cubicBezTo>
              </a:path>
            </a:pathLst>
          </a:custGeom>
          <a:noFill/>
          <a:ln w="1905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46" name="図 45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lum/>
          </a:blip>
          <a:stretch>
            <a:fillRect/>
          </a:stretch>
        </p:blipFill>
        <p:spPr>
          <a:xfrm>
            <a:off x="2663788" y="5849652"/>
            <a:ext cx="1447802" cy="329184"/>
          </a:xfrm>
          <a:prstGeom prst="rect">
            <a:avLst/>
          </a:prstGeom>
        </p:spPr>
      </p:pic>
      <p:sp>
        <p:nvSpPr>
          <p:cNvPr id="53" name="テキスト ボックス 52"/>
          <p:cNvSpPr txBox="1"/>
          <p:nvPr/>
        </p:nvSpPr>
        <p:spPr>
          <a:xfrm>
            <a:off x="5652120" y="911494"/>
            <a:ext cx="207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 smtClean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rPr>
              <a:t>「原因の原因」</a:t>
            </a:r>
            <a:endParaRPr kumimoji="1" lang="ja-JP" altLang="en-US" sz="2400" b="1" dirty="0">
              <a:solidFill>
                <a:srgbClr val="00CC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500437" y="218774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rPr>
              <a:t>「原因」</a:t>
            </a:r>
            <a:endParaRPr kumimoji="1" lang="ja-JP" altLang="en-US" sz="24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500437" y="342117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rPr>
              <a:t>「結果」</a:t>
            </a:r>
            <a:endParaRPr kumimoji="1" lang="ja-JP" altLang="en-US" sz="24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56" name="図 55" descr="txp_fig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</a:blip>
          <a:stretch>
            <a:fillRect/>
          </a:stretch>
        </p:blipFill>
        <p:spPr>
          <a:xfrm>
            <a:off x="7890169" y="3598587"/>
            <a:ext cx="202692" cy="202692"/>
          </a:xfrm>
          <a:prstGeom prst="rect">
            <a:avLst/>
          </a:prstGeom>
          <a:noFill/>
        </p:spPr>
      </p:pic>
      <p:pic>
        <p:nvPicPr>
          <p:cNvPr id="7" name="図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312323"/>
            <a:ext cx="781205" cy="2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6000" y="216000"/>
            <a:ext cx="8810586" cy="476250"/>
          </a:xfrm>
        </p:spPr>
        <p:txBody>
          <a:bodyPr/>
          <a:lstStyle/>
          <a:p>
            <a:r>
              <a:rPr kumimoji="1" lang="ja-JP" altLang="en-US" dirty="0" smtClean="0"/>
              <a:t>線形予測分析による音声分析合成 </a:t>
            </a:r>
            <a:r>
              <a:rPr kumimoji="1" lang="en-US" altLang="ja-JP" sz="1800" dirty="0" smtClean="0"/>
              <a:t>[Itakura</a:t>
            </a:r>
            <a:r>
              <a:rPr lang="en-US" altLang="ja-JP" sz="1800" dirty="0" smtClean="0"/>
              <a:t>+</a:t>
            </a:r>
            <a:r>
              <a:rPr kumimoji="1" lang="en-US" altLang="ja-JP" sz="1800" dirty="0" smtClean="0"/>
              <a:t>1968]</a:t>
            </a:r>
            <a:endParaRPr kumimoji="1" lang="ja-JP" altLang="en-US" sz="28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 smtClean="0"/>
              <a:t>動機</a:t>
            </a:r>
            <a:r>
              <a:rPr kumimoji="1" lang="ja-JP" altLang="en-US" dirty="0" smtClean="0"/>
              <a:t>：符号化への応用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少ないパラメータで音声信号を表現したい</a:t>
            </a:r>
            <a:endParaRPr kumimoji="1" lang="en-US" altLang="ja-JP" dirty="0" smtClean="0"/>
          </a:p>
          <a:p>
            <a:r>
              <a:rPr kumimoji="1" lang="ja-JP" altLang="en-US" b="1" dirty="0" smtClean="0"/>
              <a:t>問題</a:t>
            </a:r>
            <a:r>
              <a:rPr kumimoji="1" lang="ja-JP" altLang="en-US" dirty="0" smtClean="0"/>
              <a:t>：線形予測誤差の最小化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時刻　の信号のサンプル値　　を、過去のサンプル値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　　　　　　　　　　　の線形結合で「予測」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「予測」の誤差を最小にする</a:t>
            </a:r>
            <a:r>
              <a:rPr kumimoji="1" lang="ja-JP" altLang="en-US" dirty="0" smtClean="0"/>
              <a:t>には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結合係数（予測係数という）をどう置けば良い？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lum/>
          </a:blip>
          <a:stretch>
            <a:fillRect/>
          </a:stretch>
        </p:blipFill>
        <p:spPr>
          <a:xfrm>
            <a:off x="1499438" y="2479662"/>
            <a:ext cx="100584" cy="176784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 bwMode="auto">
          <a:xfrm flipV="1">
            <a:off x="2118833" y="5987757"/>
            <a:ext cx="369517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1" name="直線コネクタ 10"/>
          <p:cNvCxnSpPr/>
          <p:nvPr/>
        </p:nvCxnSpPr>
        <p:spPr bwMode="auto">
          <a:xfrm rot="5400000">
            <a:off x="4637161" y="5699532"/>
            <a:ext cx="558140" cy="15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テキスト ボックス 11"/>
          <p:cNvSpPr txBox="1"/>
          <p:nvPr/>
        </p:nvSpPr>
        <p:spPr>
          <a:xfrm>
            <a:off x="5438897" y="6078381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Calibri" pitchFamily="34" charset="0"/>
              </a:rPr>
              <a:t>time</a:t>
            </a:r>
            <a:endParaRPr kumimoji="1" lang="ja-JP" altLang="en-US" sz="2000" dirty="0">
              <a:latin typeface="Calibri" pitchFamily="34" charset="0"/>
            </a:endParaRPr>
          </a:p>
        </p:txBody>
      </p:sp>
      <p:sp>
        <p:nvSpPr>
          <p:cNvPr id="13" name="円/楕円 12"/>
          <p:cNvSpPr/>
          <p:nvPr/>
        </p:nvSpPr>
        <p:spPr bwMode="auto">
          <a:xfrm>
            <a:off x="4864172" y="5308836"/>
            <a:ext cx="106877" cy="106877"/>
          </a:xfrm>
          <a:prstGeom prst="ellipse">
            <a:avLst/>
          </a:prstGeom>
          <a:solidFill>
            <a:srgbClr val="FF0066"/>
          </a:solidFill>
          <a:ln w="1905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14" name="図 1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lum/>
          </a:blip>
          <a:stretch>
            <a:fillRect/>
          </a:stretch>
        </p:blipFill>
        <p:spPr>
          <a:xfrm>
            <a:off x="4871729" y="6120990"/>
            <a:ext cx="100584" cy="176784"/>
          </a:xfrm>
          <a:prstGeom prst="rect">
            <a:avLst/>
          </a:prstGeom>
        </p:spPr>
      </p:pic>
      <p:pic>
        <p:nvPicPr>
          <p:cNvPr id="16" name="図 1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lum/>
          </a:blip>
          <a:stretch>
            <a:fillRect/>
          </a:stretch>
        </p:blipFill>
        <p:spPr>
          <a:xfrm>
            <a:off x="4050997" y="6094254"/>
            <a:ext cx="533401" cy="202692"/>
          </a:xfrm>
          <a:prstGeom prst="rect">
            <a:avLst/>
          </a:prstGeom>
        </p:spPr>
      </p:pic>
      <p:pic>
        <p:nvPicPr>
          <p:cNvPr id="18" name="図 17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3431878" y="5718270"/>
            <a:ext cx="533400" cy="202691"/>
          </a:xfrm>
          <a:prstGeom prst="rect">
            <a:avLst/>
          </a:prstGeom>
        </p:spPr>
      </p:pic>
      <p:cxnSp>
        <p:nvCxnSpPr>
          <p:cNvPr id="19" name="直線コネクタ 18"/>
          <p:cNvCxnSpPr/>
          <p:nvPr/>
        </p:nvCxnSpPr>
        <p:spPr bwMode="auto">
          <a:xfrm rot="16200000" flipH="1">
            <a:off x="3869531" y="5547830"/>
            <a:ext cx="879677" cy="250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円/楕円 19"/>
          <p:cNvSpPr/>
          <p:nvPr/>
        </p:nvSpPr>
        <p:spPr bwMode="auto">
          <a:xfrm>
            <a:off x="4254578" y="5004036"/>
            <a:ext cx="106877" cy="106877"/>
          </a:xfrm>
          <a:prstGeom prst="ellipse">
            <a:avLst/>
          </a:prstGeom>
          <a:solidFill>
            <a:srgbClr val="40458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cxnSp>
        <p:nvCxnSpPr>
          <p:cNvPr id="27" name="直線コネクタ 26"/>
          <p:cNvCxnSpPr/>
          <p:nvPr/>
        </p:nvCxnSpPr>
        <p:spPr bwMode="auto">
          <a:xfrm rot="5400000">
            <a:off x="3509531" y="6176044"/>
            <a:ext cx="381000" cy="15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円/楕円 27"/>
          <p:cNvSpPr/>
          <p:nvPr/>
        </p:nvSpPr>
        <p:spPr bwMode="auto">
          <a:xfrm>
            <a:off x="3654505" y="6375636"/>
            <a:ext cx="106877" cy="106877"/>
          </a:xfrm>
          <a:prstGeom prst="ellipse">
            <a:avLst/>
          </a:prstGeom>
          <a:solidFill>
            <a:srgbClr val="40458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32" name="円/楕円 31"/>
          <p:cNvSpPr/>
          <p:nvPr/>
        </p:nvSpPr>
        <p:spPr bwMode="auto">
          <a:xfrm>
            <a:off x="3025853" y="5455046"/>
            <a:ext cx="106877" cy="106877"/>
          </a:xfrm>
          <a:prstGeom prst="ellipse">
            <a:avLst/>
          </a:prstGeom>
          <a:solidFill>
            <a:srgbClr val="40458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cxnSp>
        <p:nvCxnSpPr>
          <p:cNvPr id="35" name="直線コネクタ 34"/>
          <p:cNvCxnSpPr/>
          <p:nvPr/>
        </p:nvCxnSpPr>
        <p:spPr bwMode="auto">
          <a:xfrm rot="5400000" flipH="1" flipV="1">
            <a:off x="2870981" y="5774566"/>
            <a:ext cx="419100" cy="15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6" name="図 3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lum/>
          </a:blip>
          <a:stretch>
            <a:fillRect/>
          </a:stretch>
        </p:blipFill>
        <p:spPr>
          <a:xfrm>
            <a:off x="2477535" y="5774659"/>
            <a:ext cx="278891" cy="50292"/>
          </a:xfrm>
          <a:prstGeom prst="rect">
            <a:avLst/>
          </a:prstGeom>
        </p:spPr>
      </p:pic>
      <p:cxnSp>
        <p:nvCxnSpPr>
          <p:cNvPr id="39" name="直線コネクタ 38"/>
          <p:cNvCxnSpPr/>
          <p:nvPr/>
        </p:nvCxnSpPr>
        <p:spPr bwMode="auto">
          <a:xfrm>
            <a:off x="4453246" y="4493178"/>
            <a:ext cx="249382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図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736" y="3955520"/>
            <a:ext cx="1700787" cy="78638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3" y="2843933"/>
            <a:ext cx="2157987" cy="17678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26" y="2522464"/>
            <a:ext cx="202692" cy="17678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59" y="5038496"/>
            <a:ext cx="202692" cy="176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線形システムとしての解釈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 smtClean="0"/>
              <a:t>音声</a:t>
            </a:r>
            <a:r>
              <a:rPr kumimoji="1" lang="ja-JP" altLang="en-US" sz="2400" dirty="0" smtClean="0"/>
              <a:t>信号から</a:t>
            </a:r>
            <a:r>
              <a:rPr kumimoji="1" lang="ja-JP" altLang="en-US" sz="2400" dirty="0" smtClean="0">
                <a:solidFill>
                  <a:srgbClr val="FF0066"/>
                </a:solidFill>
              </a:rPr>
              <a:t>予測誤差を出力する</a:t>
            </a:r>
            <a:r>
              <a:rPr kumimoji="1" lang="ja-JP" altLang="en-US" sz="2400" dirty="0" smtClean="0"/>
              <a:t>線形システム</a:t>
            </a:r>
            <a:endParaRPr kumimoji="1"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  <a:p>
            <a:endParaRPr lang="en-US" altLang="ja-JP" sz="2400" dirty="0" smtClean="0"/>
          </a:p>
          <a:p>
            <a:endParaRPr lang="en-US" altLang="ja-JP" sz="1800" dirty="0" smtClean="0"/>
          </a:p>
          <a:p>
            <a:pPr>
              <a:buNone/>
            </a:pPr>
            <a:endParaRPr kumimoji="1" lang="en-US" altLang="ja-JP" sz="2400" dirty="0" smtClean="0"/>
          </a:p>
          <a:p>
            <a:r>
              <a:rPr lang="ja-JP" altLang="en-US" sz="2400" dirty="0" smtClean="0"/>
              <a:t>予測誤差を入力として</a:t>
            </a:r>
            <a:r>
              <a:rPr lang="ja-JP" altLang="en-US" sz="2400" dirty="0" smtClean="0">
                <a:solidFill>
                  <a:srgbClr val="FF0066"/>
                </a:solidFill>
              </a:rPr>
              <a:t>音声信号を出力する</a:t>
            </a:r>
            <a:r>
              <a:rPr lang="ja-JP" altLang="en-US" sz="2400" dirty="0" smtClean="0"/>
              <a:t>線形システムは？</a:t>
            </a:r>
            <a:endParaRPr kumimoji="1" lang="ja-JP" altLang="en-US" sz="24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67071" y="2358195"/>
            <a:ext cx="1700758" cy="924753"/>
          </a:xfrm>
          <a:prstGeom prst="rect">
            <a:avLst/>
          </a:prstGeom>
          <a:solidFill>
            <a:schemeClr val="bg1"/>
          </a:solidFill>
          <a:ln w="28575">
            <a:solidFill>
              <a:srgbClr val="40458C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ja-JP" altLang="en-US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320736" y="2819865"/>
            <a:ext cx="10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5083182" y="2818277"/>
            <a:ext cx="10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061701" y="2275651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3333FF"/>
                </a:solidFill>
                <a:latin typeface="Calibri" pitchFamily="34" charset="0"/>
              </a:rPr>
              <a:t>音声</a:t>
            </a:r>
            <a:r>
              <a:rPr lang="ja-JP" altLang="en-US" sz="24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信号</a:t>
            </a:r>
            <a:endParaRPr lang="ja-JP" altLang="en-US" sz="2400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738839" y="2262951"/>
            <a:ext cx="14157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予測誤差</a:t>
            </a:r>
            <a:endParaRPr lang="ja-JP" altLang="en-US" sz="2400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pic>
        <p:nvPicPr>
          <p:cNvPr id="12" name="図 1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lum/>
          </a:blip>
          <a:stretch>
            <a:fillRect/>
          </a:stretch>
        </p:blipFill>
        <p:spPr>
          <a:xfrm>
            <a:off x="3483829" y="3482892"/>
            <a:ext cx="4546101" cy="304800"/>
          </a:xfrm>
          <a:prstGeom prst="rect">
            <a:avLst/>
          </a:prstGeom>
        </p:spPr>
      </p:pic>
      <p:pic>
        <p:nvPicPr>
          <p:cNvPr id="14" name="図 1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lum/>
          </a:blip>
          <a:stretch>
            <a:fillRect/>
          </a:stretch>
        </p:blipFill>
        <p:spPr>
          <a:xfrm>
            <a:off x="6381018" y="2763129"/>
            <a:ext cx="220980" cy="220980"/>
          </a:xfrm>
          <a:prstGeom prst="rect">
            <a:avLst/>
          </a:prstGeom>
        </p:spPr>
      </p:pic>
      <p:pic>
        <p:nvPicPr>
          <p:cNvPr id="30" name="図 29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</a:blip>
          <a:stretch>
            <a:fillRect/>
          </a:stretch>
        </p:blipFill>
        <p:spPr>
          <a:xfrm>
            <a:off x="3914358" y="2663135"/>
            <a:ext cx="558243" cy="306781"/>
          </a:xfrm>
          <a:prstGeom prst="rect">
            <a:avLst/>
          </a:prstGeom>
          <a:noFill/>
        </p:spPr>
      </p:pic>
      <p:sp>
        <p:nvSpPr>
          <p:cNvPr id="25" name="テキスト ボックス 24"/>
          <p:cNvSpPr txBox="1"/>
          <p:nvPr/>
        </p:nvSpPr>
        <p:spPr>
          <a:xfrm>
            <a:off x="3192483" y="6086598"/>
            <a:ext cx="428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333FF"/>
                </a:solidFill>
                <a:latin typeface="HGPｺﾞｼｯｸM" pitchFamily="50" charset="-128"/>
                <a:ea typeface="HGPｺﾞｼｯｸM" pitchFamily="50" charset="-128"/>
              </a:rPr>
              <a:t>自己回帰システム（全極モデル）</a:t>
            </a:r>
            <a:endParaRPr kumimoji="1" lang="ja-JP" altLang="en-US" sz="2400" dirty="0">
              <a:solidFill>
                <a:srgbClr val="3333FF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27" name="図 2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lum/>
          </a:blip>
          <a:stretch>
            <a:fillRect/>
          </a:stretch>
        </p:blipFill>
        <p:spPr>
          <a:xfrm>
            <a:off x="4300463" y="1653075"/>
            <a:ext cx="888494" cy="2788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2" y="2742364"/>
            <a:ext cx="253365" cy="220980"/>
          </a:xfrm>
          <a:prstGeom prst="rect">
            <a:avLst/>
          </a:prstGeom>
        </p:spPr>
      </p:pic>
      <p:grpSp>
        <p:nvGrpSpPr>
          <p:cNvPr id="22" name="グループ化 21"/>
          <p:cNvGrpSpPr/>
          <p:nvPr/>
        </p:nvGrpSpPr>
        <p:grpSpPr>
          <a:xfrm>
            <a:off x="1059721" y="4926033"/>
            <a:ext cx="6542858" cy="1017702"/>
            <a:chOff x="1059721" y="4926033"/>
            <a:chExt cx="6542858" cy="1017702"/>
          </a:xfrm>
        </p:grpSpPr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3367071" y="5018982"/>
              <a:ext cx="1700758" cy="9247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40458C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2318756" y="5482947"/>
              <a:ext cx="10440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5083181" y="5481359"/>
              <a:ext cx="10440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1059721" y="4938733"/>
              <a:ext cx="141577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予測誤差</a:t>
              </a:r>
              <a:endParaRPr lang="ja-JP" altLang="en-US" sz="24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6186807" y="4926033"/>
              <a:ext cx="141577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ja-JP" altLang="en-US" sz="2400" dirty="0" smtClean="0">
                  <a:solidFill>
                    <a:srgbClr val="3333FF"/>
                  </a:solidFill>
                  <a:latin typeface="Calibri" pitchFamily="34" charset="0"/>
                </a:rPr>
                <a:t>音声</a:t>
              </a:r>
              <a:r>
                <a:rPr lang="ja-JP" altLang="en-US" sz="24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信号</a:t>
              </a:r>
              <a:endParaRPr lang="ja-JP" altLang="en-US" sz="24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pic>
          <p:nvPicPr>
            <p:cNvPr id="24" name="図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lum/>
            </a:blip>
            <a:stretch>
              <a:fillRect/>
            </a:stretch>
          </p:blipFill>
          <p:spPr>
            <a:xfrm>
              <a:off x="1747659" y="5402461"/>
              <a:ext cx="220980" cy="220980"/>
            </a:xfrm>
            <a:prstGeom prst="rect">
              <a:avLst/>
            </a:prstGeom>
          </p:spPr>
        </p:pic>
        <p:pic>
          <p:nvPicPr>
            <p:cNvPr id="31" name="図 30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3446076" y="5151957"/>
              <a:ext cx="1564080" cy="642062"/>
            </a:xfrm>
            <a:prstGeom prst="rect">
              <a:avLst/>
            </a:prstGeom>
            <a:noFill/>
          </p:spPr>
        </p:pic>
        <p:pic>
          <p:nvPicPr>
            <p:cNvPr id="11" name="図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996" y="5384680"/>
              <a:ext cx="253365" cy="220980"/>
            </a:xfrm>
            <a:prstGeom prst="rect">
              <a:avLst/>
            </a:prstGeom>
          </p:spPr>
        </p:pic>
      </p:grpSp>
      <p:pic>
        <p:nvPicPr>
          <p:cNvPr id="21" name="図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7" y="1392073"/>
            <a:ext cx="3174500" cy="786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ソース・フィルタ理論と線形予測分析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600" dirty="0" smtClean="0"/>
              <a:t>ソース・フィルタモデル：線形な音声生成過程モデル　</a:t>
            </a:r>
            <a:endParaRPr kumimoji="1" lang="ja-JP" altLang="en-US" sz="2600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24899" y="1444600"/>
            <a:ext cx="2479177" cy="3839062"/>
            <a:chOff x="376712" y="1530324"/>
            <a:chExt cx="3230357" cy="5002281"/>
          </a:xfrm>
        </p:grpSpPr>
        <p:pic>
          <p:nvPicPr>
            <p:cNvPr id="4" name="図 3" descr="Sagittalmouth.png"/>
            <p:cNvPicPr>
              <a:picLocks noChangeAspect="1"/>
            </p:cNvPicPr>
            <p:nvPr/>
          </p:nvPicPr>
          <p:blipFill>
            <a:blip r:embed="rId17" cstate="print"/>
            <a:srcRect t="12420" b="12237"/>
            <a:stretch>
              <a:fillRect/>
            </a:stretch>
          </p:blipFill>
          <p:spPr>
            <a:xfrm>
              <a:off x="376712" y="1530324"/>
              <a:ext cx="3200000" cy="3459751"/>
            </a:xfrm>
            <a:prstGeom prst="rect">
              <a:avLst/>
            </a:prstGeom>
          </p:spPr>
        </p:pic>
        <p:pic>
          <p:nvPicPr>
            <p:cNvPr id="5" name="図 4" descr="Gray1204.pn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2102" y="5199105"/>
              <a:ext cx="1703546" cy="1333500"/>
            </a:xfrm>
            <a:prstGeom prst="rect">
              <a:avLst/>
            </a:prstGeom>
            <a:ln w="19050">
              <a:solidFill>
                <a:srgbClr val="40458C"/>
              </a:solidFill>
            </a:ln>
          </p:spPr>
        </p:pic>
        <p:grpSp>
          <p:nvGrpSpPr>
            <p:cNvPr id="6" name="グループ化 5"/>
            <p:cNvGrpSpPr/>
            <p:nvPr/>
          </p:nvGrpSpPr>
          <p:grpSpPr>
            <a:xfrm>
              <a:off x="2698197" y="2591595"/>
              <a:ext cx="908872" cy="745833"/>
              <a:chOff x="2621464" y="3440378"/>
              <a:chExt cx="908872" cy="745833"/>
            </a:xfrm>
          </p:grpSpPr>
          <p:sp>
            <p:nvSpPr>
              <p:cNvPr id="7" name="円弧 6"/>
              <p:cNvSpPr/>
              <p:nvPr/>
            </p:nvSpPr>
            <p:spPr bwMode="auto">
              <a:xfrm rot="2817641">
                <a:off x="2621464" y="3505733"/>
                <a:ext cx="632361" cy="632361"/>
              </a:xfrm>
              <a:prstGeom prst="arc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8" name="円弧 7"/>
              <p:cNvSpPr/>
              <p:nvPr/>
            </p:nvSpPr>
            <p:spPr bwMode="auto">
              <a:xfrm rot="2817641">
                <a:off x="2703123" y="3471490"/>
                <a:ext cx="692064" cy="692064"/>
              </a:xfrm>
              <a:prstGeom prst="arc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9" name="円弧 8"/>
              <p:cNvSpPr/>
              <p:nvPr/>
            </p:nvSpPr>
            <p:spPr bwMode="auto">
              <a:xfrm rot="2817641">
                <a:off x="2784503" y="3440378"/>
                <a:ext cx="745833" cy="745833"/>
              </a:xfrm>
              <a:prstGeom prst="arc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  <p:cxnSp>
          <p:nvCxnSpPr>
            <p:cNvPr id="10" name="直線コネクタ 9"/>
            <p:cNvCxnSpPr/>
            <p:nvPr/>
          </p:nvCxnSpPr>
          <p:spPr bwMode="auto">
            <a:xfrm>
              <a:off x="2019797" y="4446803"/>
              <a:ext cx="1155851" cy="73482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線コネクタ 10"/>
            <p:cNvCxnSpPr/>
            <p:nvPr/>
          </p:nvCxnSpPr>
          <p:spPr bwMode="auto">
            <a:xfrm rot="5400000">
              <a:off x="1378541" y="4540367"/>
              <a:ext cx="734821" cy="54769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テキスト ボックス 11"/>
            <p:cNvSpPr txBox="1"/>
            <p:nvPr/>
          </p:nvSpPr>
          <p:spPr>
            <a:xfrm>
              <a:off x="774475" y="518162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声帯</a:t>
              </a:r>
              <a:endParaRPr kumimoji="1" lang="ja-JP" altLang="en-US" sz="2000" dirty="0"/>
            </a:p>
          </p:txBody>
        </p:sp>
      </p:grpSp>
      <p:grpSp>
        <p:nvGrpSpPr>
          <p:cNvPr id="95" name="グループ化 94"/>
          <p:cNvGrpSpPr/>
          <p:nvPr/>
        </p:nvGrpSpPr>
        <p:grpSpPr>
          <a:xfrm>
            <a:off x="2810661" y="1439698"/>
            <a:ext cx="6179412" cy="2962454"/>
            <a:chOff x="592083" y="1046085"/>
            <a:chExt cx="8348444" cy="4002304"/>
          </a:xfrm>
        </p:grpSpPr>
        <p:sp>
          <p:nvSpPr>
            <p:cNvPr id="14" name="正方形/長方形 13"/>
            <p:cNvSpPr/>
            <p:nvPr/>
          </p:nvSpPr>
          <p:spPr bwMode="auto">
            <a:xfrm>
              <a:off x="6753059" y="2199028"/>
              <a:ext cx="1918333" cy="46569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2000" b="1" dirty="0" smtClean="0">
                  <a:latin typeface="Calibri" pitchFamily="34" charset="0"/>
                  <a:cs typeface="MigMix 1P" pitchFamily="50" charset="-128"/>
                </a:rPr>
                <a:t>音声</a:t>
              </a:r>
              <a:r>
                <a:rPr lang="ja-JP" altLang="en-US" sz="2000" b="1" dirty="0">
                  <a:latin typeface="Calibri" pitchFamily="34" charset="0"/>
                  <a:cs typeface="MigMix 1P" pitchFamily="50" charset="-128"/>
                </a:rPr>
                <a:t>波形</a:t>
              </a:r>
              <a:endParaRPr kumimoji="1" lang="ja-JP" altLang="en-US" sz="20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cs typeface="MigMix 1P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4056937" y="2212022"/>
              <a:ext cx="2739693" cy="79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声道</a:t>
              </a:r>
              <a:r>
                <a:rPr lang="en-US" altLang="ja-JP" dirty="0" smtClean="0">
                  <a:latin typeface="Calibri" pitchFamily="34" charset="0"/>
                  <a:cs typeface="MigMix 1P" panose="020B0502020203020207" pitchFamily="50" charset="-128"/>
                </a:rPr>
                <a:t/>
              </a:r>
              <a:br>
                <a:rPr lang="en-US" altLang="ja-JP" dirty="0" smtClean="0">
                  <a:latin typeface="Calibri" pitchFamily="34" charset="0"/>
                  <a:cs typeface="MigMix 1P" panose="020B0502020203020207" pitchFamily="50" charset="-128"/>
                </a:rPr>
              </a:br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インパルス応答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83219" y="2187283"/>
              <a:ext cx="1434594" cy="457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声帯振動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lum/>
            </a:blip>
            <a:stretch>
              <a:fillRect/>
            </a:stretch>
          </p:blipFill>
          <p:spPr>
            <a:xfrm>
              <a:off x="2986702" y="2795009"/>
              <a:ext cx="252984" cy="304800"/>
            </a:xfrm>
            <a:prstGeom prst="rect">
              <a:avLst/>
            </a:prstGeom>
          </p:spPr>
        </p:pic>
        <p:pic>
          <p:nvPicPr>
            <p:cNvPr id="18" name="図 17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lum/>
            </a:blip>
            <a:stretch>
              <a:fillRect/>
            </a:stretch>
          </p:blipFill>
          <p:spPr>
            <a:xfrm>
              <a:off x="6090487" y="2891697"/>
              <a:ext cx="265176" cy="150876"/>
            </a:xfrm>
            <a:prstGeom prst="rect">
              <a:avLst/>
            </a:prstGeom>
          </p:spPr>
        </p:pic>
        <p:grpSp>
          <p:nvGrpSpPr>
            <p:cNvPr id="19" name="グループ化 18"/>
            <p:cNvGrpSpPr/>
            <p:nvPr/>
          </p:nvGrpSpPr>
          <p:grpSpPr>
            <a:xfrm>
              <a:off x="592083" y="2600686"/>
              <a:ext cx="2113507" cy="576000"/>
              <a:chOff x="747856" y="1787521"/>
              <a:chExt cx="2113507" cy="576000"/>
            </a:xfrm>
          </p:grpSpPr>
          <p:cxnSp>
            <p:nvCxnSpPr>
              <p:cNvPr id="20" name="直線コネクタ 19"/>
              <p:cNvCxnSpPr/>
              <p:nvPr/>
            </p:nvCxnSpPr>
            <p:spPr bwMode="auto">
              <a:xfrm>
                <a:off x="1213286" y="1971612"/>
                <a:ext cx="0" cy="320597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直線コネクタ 20"/>
              <p:cNvCxnSpPr/>
              <p:nvPr/>
            </p:nvCxnSpPr>
            <p:spPr bwMode="auto">
              <a:xfrm>
                <a:off x="1601597" y="1971621"/>
                <a:ext cx="0" cy="32059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直線コネクタ 21"/>
              <p:cNvCxnSpPr/>
              <p:nvPr/>
            </p:nvCxnSpPr>
            <p:spPr bwMode="auto">
              <a:xfrm>
                <a:off x="1975926" y="1971615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直線コネクタ 22"/>
              <p:cNvCxnSpPr/>
              <p:nvPr/>
            </p:nvCxnSpPr>
            <p:spPr bwMode="auto">
              <a:xfrm>
                <a:off x="747856" y="2288026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24" name="図 23" descr="txp_fig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2760779" y="2167507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25" name="直線コネクタ 24"/>
              <p:cNvCxnSpPr/>
              <p:nvPr/>
            </p:nvCxnSpPr>
            <p:spPr bwMode="auto">
              <a:xfrm>
                <a:off x="2352163" y="1962090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直線矢印コネクタ 25"/>
              <p:cNvCxnSpPr/>
              <p:nvPr/>
            </p:nvCxnSpPr>
            <p:spPr bwMode="auto">
              <a:xfrm rot="5400000" flipH="1" flipV="1">
                <a:off x="55570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27" name="グループ化 26"/>
            <p:cNvGrpSpPr/>
            <p:nvPr/>
          </p:nvGrpSpPr>
          <p:grpSpPr>
            <a:xfrm>
              <a:off x="3611846" y="2610215"/>
              <a:ext cx="2076994" cy="586348"/>
              <a:chOff x="3767619" y="1787521"/>
              <a:chExt cx="2076994" cy="586348"/>
            </a:xfrm>
          </p:grpSpPr>
          <p:cxnSp>
            <p:nvCxnSpPr>
              <p:cNvPr id="28" name="直線コネクタ 27"/>
              <p:cNvCxnSpPr/>
              <p:nvPr/>
            </p:nvCxnSpPr>
            <p:spPr bwMode="auto">
              <a:xfrm>
                <a:off x="3767619" y="2275531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30" name="図 29" descr="txp_fig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5744029" y="2197085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31" name="直線矢印コネクタ 30"/>
              <p:cNvCxnSpPr/>
              <p:nvPr/>
            </p:nvCxnSpPr>
            <p:spPr bwMode="auto">
              <a:xfrm rot="5400000" flipH="1" flipV="1">
                <a:off x="358147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2" name="グループ化 31"/>
            <p:cNvGrpSpPr/>
            <p:nvPr/>
          </p:nvGrpSpPr>
          <p:grpSpPr>
            <a:xfrm>
              <a:off x="6792590" y="2607040"/>
              <a:ext cx="1971434" cy="732864"/>
              <a:chOff x="6948363" y="1806571"/>
              <a:chExt cx="1971434" cy="732864"/>
            </a:xfrm>
          </p:grpSpPr>
          <p:cxnSp>
            <p:nvCxnSpPr>
              <p:cNvPr id="33" name="直線コネクタ 32"/>
              <p:cNvCxnSpPr/>
              <p:nvPr/>
            </p:nvCxnSpPr>
            <p:spPr bwMode="auto">
              <a:xfrm>
                <a:off x="6948363" y="2297567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35" name="図 34" descr="txp_fig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8819213" y="2362651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36" name="直線矢印コネクタ 35"/>
              <p:cNvCxnSpPr/>
              <p:nvPr/>
            </p:nvCxnSpPr>
            <p:spPr bwMode="auto">
              <a:xfrm rot="5400000" flipH="1" flipV="1">
                <a:off x="6746952" y="209377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7" name="グループ化 36"/>
            <p:cNvGrpSpPr/>
            <p:nvPr/>
          </p:nvGrpSpPr>
          <p:grpSpPr>
            <a:xfrm>
              <a:off x="689675" y="4024678"/>
              <a:ext cx="2062142" cy="575942"/>
              <a:chOff x="845448" y="3282948"/>
              <a:chExt cx="2062142" cy="575942"/>
            </a:xfrm>
          </p:grpSpPr>
          <p:grpSp>
            <p:nvGrpSpPr>
              <p:cNvPr id="38" name="グループ化 56"/>
              <p:cNvGrpSpPr/>
              <p:nvPr/>
            </p:nvGrpSpPr>
            <p:grpSpPr>
              <a:xfrm>
                <a:off x="943194" y="3441057"/>
                <a:ext cx="1613612" cy="338027"/>
                <a:chOff x="2340000" y="2522350"/>
                <a:chExt cx="1613612" cy="338027"/>
              </a:xfrm>
            </p:grpSpPr>
            <p:sp>
              <p:nvSpPr>
                <p:cNvPr id="42" name="Freeform 111"/>
                <p:cNvSpPr>
                  <a:spLocks/>
                </p:cNvSpPr>
                <p:nvPr/>
              </p:nvSpPr>
              <p:spPr bwMode="auto">
                <a:xfrm>
                  <a:off x="2340000" y="2522350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3" name="Freeform 111"/>
                <p:cNvSpPr>
                  <a:spLocks/>
                </p:cNvSpPr>
                <p:nvPr/>
              </p:nvSpPr>
              <p:spPr bwMode="auto">
                <a:xfrm>
                  <a:off x="2520000" y="2527112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4" name="Freeform 111"/>
                <p:cNvSpPr>
                  <a:spLocks/>
                </p:cNvSpPr>
                <p:nvPr/>
              </p:nvSpPr>
              <p:spPr bwMode="auto">
                <a:xfrm>
                  <a:off x="2700000" y="2527112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5" name="Freeform 111"/>
                <p:cNvSpPr>
                  <a:spLocks/>
                </p:cNvSpPr>
                <p:nvPr/>
              </p:nvSpPr>
              <p:spPr bwMode="auto">
                <a:xfrm>
                  <a:off x="288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6" name="Freeform 111"/>
                <p:cNvSpPr>
                  <a:spLocks/>
                </p:cNvSpPr>
                <p:nvPr/>
              </p:nvSpPr>
              <p:spPr bwMode="auto">
                <a:xfrm>
                  <a:off x="306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7" name="Freeform 111"/>
                <p:cNvSpPr>
                  <a:spLocks/>
                </p:cNvSpPr>
                <p:nvPr/>
              </p:nvSpPr>
              <p:spPr bwMode="auto">
                <a:xfrm>
                  <a:off x="324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8" name="Freeform 111"/>
                <p:cNvSpPr>
                  <a:spLocks/>
                </p:cNvSpPr>
                <p:nvPr/>
              </p:nvSpPr>
              <p:spPr bwMode="auto">
                <a:xfrm>
                  <a:off x="342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9" name="Freeform 111"/>
                <p:cNvSpPr>
                  <a:spLocks/>
                </p:cNvSpPr>
                <p:nvPr/>
              </p:nvSpPr>
              <p:spPr bwMode="auto">
                <a:xfrm>
                  <a:off x="360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50" name="Freeform 111"/>
                <p:cNvSpPr>
                  <a:spLocks/>
                </p:cNvSpPr>
                <p:nvPr/>
              </p:nvSpPr>
              <p:spPr bwMode="auto">
                <a:xfrm>
                  <a:off x="3778594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39" name="直線矢印コネクタ 38"/>
              <p:cNvCxnSpPr/>
              <p:nvPr/>
            </p:nvCxnSpPr>
            <p:spPr bwMode="auto">
              <a:xfrm>
                <a:off x="851853" y="3785433"/>
                <a:ext cx="183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0" name="直線矢印コネクタ 39"/>
              <p:cNvCxnSpPr/>
              <p:nvPr/>
            </p:nvCxnSpPr>
            <p:spPr bwMode="auto">
              <a:xfrm rot="5400000" flipH="1" flipV="1">
                <a:off x="594242" y="3534154"/>
                <a:ext cx="504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pic>
            <p:nvPicPr>
              <p:cNvPr id="41" name="図 40" descr="txp_fig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2">
                <a:lum/>
              </a:blip>
              <a:stretch>
                <a:fillRect/>
              </a:stretch>
            </p:blipFill>
            <p:spPr>
              <a:xfrm>
                <a:off x="2730806" y="3732398"/>
                <a:ext cx="176784" cy="126492"/>
              </a:xfrm>
              <a:prstGeom prst="rect">
                <a:avLst/>
              </a:prstGeom>
            </p:spPr>
          </p:pic>
        </p:grpSp>
        <p:grpSp>
          <p:nvGrpSpPr>
            <p:cNvPr id="51" name="グループ化 50"/>
            <p:cNvGrpSpPr/>
            <p:nvPr/>
          </p:nvGrpSpPr>
          <p:grpSpPr>
            <a:xfrm>
              <a:off x="3702335" y="4029181"/>
              <a:ext cx="2135582" cy="565089"/>
              <a:chOff x="3858108" y="3287451"/>
              <a:chExt cx="2135582" cy="565089"/>
            </a:xfrm>
          </p:grpSpPr>
          <p:grpSp>
            <p:nvGrpSpPr>
              <p:cNvPr id="52" name="グループ化 95"/>
              <p:cNvGrpSpPr/>
              <p:nvPr/>
            </p:nvGrpSpPr>
            <p:grpSpPr>
              <a:xfrm>
                <a:off x="3858108" y="3287451"/>
                <a:ext cx="1894992" cy="504073"/>
                <a:chOff x="3891449" y="2738809"/>
                <a:chExt cx="2988000" cy="504073"/>
              </a:xfrm>
            </p:grpSpPr>
            <p:sp>
              <p:nvSpPr>
                <p:cNvPr id="54" name="フリーフォーム 53"/>
                <p:cNvSpPr/>
                <p:nvPr/>
              </p:nvSpPr>
              <p:spPr bwMode="auto">
                <a:xfrm>
                  <a:off x="3916875" y="2742464"/>
                  <a:ext cx="2954020" cy="489865"/>
                </a:xfrm>
                <a:custGeom>
                  <a:avLst/>
                  <a:gdLst>
                    <a:gd name="connsiteX0" fmla="*/ 0 w 2865120"/>
                    <a:gd name="connsiteY0" fmla="*/ 294640 h 309880"/>
                    <a:gd name="connsiteX1" fmla="*/ 160020 w 2865120"/>
                    <a:gd name="connsiteY1" fmla="*/ 241300 h 309880"/>
                    <a:gd name="connsiteX2" fmla="*/ 350520 w 2865120"/>
                    <a:gd name="connsiteY2" fmla="*/ 50800 h 309880"/>
                    <a:gd name="connsiteX3" fmla="*/ 464820 w 2865120"/>
                    <a:gd name="connsiteY3" fmla="*/ 104140 h 309880"/>
                    <a:gd name="connsiteX4" fmla="*/ 586740 w 2865120"/>
                    <a:gd name="connsiteY4" fmla="*/ 5080 h 309880"/>
                    <a:gd name="connsiteX5" fmla="*/ 716280 w 2865120"/>
                    <a:gd name="connsiteY5" fmla="*/ 134620 h 309880"/>
                    <a:gd name="connsiteX6" fmla="*/ 1013460 w 2865120"/>
                    <a:gd name="connsiteY6" fmla="*/ 256540 h 309880"/>
                    <a:gd name="connsiteX7" fmla="*/ 1432560 w 2865120"/>
                    <a:gd name="connsiteY7" fmla="*/ 271780 h 309880"/>
                    <a:gd name="connsiteX8" fmla="*/ 1813560 w 2865120"/>
                    <a:gd name="connsiteY8" fmla="*/ 127000 h 309880"/>
                    <a:gd name="connsiteX9" fmla="*/ 2072640 w 2865120"/>
                    <a:gd name="connsiteY9" fmla="*/ 203200 h 309880"/>
                    <a:gd name="connsiteX10" fmla="*/ 2293620 w 2865120"/>
                    <a:gd name="connsiteY10" fmla="*/ 271780 h 309880"/>
                    <a:gd name="connsiteX11" fmla="*/ 2865120 w 2865120"/>
                    <a:gd name="connsiteY11" fmla="*/ 309880 h 309880"/>
                    <a:gd name="connsiteX0" fmla="*/ 0 w 2865120"/>
                    <a:gd name="connsiteY0" fmla="*/ 294640 h 309880"/>
                    <a:gd name="connsiteX1" fmla="*/ 160020 w 2865120"/>
                    <a:gd name="connsiteY1" fmla="*/ 241300 h 309880"/>
                    <a:gd name="connsiteX2" fmla="*/ 350520 w 2865120"/>
                    <a:gd name="connsiteY2" fmla="*/ 50800 h 309880"/>
                    <a:gd name="connsiteX3" fmla="*/ 464820 w 2865120"/>
                    <a:gd name="connsiteY3" fmla="*/ 104140 h 309880"/>
                    <a:gd name="connsiteX4" fmla="*/ 586740 w 2865120"/>
                    <a:gd name="connsiteY4" fmla="*/ 5080 h 309880"/>
                    <a:gd name="connsiteX5" fmla="*/ 757555 w 2865120"/>
                    <a:gd name="connsiteY5" fmla="*/ 134620 h 309880"/>
                    <a:gd name="connsiteX6" fmla="*/ 1013460 w 2865120"/>
                    <a:gd name="connsiteY6" fmla="*/ 256540 h 309880"/>
                    <a:gd name="connsiteX7" fmla="*/ 1432560 w 2865120"/>
                    <a:gd name="connsiteY7" fmla="*/ 271780 h 309880"/>
                    <a:gd name="connsiteX8" fmla="*/ 1813560 w 2865120"/>
                    <a:gd name="connsiteY8" fmla="*/ 127000 h 309880"/>
                    <a:gd name="connsiteX9" fmla="*/ 2072640 w 2865120"/>
                    <a:gd name="connsiteY9" fmla="*/ 203200 h 309880"/>
                    <a:gd name="connsiteX10" fmla="*/ 2293620 w 2865120"/>
                    <a:gd name="connsiteY10" fmla="*/ 271780 h 309880"/>
                    <a:gd name="connsiteX11" fmla="*/ 2865120 w 2865120"/>
                    <a:gd name="connsiteY11" fmla="*/ 309880 h 309880"/>
                    <a:gd name="connsiteX0" fmla="*/ 0 w 2865120"/>
                    <a:gd name="connsiteY0" fmla="*/ 291359 h 306599"/>
                    <a:gd name="connsiteX1" fmla="*/ 160020 w 2865120"/>
                    <a:gd name="connsiteY1" fmla="*/ 238019 h 306599"/>
                    <a:gd name="connsiteX2" fmla="*/ 350520 w 2865120"/>
                    <a:gd name="connsiteY2" fmla="*/ 47519 h 306599"/>
                    <a:gd name="connsiteX3" fmla="*/ 464820 w 2865120"/>
                    <a:gd name="connsiteY3" fmla="*/ 142134 h 306599"/>
                    <a:gd name="connsiteX4" fmla="*/ 586740 w 2865120"/>
                    <a:gd name="connsiteY4" fmla="*/ 1799 h 306599"/>
                    <a:gd name="connsiteX5" fmla="*/ 757555 w 2865120"/>
                    <a:gd name="connsiteY5" fmla="*/ 131339 h 306599"/>
                    <a:gd name="connsiteX6" fmla="*/ 1013460 w 2865120"/>
                    <a:gd name="connsiteY6" fmla="*/ 253259 h 306599"/>
                    <a:gd name="connsiteX7" fmla="*/ 1432560 w 2865120"/>
                    <a:gd name="connsiteY7" fmla="*/ 268499 h 306599"/>
                    <a:gd name="connsiteX8" fmla="*/ 1813560 w 2865120"/>
                    <a:gd name="connsiteY8" fmla="*/ 123719 h 306599"/>
                    <a:gd name="connsiteX9" fmla="*/ 2072640 w 2865120"/>
                    <a:gd name="connsiteY9" fmla="*/ 199919 h 306599"/>
                    <a:gd name="connsiteX10" fmla="*/ 2293620 w 2865120"/>
                    <a:gd name="connsiteY10" fmla="*/ 268499 h 306599"/>
                    <a:gd name="connsiteX11" fmla="*/ 2865120 w 2865120"/>
                    <a:gd name="connsiteY11" fmla="*/ 306599 h 306599"/>
                    <a:gd name="connsiteX0" fmla="*/ 0 w 2865120"/>
                    <a:gd name="connsiteY0" fmla="*/ 291359 h 306599"/>
                    <a:gd name="connsiteX1" fmla="*/ 160020 w 2865120"/>
                    <a:gd name="connsiteY1" fmla="*/ 238019 h 306599"/>
                    <a:gd name="connsiteX2" fmla="*/ 350520 w 2865120"/>
                    <a:gd name="connsiteY2" fmla="*/ 47519 h 306599"/>
                    <a:gd name="connsiteX3" fmla="*/ 464820 w 2865120"/>
                    <a:gd name="connsiteY3" fmla="*/ 142134 h 306599"/>
                    <a:gd name="connsiteX4" fmla="*/ 586740 w 2865120"/>
                    <a:gd name="connsiteY4" fmla="*/ 1799 h 306599"/>
                    <a:gd name="connsiteX5" fmla="*/ 757555 w 2865120"/>
                    <a:gd name="connsiteY5" fmla="*/ 131339 h 306599"/>
                    <a:gd name="connsiteX6" fmla="*/ 1013460 w 2865120"/>
                    <a:gd name="connsiteY6" fmla="*/ 253259 h 306599"/>
                    <a:gd name="connsiteX7" fmla="*/ 1432560 w 2865120"/>
                    <a:gd name="connsiteY7" fmla="*/ 268499 h 306599"/>
                    <a:gd name="connsiteX8" fmla="*/ 1813560 w 2865120"/>
                    <a:gd name="connsiteY8" fmla="*/ 123719 h 306599"/>
                    <a:gd name="connsiteX9" fmla="*/ 2072640 w 2865120"/>
                    <a:gd name="connsiteY9" fmla="*/ 199919 h 306599"/>
                    <a:gd name="connsiteX10" fmla="*/ 2293620 w 2865120"/>
                    <a:gd name="connsiteY10" fmla="*/ 268499 h 306599"/>
                    <a:gd name="connsiteX11" fmla="*/ 2865120 w 2865120"/>
                    <a:gd name="connsiteY11" fmla="*/ 306599 h 306599"/>
                    <a:gd name="connsiteX0" fmla="*/ 0 w 2909570"/>
                    <a:gd name="connsiteY0" fmla="*/ 291359 h 306599"/>
                    <a:gd name="connsiteX1" fmla="*/ 204470 w 2909570"/>
                    <a:gd name="connsiteY1" fmla="*/ 238019 h 306599"/>
                    <a:gd name="connsiteX2" fmla="*/ 394970 w 2909570"/>
                    <a:gd name="connsiteY2" fmla="*/ 47519 h 306599"/>
                    <a:gd name="connsiteX3" fmla="*/ 509270 w 2909570"/>
                    <a:gd name="connsiteY3" fmla="*/ 142134 h 306599"/>
                    <a:gd name="connsiteX4" fmla="*/ 631190 w 2909570"/>
                    <a:gd name="connsiteY4" fmla="*/ 1799 h 306599"/>
                    <a:gd name="connsiteX5" fmla="*/ 802005 w 2909570"/>
                    <a:gd name="connsiteY5" fmla="*/ 131339 h 306599"/>
                    <a:gd name="connsiteX6" fmla="*/ 1057910 w 2909570"/>
                    <a:gd name="connsiteY6" fmla="*/ 253259 h 306599"/>
                    <a:gd name="connsiteX7" fmla="*/ 1477010 w 2909570"/>
                    <a:gd name="connsiteY7" fmla="*/ 268499 h 306599"/>
                    <a:gd name="connsiteX8" fmla="*/ 1858010 w 2909570"/>
                    <a:gd name="connsiteY8" fmla="*/ 123719 h 306599"/>
                    <a:gd name="connsiteX9" fmla="*/ 2117090 w 2909570"/>
                    <a:gd name="connsiteY9" fmla="*/ 199919 h 306599"/>
                    <a:gd name="connsiteX10" fmla="*/ 2338070 w 2909570"/>
                    <a:gd name="connsiteY10" fmla="*/ 268499 h 306599"/>
                    <a:gd name="connsiteX11" fmla="*/ 2909570 w 2909570"/>
                    <a:gd name="connsiteY11" fmla="*/ 306599 h 306599"/>
                    <a:gd name="connsiteX0" fmla="*/ 0 w 2909570"/>
                    <a:gd name="connsiteY0" fmla="*/ 332634 h 332634"/>
                    <a:gd name="connsiteX1" fmla="*/ 204470 w 2909570"/>
                    <a:gd name="connsiteY1" fmla="*/ 238019 h 332634"/>
                    <a:gd name="connsiteX2" fmla="*/ 394970 w 2909570"/>
                    <a:gd name="connsiteY2" fmla="*/ 47519 h 332634"/>
                    <a:gd name="connsiteX3" fmla="*/ 509270 w 2909570"/>
                    <a:gd name="connsiteY3" fmla="*/ 142134 h 332634"/>
                    <a:gd name="connsiteX4" fmla="*/ 631190 w 2909570"/>
                    <a:gd name="connsiteY4" fmla="*/ 1799 h 332634"/>
                    <a:gd name="connsiteX5" fmla="*/ 802005 w 2909570"/>
                    <a:gd name="connsiteY5" fmla="*/ 131339 h 332634"/>
                    <a:gd name="connsiteX6" fmla="*/ 1057910 w 2909570"/>
                    <a:gd name="connsiteY6" fmla="*/ 253259 h 332634"/>
                    <a:gd name="connsiteX7" fmla="*/ 1477010 w 2909570"/>
                    <a:gd name="connsiteY7" fmla="*/ 268499 h 332634"/>
                    <a:gd name="connsiteX8" fmla="*/ 1858010 w 2909570"/>
                    <a:gd name="connsiteY8" fmla="*/ 123719 h 332634"/>
                    <a:gd name="connsiteX9" fmla="*/ 2117090 w 2909570"/>
                    <a:gd name="connsiteY9" fmla="*/ 199919 h 332634"/>
                    <a:gd name="connsiteX10" fmla="*/ 2338070 w 2909570"/>
                    <a:gd name="connsiteY10" fmla="*/ 268499 h 332634"/>
                    <a:gd name="connsiteX11" fmla="*/ 2909570 w 2909570"/>
                    <a:gd name="connsiteY11" fmla="*/ 306599 h 332634"/>
                    <a:gd name="connsiteX0" fmla="*/ 0 w 2982595"/>
                    <a:gd name="connsiteY0" fmla="*/ 332634 h 332634"/>
                    <a:gd name="connsiteX1" fmla="*/ 204470 w 2982595"/>
                    <a:gd name="connsiteY1" fmla="*/ 238019 h 332634"/>
                    <a:gd name="connsiteX2" fmla="*/ 394970 w 2982595"/>
                    <a:gd name="connsiteY2" fmla="*/ 47519 h 332634"/>
                    <a:gd name="connsiteX3" fmla="*/ 509270 w 2982595"/>
                    <a:gd name="connsiteY3" fmla="*/ 142134 h 332634"/>
                    <a:gd name="connsiteX4" fmla="*/ 631190 w 2982595"/>
                    <a:gd name="connsiteY4" fmla="*/ 1799 h 332634"/>
                    <a:gd name="connsiteX5" fmla="*/ 802005 w 2982595"/>
                    <a:gd name="connsiteY5" fmla="*/ 131339 h 332634"/>
                    <a:gd name="connsiteX6" fmla="*/ 1057910 w 2982595"/>
                    <a:gd name="connsiteY6" fmla="*/ 253259 h 332634"/>
                    <a:gd name="connsiteX7" fmla="*/ 1477010 w 2982595"/>
                    <a:gd name="connsiteY7" fmla="*/ 268499 h 332634"/>
                    <a:gd name="connsiteX8" fmla="*/ 1858010 w 2982595"/>
                    <a:gd name="connsiteY8" fmla="*/ 123719 h 332634"/>
                    <a:gd name="connsiteX9" fmla="*/ 2117090 w 2982595"/>
                    <a:gd name="connsiteY9" fmla="*/ 199919 h 332634"/>
                    <a:gd name="connsiteX10" fmla="*/ 2338070 w 2982595"/>
                    <a:gd name="connsiteY10" fmla="*/ 268499 h 332634"/>
                    <a:gd name="connsiteX11" fmla="*/ 2982595 w 2982595"/>
                    <a:gd name="connsiteY11" fmla="*/ 306599 h 332634"/>
                    <a:gd name="connsiteX0" fmla="*/ 0 w 2982595"/>
                    <a:gd name="connsiteY0" fmla="*/ 332634 h 332634"/>
                    <a:gd name="connsiteX1" fmla="*/ 204470 w 2982595"/>
                    <a:gd name="connsiteY1" fmla="*/ 238019 h 332634"/>
                    <a:gd name="connsiteX2" fmla="*/ 394970 w 2982595"/>
                    <a:gd name="connsiteY2" fmla="*/ 47519 h 332634"/>
                    <a:gd name="connsiteX3" fmla="*/ 509270 w 2982595"/>
                    <a:gd name="connsiteY3" fmla="*/ 142134 h 332634"/>
                    <a:gd name="connsiteX4" fmla="*/ 631190 w 2982595"/>
                    <a:gd name="connsiteY4" fmla="*/ 1799 h 332634"/>
                    <a:gd name="connsiteX5" fmla="*/ 802005 w 2982595"/>
                    <a:gd name="connsiteY5" fmla="*/ 131339 h 332634"/>
                    <a:gd name="connsiteX6" fmla="*/ 1057910 w 2982595"/>
                    <a:gd name="connsiteY6" fmla="*/ 253259 h 332634"/>
                    <a:gd name="connsiteX7" fmla="*/ 1477010 w 2982595"/>
                    <a:gd name="connsiteY7" fmla="*/ 268499 h 332634"/>
                    <a:gd name="connsiteX8" fmla="*/ 1858010 w 2982595"/>
                    <a:gd name="connsiteY8" fmla="*/ 123719 h 332634"/>
                    <a:gd name="connsiteX9" fmla="*/ 2117090 w 2982595"/>
                    <a:gd name="connsiteY9" fmla="*/ 199919 h 332634"/>
                    <a:gd name="connsiteX10" fmla="*/ 2338070 w 2982595"/>
                    <a:gd name="connsiteY10" fmla="*/ 268499 h 332634"/>
                    <a:gd name="connsiteX11" fmla="*/ 2982595 w 2982595"/>
                    <a:gd name="connsiteY11" fmla="*/ 306599 h 332634"/>
                    <a:gd name="connsiteX0" fmla="*/ 0 w 2982595"/>
                    <a:gd name="connsiteY0" fmla="*/ 294534 h 306599"/>
                    <a:gd name="connsiteX1" fmla="*/ 204470 w 2982595"/>
                    <a:gd name="connsiteY1" fmla="*/ 238019 h 306599"/>
                    <a:gd name="connsiteX2" fmla="*/ 394970 w 2982595"/>
                    <a:gd name="connsiteY2" fmla="*/ 47519 h 306599"/>
                    <a:gd name="connsiteX3" fmla="*/ 509270 w 2982595"/>
                    <a:gd name="connsiteY3" fmla="*/ 142134 h 306599"/>
                    <a:gd name="connsiteX4" fmla="*/ 631190 w 2982595"/>
                    <a:gd name="connsiteY4" fmla="*/ 1799 h 306599"/>
                    <a:gd name="connsiteX5" fmla="*/ 802005 w 2982595"/>
                    <a:gd name="connsiteY5" fmla="*/ 131339 h 306599"/>
                    <a:gd name="connsiteX6" fmla="*/ 1057910 w 2982595"/>
                    <a:gd name="connsiteY6" fmla="*/ 253259 h 306599"/>
                    <a:gd name="connsiteX7" fmla="*/ 1477010 w 2982595"/>
                    <a:gd name="connsiteY7" fmla="*/ 268499 h 306599"/>
                    <a:gd name="connsiteX8" fmla="*/ 1858010 w 2982595"/>
                    <a:gd name="connsiteY8" fmla="*/ 123719 h 306599"/>
                    <a:gd name="connsiteX9" fmla="*/ 2117090 w 2982595"/>
                    <a:gd name="connsiteY9" fmla="*/ 199919 h 306599"/>
                    <a:gd name="connsiteX10" fmla="*/ 2338070 w 2982595"/>
                    <a:gd name="connsiteY10" fmla="*/ 268499 h 306599"/>
                    <a:gd name="connsiteX11" fmla="*/ 2982595 w 2982595"/>
                    <a:gd name="connsiteY11" fmla="*/ 306599 h 306599"/>
                    <a:gd name="connsiteX0" fmla="*/ 0 w 3090545"/>
                    <a:gd name="connsiteY0" fmla="*/ 202459 h 306599"/>
                    <a:gd name="connsiteX1" fmla="*/ 312420 w 3090545"/>
                    <a:gd name="connsiteY1" fmla="*/ 238019 h 306599"/>
                    <a:gd name="connsiteX2" fmla="*/ 502920 w 3090545"/>
                    <a:gd name="connsiteY2" fmla="*/ 47519 h 306599"/>
                    <a:gd name="connsiteX3" fmla="*/ 617220 w 3090545"/>
                    <a:gd name="connsiteY3" fmla="*/ 142134 h 306599"/>
                    <a:gd name="connsiteX4" fmla="*/ 739140 w 3090545"/>
                    <a:gd name="connsiteY4" fmla="*/ 1799 h 306599"/>
                    <a:gd name="connsiteX5" fmla="*/ 909955 w 3090545"/>
                    <a:gd name="connsiteY5" fmla="*/ 131339 h 306599"/>
                    <a:gd name="connsiteX6" fmla="*/ 1165860 w 3090545"/>
                    <a:gd name="connsiteY6" fmla="*/ 253259 h 306599"/>
                    <a:gd name="connsiteX7" fmla="*/ 1584960 w 3090545"/>
                    <a:gd name="connsiteY7" fmla="*/ 268499 h 306599"/>
                    <a:gd name="connsiteX8" fmla="*/ 1965960 w 3090545"/>
                    <a:gd name="connsiteY8" fmla="*/ 123719 h 306599"/>
                    <a:gd name="connsiteX9" fmla="*/ 2225040 w 3090545"/>
                    <a:gd name="connsiteY9" fmla="*/ 199919 h 306599"/>
                    <a:gd name="connsiteX10" fmla="*/ 2446020 w 3090545"/>
                    <a:gd name="connsiteY10" fmla="*/ 268499 h 306599"/>
                    <a:gd name="connsiteX11" fmla="*/ 3090545 w 3090545"/>
                    <a:gd name="connsiteY11" fmla="*/ 306599 h 306599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02615 w 2954020"/>
                    <a:gd name="connsiteY4" fmla="*/ 1799 h 313584"/>
                    <a:gd name="connsiteX5" fmla="*/ 773430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773430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977265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235710 w 2954020"/>
                    <a:gd name="connsiteY6" fmla="*/ 91334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108710 w 2954020"/>
                    <a:gd name="connsiteY6" fmla="*/ 24690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31047 h 331047"/>
                    <a:gd name="connsiteX1" fmla="*/ 175895 w 2954020"/>
                    <a:gd name="connsiteY1" fmla="*/ 255482 h 331047"/>
                    <a:gd name="connsiteX2" fmla="*/ 366395 w 2954020"/>
                    <a:gd name="connsiteY2" fmla="*/ 64982 h 331047"/>
                    <a:gd name="connsiteX3" fmla="*/ 521970 w 2954020"/>
                    <a:gd name="connsiteY3" fmla="*/ 159597 h 331047"/>
                    <a:gd name="connsiteX4" fmla="*/ 681990 w 2954020"/>
                    <a:gd name="connsiteY4" fmla="*/ 19262 h 331047"/>
                    <a:gd name="connsiteX5" fmla="*/ 1046480 w 2954020"/>
                    <a:gd name="connsiteY5" fmla="*/ 44027 h 331047"/>
                    <a:gd name="connsiteX6" fmla="*/ 1108710 w 2954020"/>
                    <a:gd name="connsiteY6" fmla="*/ 264372 h 331047"/>
                    <a:gd name="connsiteX7" fmla="*/ 1448435 w 2954020"/>
                    <a:gd name="connsiteY7" fmla="*/ 285962 h 331047"/>
                    <a:gd name="connsiteX8" fmla="*/ 1829435 w 2954020"/>
                    <a:gd name="connsiteY8" fmla="*/ 141182 h 331047"/>
                    <a:gd name="connsiteX9" fmla="*/ 2088515 w 2954020"/>
                    <a:gd name="connsiteY9" fmla="*/ 217382 h 331047"/>
                    <a:gd name="connsiteX10" fmla="*/ 2309495 w 2954020"/>
                    <a:gd name="connsiteY10" fmla="*/ 285962 h 331047"/>
                    <a:gd name="connsiteX11" fmla="*/ 2954020 w 2954020"/>
                    <a:gd name="connsiteY11" fmla="*/ 324062 h 331047"/>
                    <a:gd name="connsiteX0" fmla="*/ 0 w 2954020"/>
                    <a:gd name="connsiteY0" fmla="*/ 315701 h 315701"/>
                    <a:gd name="connsiteX1" fmla="*/ 175895 w 2954020"/>
                    <a:gd name="connsiteY1" fmla="*/ 240136 h 315701"/>
                    <a:gd name="connsiteX2" fmla="*/ 366395 w 2954020"/>
                    <a:gd name="connsiteY2" fmla="*/ 49636 h 315701"/>
                    <a:gd name="connsiteX3" fmla="*/ 521970 w 2954020"/>
                    <a:gd name="connsiteY3" fmla="*/ 144251 h 315701"/>
                    <a:gd name="connsiteX4" fmla="*/ 681990 w 2954020"/>
                    <a:gd name="connsiteY4" fmla="*/ 3916 h 315701"/>
                    <a:gd name="connsiteX5" fmla="*/ 843280 w 2954020"/>
                    <a:gd name="connsiteY5" fmla="*/ 120756 h 315701"/>
                    <a:gd name="connsiteX6" fmla="*/ 1108710 w 2954020"/>
                    <a:gd name="connsiteY6" fmla="*/ 249026 h 315701"/>
                    <a:gd name="connsiteX7" fmla="*/ 1448435 w 2954020"/>
                    <a:gd name="connsiteY7" fmla="*/ 270616 h 315701"/>
                    <a:gd name="connsiteX8" fmla="*/ 1829435 w 2954020"/>
                    <a:gd name="connsiteY8" fmla="*/ 125836 h 315701"/>
                    <a:gd name="connsiteX9" fmla="*/ 2088515 w 2954020"/>
                    <a:gd name="connsiteY9" fmla="*/ 202036 h 315701"/>
                    <a:gd name="connsiteX10" fmla="*/ 2309495 w 2954020"/>
                    <a:gd name="connsiteY10" fmla="*/ 270616 h 315701"/>
                    <a:gd name="connsiteX11" fmla="*/ 2954020 w 2954020"/>
                    <a:gd name="connsiteY11" fmla="*/ 308716 h 315701"/>
                    <a:gd name="connsiteX0" fmla="*/ 0 w 2954020"/>
                    <a:gd name="connsiteY0" fmla="*/ 315701 h 315701"/>
                    <a:gd name="connsiteX1" fmla="*/ 175895 w 2954020"/>
                    <a:gd name="connsiteY1" fmla="*/ 240136 h 315701"/>
                    <a:gd name="connsiteX2" fmla="*/ 366395 w 2954020"/>
                    <a:gd name="connsiteY2" fmla="*/ 49636 h 315701"/>
                    <a:gd name="connsiteX3" fmla="*/ 521970 w 2954020"/>
                    <a:gd name="connsiteY3" fmla="*/ 144251 h 315701"/>
                    <a:gd name="connsiteX4" fmla="*/ 681990 w 2954020"/>
                    <a:gd name="connsiteY4" fmla="*/ 3916 h 315701"/>
                    <a:gd name="connsiteX5" fmla="*/ 843280 w 2954020"/>
                    <a:gd name="connsiteY5" fmla="*/ 120756 h 315701"/>
                    <a:gd name="connsiteX6" fmla="*/ 1108710 w 2954020"/>
                    <a:gd name="connsiteY6" fmla="*/ 249026 h 315701"/>
                    <a:gd name="connsiteX7" fmla="*/ 1448435 w 2954020"/>
                    <a:gd name="connsiteY7" fmla="*/ 270616 h 315701"/>
                    <a:gd name="connsiteX8" fmla="*/ 1829435 w 2954020"/>
                    <a:gd name="connsiteY8" fmla="*/ 125836 h 315701"/>
                    <a:gd name="connsiteX9" fmla="*/ 1981359 w 2954020"/>
                    <a:gd name="connsiteY9" fmla="*/ 159174 h 315701"/>
                    <a:gd name="connsiteX10" fmla="*/ 2309495 w 2954020"/>
                    <a:gd name="connsiteY10" fmla="*/ 270616 h 315701"/>
                    <a:gd name="connsiteX11" fmla="*/ 2954020 w 2954020"/>
                    <a:gd name="connsiteY11" fmla="*/ 308716 h 315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54020" h="315701">
                      <a:moveTo>
                        <a:pt x="0" y="315701"/>
                      </a:moveTo>
                      <a:cubicBezTo>
                        <a:pt x="50800" y="309351"/>
                        <a:pt x="114829" y="284480"/>
                        <a:pt x="175895" y="240136"/>
                      </a:cubicBezTo>
                      <a:cubicBezTo>
                        <a:pt x="236961" y="195792"/>
                        <a:pt x="308716" y="65617"/>
                        <a:pt x="366395" y="49636"/>
                      </a:cubicBezTo>
                      <a:cubicBezTo>
                        <a:pt x="424074" y="33655"/>
                        <a:pt x="469371" y="151871"/>
                        <a:pt x="521970" y="144251"/>
                      </a:cubicBezTo>
                      <a:cubicBezTo>
                        <a:pt x="574569" y="136631"/>
                        <a:pt x="628439" y="7832"/>
                        <a:pt x="681990" y="3916"/>
                      </a:cubicBezTo>
                      <a:cubicBezTo>
                        <a:pt x="735541" y="0"/>
                        <a:pt x="772160" y="79904"/>
                        <a:pt x="843280" y="120756"/>
                      </a:cubicBezTo>
                      <a:cubicBezTo>
                        <a:pt x="914400" y="161608"/>
                        <a:pt x="1007851" y="224049"/>
                        <a:pt x="1108710" y="249026"/>
                      </a:cubicBezTo>
                      <a:cubicBezTo>
                        <a:pt x="1209569" y="274003"/>
                        <a:pt x="1328314" y="291148"/>
                        <a:pt x="1448435" y="270616"/>
                      </a:cubicBezTo>
                      <a:cubicBezTo>
                        <a:pt x="1568556" y="250084"/>
                        <a:pt x="1740614" y="144410"/>
                        <a:pt x="1829435" y="125836"/>
                      </a:cubicBezTo>
                      <a:cubicBezTo>
                        <a:pt x="1918256" y="107262"/>
                        <a:pt x="1981359" y="159174"/>
                        <a:pt x="1981359" y="159174"/>
                      </a:cubicBezTo>
                      <a:cubicBezTo>
                        <a:pt x="2061369" y="183304"/>
                        <a:pt x="2147385" y="245692"/>
                        <a:pt x="2309495" y="270616"/>
                      </a:cubicBezTo>
                      <a:cubicBezTo>
                        <a:pt x="2471605" y="295540"/>
                        <a:pt x="2954020" y="308716"/>
                        <a:pt x="2954020" y="308716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3333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cxnSp>
              <p:nvCxnSpPr>
                <p:cNvPr id="55" name="直線矢印コネクタ 54"/>
                <p:cNvCxnSpPr/>
                <p:nvPr/>
              </p:nvCxnSpPr>
              <p:spPr bwMode="auto">
                <a:xfrm>
                  <a:off x="3891449" y="3241294"/>
                  <a:ext cx="2988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56" name="直線矢印コネクタ 55"/>
                <p:cNvCxnSpPr/>
                <p:nvPr/>
              </p:nvCxnSpPr>
              <p:spPr bwMode="auto">
                <a:xfrm rot="5400000" flipH="1" flipV="1">
                  <a:off x="3649713" y="2990015"/>
                  <a:ext cx="504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pic>
            <p:nvPicPr>
              <p:cNvPr id="53" name="図 52" descr="txp_fig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2">
                <a:lum/>
              </a:blip>
              <a:stretch>
                <a:fillRect/>
              </a:stretch>
            </p:blipFill>
            <p:spPr>
              <a:xfrm>
                <a:off x="5816906" y="3726048"/>
                <a:ext cx="176784" cy="126492"/>
              </a:xfrm>
              <a:prstGeom prst="rect">
                <a:avLst/>
              </a:prstGeom>
            </p:spPr>
          </p:pic>
        </p:grpSp>
        <p:pic>
          <p:nvPicPr>
            <p:cNvPr id="57" name="図 56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lum/>
            </a:blip>
            <a:stretch>
              <a:fillRect/>
            </a:stretch>
          </p:blipFill>
          <p:spPr>
            <a:xfrm>
              <a:off x="6110299" y="4279475"/>
              <a:ext cx="265176" cy="150876"/>
            </a:xfrm>
            <a:prstGeom prst="rect">
              <a:avLst/>
            </a:prstGeom>
          </p:spPr>
        </p:pic>
        <p:pic>
          <p:nvPicPr>
            <p:cNvPr id="58" name="図 57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lum/>
            </a:blip>
            <a:stretch>
              <a:fillRect/>
            </a:stretch>
          </p:blipFill>
          <p:spPr>
            <a:xfrm>
              <a:off x="3028733" y="4242171"/>
              <a:ext cx="182880" cy="182880"/>
            </a:xfrm>
            <a:prstGeom prst="rect">
              <a:avLst/>
            </a:prstGeom>
          </p:spPr>
        </p:pic>
        <p:grpSp>
          <p:nvGrpSpPr>
            <p:cNvPr id="59" name="グループ化 58"/>
            <p:cNvGrpSpPr/>
            <p:nvPr/>
          </p:nvGrpSpPr>
          <p:grpSpPr>
            <a:xfrm>
              <a:off x="6868915" y="4029440"/>
              <a:ext cx="2071612" cy="575942"/>
              <a:chOff x="7024688" y="3287710"/>
              <a:chExt cx="2071612" cy="575942"/>
            </a:xfrm>
          </p:grpSpPr>
          <p:grpSp>
            <p:nvGrpSpPr>
              <p:cNvPr id="60" name="グループ化 102"/>
              <p:cNvGrpSpPr/>
              <p:nvPr/>
            </p:nvGrpSpPr>
            <p:grpSpPr>
              <a:xfrm>
                <a:off x="7131904" y="3489327"/>
                <a:ext cx="1613612" cy="294519"/>
                <a:chOff x="2340000" y="2565858"/>
                <a:chExt cx="1613612" cy="294519"/>
              </a:xfrm>
            </p:grpSpPr>
            <p:sp>
              <p:nvSpPr>
                <p:cNvPr id="65" name="Freeform 111"/>
                <p:cNvSpPr>
                  <a:spLocks/>
                </p:cNvSpPr>
                <p:nvPr/>
              </p:nvSpPr>
              <p:spPr bwMode="auto">
                <a:xfrm>
                  <a:off x="2340000" y="2576972"/>
                  <a:ext cx="175018" cy="276261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6" name="Freeform 111"/>
                <p:cNvSpPr>
                  <a:spLocks/>
                </p:cNvSpPr>
                <p:nvPr/>
              </p:nvSpPr>
              <p:spPr bwMode="auto">
                <a:xfrm>
                  <a:off x="2520000" y="2565858"/>
                  <a:ext cx="175018" cy="292137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7" name="Freeform 111"/>
                <p:cNvSpPr>
                  <a:spLocks/>
                </p:cNvSpPr>
                <p:nvPr/>
              </p:nvSpPr>
              <p:spPr bwMode="auto">
                <a:xfrm>
                  <a:off x="2700000" y="2572208"/>
                  <a:ext cx="175018" cy="285787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8" name="Freeform 111"/>
                <p:cNvSpPr>
                  <a:spLocks/>
                </p:cNvSpPr>
                <p:nvPr/>
              </p:nvSpPr>
              <p:spPr bwMode="auto">
                <a:xfrm>
                  <a:off x="2880000" y="2759533"/>
                  <a:ext cx="175018" cy="10084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9" name="Freeform 111"/>
                <p:cNvSpPr>
                  <a:spLocks/>
                </p:cNvSpPr>
                <p:nvPr/>
              </p:nvSpPr>
              <p:spPr bwMode="auto">
                <a:xfrm>
                  <a:off x="3060000" y="2800808"/>
                  <a:ext cx="175018" cy="5956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0" name="Freeform 111"/>
                <p:cNvSpPr>
                  <a:spLocks/>
                </p:cNvSpPr>
                <p:nvPr/>
              </p:nvSpPr>
              <p:spPr bwMode="auto">
                <a:xfrm>
                  <a:off x="3240000" y="2651583"/>
                  <a:ext cx="175018" cy="20879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1" name="Freeform 111"/>
                <p:cNvSpPr>
                  <a:spLocks/>
                </p:cNvSpPr>
                <p:nvPr/>
              </p:nvSpPr>
              <p:spPr bwMode="auto">
                <a:xfrm>
                  <a:off x="3420000" y="2600783"/>
                  <a:ext cx="175018" cy="25959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2" name="Freeform 111"/>
                <p:cNvSpPr>
                  <a:spLocks/>
                </p:cNvSpPr>
                <p:nvPr/>
              </p:nvSpPr>
              <p:spPr bwMode="auto">
                <a:xfrm>
                  <a:off x="3600000" y="2775408"/>
                  <a:ext cx="175018" cy="8496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3" name="Freeform 111"/>
                <p:cNvSpPr>
                  <a:spLocks/>
                </p:cNvSpPr>
                <p:nvPr/>
              </p:nvSpPr>
              <p:spPr bwMode="auto">
                <a:xfrm>
                  <a:off x="3778594" y="2814658"/>
                  <a:ext cx="175018" cy="4571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61" name="直線矢印コネクタ 60"/>
              <p:cNvCxnSpPr/>
              <p:nvPr/>
            </p:nvCxnSpPr>
            <p:spPr bwMode="auto">
              <a:xfrm>
                <a:off x="7024688" y="3790195"/>
                <a:ext cx="1872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2" name="直線矢印コネクタ 61"/>
              <p:cNvCxnSpPr/>
              <p:nvPr/>
            </p:nvCxnSpPr>
            <p:spPr bwMode="auto">
              <a:xfrm rot="5400000" flipH="1" flipV="1">
                <a:off x="6782952" y="3538916"/>
                <a:ext cx="504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pic>
            <p:nvPicPr>
              <p:cNvPr id="63" name="図 62" descr="txp_fig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2">
                <a:lum/>
              </a:blip>
              <a:stretch>
                <a:fillRect/>
              </a:stretch>
            </p:blipFill>
            <p:spPr>
              <a:xfrm>
                <a:off x="8919516" y="3737160"/>
                <a:ext cx="176784" cy="126492"/>
              </a:xfrm>
              <a:prstGeom prst="rect">
                <a:avLst/>
              </a:prstGeom>
            </p:spPr>
          </p:pic>
          <p:sp>
            <p:nvSpPr>
              <p:cNvPr id="64" name="フリーフォーム 63"/>
              <p:cNvSpPr/>
              <p:nvPr/>
            </p:nvSpPr>
            <p:spPr bwMode="auto">
              <a:xfrm>
                <a:off x="7046355" y="3289298"/>
                <a:ext cx="1873442" cy="496396"/>
              </a:xfrm>
              <a:custGeom>
                <a:avLst/>
                <a:gdLst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16280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57555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909570"/>
                  <a:gd name="connsiteY0" fmla="*/ 291359 h 306599"/>
                  <a:gd name="connsiteX1" fmla="*/ 204470 w 2909570"/>
                  <a:gd name="connsiteY1" fmla="*/ 238019 h 306599"/>
                  <a:gd name="connsiteX2" fmla="*/ 394970 w 2909570"/>
                  <a:gd name="connsiteY2" fmla="*/ 47519 h 306599"/>
                  <a:gd name="connsiteX3" fmla="*/ 509270 w 2909570"/>
                  <a:gd name="connsiteY3" fmla="*/ 142134 h 306599"/>
                  <a:gd name="connsiteX4" fmla="*/ 631190 w 2909570"/>
                  <a:gd name="connsiteY4" fmla="*/ 1799 h 306599"/>
                  <a:gd name="connsiteX5" fmla="*/ 802005 w 2909570"/>
                  <a:gd name="connsiteY5" fmla="*/ 131339 h 306599"/>
                  <a:gd name="connsiteX6" fmla="*/ 1057910 w 2909570"/>
                  <a:gd name="connsiteY6" fmla="*/ 253259 h 306599"/>
                  <a:gd name="connsiteX7" fmla="*/ 1477010 w 2909570"/>
                  <a:gd name="connsiteY7" fmla="*/ 268499 h 306599"/>
                  <a:gd name="connsiteX8" fmla="*/ 1858010 w 2909570"/>
                  <a:gd name="connsiteY8" fmla="*/ 123719 h 306599"/>
                  <a:gd name="connsiteX9" fmla="*/ 2117090 w 2909570"/>
                  <a:gd name="connsiteY9" fmla="*/ 199919 h 306599"/>
                  <a:gd name="connsiteX10" fmla="*/ 2338070 w 2909570"/>
                  <a:gd name="connsiteY10" fmla="*/ 268499 h 306599"/>
                  <a:gd name="connsiteX11" fmla="*/ 2909570 w 2909570"/>
                  <a:gd name="connsiteY11" fmla="*/ 306599 h 306599"/>
                  <a:gd name="connsiteX0" fmla="*/ 0 w 2909570"/>
                  <a:gd name="connsiteY0" fmla="*/ 332634 h 332634"/>
                  <a:gd name="connsiteX1" fmla="*/ 204470 w 2909570"/>
                  <a:gd name="connsiteY1" fmla="*/ 238019 h 332634"/>
                  <a:gd name="connsiteX2" fmla="*/ 394970 w 2909570"/>
                  <a:gd name="connsiteY2" fmla="*/ 47519 h 332634"/>
                  <a:gd name="connsiteX3" fmla="*/ 509270 w 2909570"/>
                  <a:gd name="connsiteY3" fmla="*/ 142134 h 332634"/>
                  <a:gd name="connsiteX4" fmla="*/ 631190 w 2909570"/>
                  <a:gd name="connsiteY4" fmla="*/ 1799 h 332634"/>
                  <a:gd name="connsiteX5" fmla="*/ 802005 w 2909570"/>
                  <a:gd name="connsiteY5" fmla="*/ 131339 h 332634"/>
                  <a:gd name="connsiteX6" fmla="*/ 1057910 w 2909570"/>
                  <a:gd name="connsiteY6" fmla="*/ 253259 h 332634"/>
                  <a:gd name="connsiteX7" fmla="*/ 1477010 w 2909570"/>
                  <a:gd name="connsiteY7" fmla="*/ 268499 h 332634"/>
                  <a:gd name="connsiteX8" fmla="*/ 1858010 w 2909570"/>
                  <a:gd name="connsiteY8" fmla="*/ 123719 h 332634"/>
                  <a:gd name="connsiteX9" fmla="*/ 2117090 w 2909570"/>
                  <a:gd name="connsiteY9" fmla="*/ 199919 h 332634"/>
                  <a:gd name="connsiteX10" fmla="*/ 2338070 w 2909570"/>
                  <a:gd name="connsiteY10" fmla="*/ 268499 h 332634"/>
                  <a:gd name="connsiteX11" fmla="*/ 2909570 w 2909570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294534 h 306599"/>
                  <a:gd name="connsiteX1" fmla="*/ 204470 w 2982595"/>
                  <a:gd name="connsiteY1" fmla="*/ 238019 h 306599"/>
                  <a:gd name="connsiteX2" fmla="*/ 394970 w 2982595"/>
                  <a:gd name="connsiteY2" fmla="*/ 47519 h 306599"/>
                  <a:gd name="connsiteX3" fmla="*/ 509270 w 2982595"/>
                  <a:gd name="connsiteY3" fmla="*/ 142134 h 306599"/>
                  <a:gd name="connsiteX4" fmla="*/ 631190 w 2982595"/>
                  <a:gd name="connsiteY4" fmla="*/ 1799 h 306599"/>
                  <a:gd name="connsiteX5" fmla="*/ 802005 w 2982595"/>
                  <a:gd name="connsiteY5" fmla="*/ 131339 h 306599"/>
                  <a:gd name="connsiteX6" fmla="*/ 1057910 w 2982595"/>
                  <a:gd name="connsiteY6" fmla="*/ 253259 h 306599"/>
                  <a:gd name="connsiteX7" fmla="*/ 1477010 w 2982595"/>
                  <a:gd name="connsiteY7" fmla="*/ 268499 h 306599"/>
                  <a:gd name="connsiteX8" fmla="*/ 1858010 w 2982595"/>
                  <a:gd name="connsiteY8" fmla="*/ 123719 h 306599"/>
                  <a:gd name="connsiteX9" fmla="*/ 2117090 w 2982595"/>
                  <a:gd name="connsiteY9" fmla="*/ 199919 h 306599"/>
                  <a:gd name="connsiteX10" fmla="*/ 2338070 w 2982595"/>
                  <a:gd name="connsiteY10" fmla="*/ 268499 h 306599"/>
                  <a:gd name="connsiteX11" fmla="*/ 2982595 w 2982595"/>
                  <a:gd name="connsiteY11" fmla="*/ 306599 h 306599"/>
                  <a:gd name="connsiteX0" fmla="*/ 0 w 3090545"/>
                  <a:gd name="connsiteY0" fmla="*/ 202459 h 306599"/>
                  <a:gd name="connsiteX1" fmla="*/ 312420 w 3090545"/>
                  <a:gd name="connsiteY1" fmla="*/ 238019 h 306599"/>
                  <a:gd name="connsiteX2" fmla="*/ 502920 w 3090545"/>
                  <a:gd name="connsiteY2" fmla="*/ 47519 h 306599"/>
                  <a:gd name="connsiteX3" fmla="*/ 617220 w 3090545"/>
                  <a:gd name="connsiteY3" fmla="*/ 142134 h 306599"/>
                  <a:gd name="connsiteX4" fmla="*/ 739140 w 3090545"/>
                  <a:gd name="connsiteY4" fmla="*/ 1799 h 306599"/>
                  <a:gd name="connsiteX5" fmla="*/ 909955 w 3090545"/>
                  <a:gd name="connsiteY5" fmla="*/ 131339 h 306599"/>
                  <a:gd name="connsiteX6" fmla="*/ 1165860 w 3090545"/>
                  <a:gd name="connsiteY6" fmla="*/ 253259 h 306599"/>
                  <a:gd name="connsiteX7" fmla="*/ 1584960 w 3090545"/>
                  <a:gd name="connsiteY7" fmla="*/ 268499 h 306599"/>
                  <a:gd name="connsiteX8" fmla="*/ 1965960 w 3090545"/>
                  <a:gd name="connsiteY8" fmla="*/ 123719 h 306599"/>
                  <a:gd name="connsiteX9" fmla="*/ 2225040 w 3090545"/>
                  <a:gd name="connsiteY9" fmla="*/ 199919 h 306599"/>
                  <a:gd name="connsiteX10" fmla="*/ 2446020 w 3090545"/>
                  <a:gd name="connsiteY10" fmla="*/ 268499 h 306599"/>
                  <a:gd name="connsiteX11" fmla="*/ 3090545 w 3090545"/>
                  <a:gd name="connsiteY11" fmla="*/ 306599 h 306599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02615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977265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235710 w 2954020"/>
                  <a:gd name="connsiteY6" fmla="*/ 91334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108710 w 2954020"/>
                  <a:gd name="connsiteY6" fmla="*/ 24690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31047 h 331047"/>
                  <a:gd name="connsiteX1" fmla="*/ 175895 w 2954020"/>
                  <a:gd name="connsiteY1" fmla="*/ 255482 h 331047"/>
                  <a:gd name="connsiteX2" fmla="*/ 366395 w 2954020"/>
                  <a:gd name="connsiteY2" fmla="*/ 64982 h 331047"/>
                  <a:gd name="connsiteX3" fmla="*/ 521970 w 2954020"/>
                  <a:gd name="connsiteY3" fmla="*/ 159597 h 331047"/>
                  <a:gd name="connsiteX4" fmla="*/ 681990 w 2954020"/>
                  <a:gd name="connsiteY4" fmla="*/ 19262 h 331047"/>
                  <a:gd name="connsiteX5" fmla="*/ 1046480 w 2954020"/>
                  <a:gd name="connsiteY5" fmla="*/ 44027 h 331047"/>
                  <a:gd name="connsiteX6" fmla="*/ 1108710 w 2954020"/>
                  <a:gd name="connsiteY6" fmla="*/ 264372 h 331047"/>
                  <a:gd name="connsiteX7" fmla="*/ 1448435 w 2954020"/>
                  <a:gd name="connsiteY7" fmla="*/ 285962 h 331047"/>
                  <a:gd name="connsiteX8" fmla="*/ 1829435 w 2954020"/>
                  <a:gd name="connsiteY8" fmla="*/ 141182 h 331047"/>
                  <a:gd name="connsiteX9" fmla="*/ 2088515 w 2954020"/>
                  <a:gd name="connsiteY9" fmla="*/ 217382 h 331047"/>
                  <a:gd name="connsiteX10" fmla="*/ 2309495 w 2954020"/>
                  <a:gd name="connsiteY10" fmla="*/ 285962 h 331047"/>
                  <a:gd name="connsiteX11" fmla="*/ 2954020 w 2954020"/>
                  <a:gd name="connsiteY11" fmla="*/ 324062 h 331047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2088515 w 2954020"/>
                  <a:gd name="connsiteY9" fmla="*/ 202036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1981359 w 2954020"/>
                  <a:gd name="connsiteY9" fmla="*/ 159174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54020" h="315701">
                    <a:moveTo>
                      <a:pt x="0" y="315701"/>
                    </a:moveTo>
                    <a:cubicBezTo>
                      <a:pt x="50800" y="309351"/>
                      <a:pt x="114829" y="284480"/>
                      <a:pt x="175895" y="240136"/>
                    </a:cubicBezTo>
                    <a:cubicBezTo>
                      <a:pt x="236961" y="195792"/>
                      <a:pt x="308716" y="65617"/>
                      <a:pt x="366395" y="49636"/>
                    </a:cubicBezTo>
                    <a:cubicBezTo>
                      <a:pt x="424074" y="33655"/>
                      <a:pt x="469371" y="151871"/>
                      <a:pt x="521970" y="144251"/>
                    </a:cubicBezTo>
                    <a:cubicBezTo>
                      <a:pt x="574569" y="136631"/>
                      <a:pt x="628439" y="7832"/>
                      <a:pt x="681990" y="3916"/>
                    </a:cubicBezTo>
                    <a:cubicBezTo>
                      <a:pt x="735541" y="0"/>
                      <a:pt x="772160" y="79904"/>
                      <a:pt x="843280" y="120756"/>
                    </a:cubicBezTo>
                    <a:cubicBezTo>
                      <a:pt x="914400" y="161608"/>
                      <a:pt x="1007851" y="224049"/>
                      <a:pt x="1108710" y="249026"/>
                    </a:cubicBezTo>
                    <a:cubicBezTo>
                      <a:pt x="1209569" y="274003"/>
                      <a:pt x="1328314" y="291148"/>
                      <a:pt x="1448435" y="270616"/>
                    </a:cubicBezTo>
                    <a:cubicBezTo>
                      <a:pt x="1568556" y="250084"/>
                      <a:pt x="1740614" y="144410"/>
                      <a:pt x="1829435" y="125836"/>
                    </a:cubicBezTo>
                    <a:cubicBezTo>
                      <a:pt x="1918256" y="107262"/>
                      <a:pt x="1981359" y="159174"/>
                      <a:pt x="1981359" y="159174"/>
                    </a:cubicBezTo>
                    <a:cubicBezTo>
                      <a:pt x="2061369" y="183304"/>
                      <a:pt x="2147385" y="245692"/>
                      <a:pt x="2309495" y="270616"/>
                    </a:cubicBezTo>
                    <a:cubicBezTo>
                      <a:pt x="2471605" y="295540"/>
                      <a:pt x="2954020" y="308716"/>
                      <a:pt x="2954020" y="308716"/>
                    </a:cubicBezTo>
                  </a:path>
                </a:pathLst>
              </a:custGeom>
              <a:noFill/>
              <a:ln w="19050" cap="flat" cmpd="sng" algn="ctr">
                <a:solidFill>
                  <a:srgbClr val="40458C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  <p:grpSp>
          <p:nvGrpSpPr>
            <p:cNvPr id="74" name="グループ化 73"/>
            <p:cNvGrpSpPr/>
            <p:nvPr/>
          </p:nvGrpSpPr>
          <p:grpSpPr>
            <a:xfrm>
              <a:off x="1422309" y="3321859"/>
              <a:ext cx="1477445" cy="748457"/>
              <a:chOff x="1578082" y="2470590"/>
              <a:chExt cx="1477445" cy="748457"/>
            </a:xfrm>
          </p:grpSpPr>
          <p:sp>
            <p:nvSpPr>
              <p:cNvPr id="75" name="下矢印 74"/>
              <p:cNvSpPr/>
              <p:nvPr/>
            </p:nvSpPr>
            <p:spPr bwMode="auto">
              <a:xfrm>
                <a:off x="1578082" y="2482192"/>
                <a:ext cx="364982" cy="618191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60000">
                    <a:srgbClr val="40458C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76" name="テキスト ボックス 75"/>
              <p:cNvSpPr txBox="1"/>
              <p:nvPr/>
            </p:nvSpPr>
            <p:spPr>
              <a:xfrm>
                <a:off x="1894206" y="2470590"/>
                <a:ext cx="1161321" cy="74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</a:rPr>
                  <a:t>Fourier</a:t>
                </a:r>
              </a:p>
              <a:p>
                <a:pPr algn="l">
                  <a:lnSpc>
                    <a:spcPts val="1800"/>
                  </a:lnSpc>
                </a:pPr>
                <a:r>
                  <a:rPr kumimoji="1" lang="ja-JP" altLang="en-US" sz="1800" dirty="0" smtClean="0">
                    <a:latin typeface="Calibri" pitchFamily="34" charset="0"/>
                  </a:rPr>
                  <a:t>変換</a:t>
                </a:r>
                <a:endParaRPr kumimoji="1" lang="ja-JP" altLang="en-US" sz="1800" dirty="0">
                  <a:latin typeface="Calibri" pitchFamily="34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4199900" y="3323667"/>
              <a:ext cx="1477445" cy="748457"/>
              <a:chOff x="1578082" y="2470590"/>
              <a:chExt cx="1477445" cy="748457"/>
            </a:xfrm>
          </p:grpSpPr>
          <p:sp>
            <p:nvSpPr>
              <p:cNvPr id="78" name="下矢印 77"/>
              <p:cNvSpPr/>
              <p:nvPr/>
            </p:nvSpPr>
            <p:spPr bwMode="auto">
              <a:xfrm>
                <a:off x="1578082" y="2482192"/>
                <a:ext cx="364982" cy="618191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60000">
                    <a:srgbClr val="40458C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79" name="テキスト ボックス 78"/>
              <p:cNvSpPr txBox="1"/>
              <p:nvPr/>
            </p:nvSpPr>
            <p:spPr>
              <a:xfrm>
                <a:off x="1894206" y="2470590"/>
                <a:ext cx="1161321" cy="74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</a:rPr>
                  <a:t>Fourier</a:t>
                </a:r>
              </a:p>
              <a:p>
                <a:pPr algn="l">
                  <a:lnSpc>
                    <a:spcPts val="1800"/>
                  </a:lnSpc>
                </a:pPr>
                <a:r>
                  <a:rPr kumimoji="1" lang="ja-JP" altLang="en-US" sz="1800" dirty="0" smtClean="0">
                    <a:latin typeface="Calibri" pitchFamily="34" charset="0"/>
                  </a:rPr>
                  <a:t>変換</a:t>
                </a:r>
                <a:endParaRPr kumimoji="1" lang="ja-JP" altLang="en-US" sz="1800" dirty="0">
                  <a:latin typeface="Calibri" pitchFamily="34" charset="0"/>
                </a:endParaRPr>
              </a:p>
            </p:txBody>
          </p:sp>
        </p:grpSp>
        <p:grpSp>
          <p:nvGrpSpPr>
            <p:cNvPr id="80" name="グループ化 79"/>
            <p:cNvGrpSpPr/>
            <p:nvPr/>
          </p:nvGrpSpPr>
          <p:grpSpPr>
            <a:xfrm>
              <a:off x="7284439" y="3323667"/>
              <a:ext cx="1477445" cy="748457"/>
              <a:chOff x="1578082" y="2470590"/>
              <a:chExt cx="1477445" cy="748457"/>
            </a:xfrm>
          </p:grpSpPr>
          <p:sp>
            <p:nvSpPr>
              <p:cNvPr id="81" name="下矢印 80"/>
              <p:cNvSpPr/>
              <p:nvPr/>
            </p:nvSpPr>
            <p:spPr bwMode="auto">
              <a:xfrm>
                <a:off x="1578082" y="2482192"/>
                <a:ext cx="364982" cy="618191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60000">
                    <a:srgbClr val="40458C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82" name="テキスト ボックス 81"/>
              <p:cNvSpPr txBox="1"/>
              <p:nvPr/>
            </p:nvSpPr>
            <p:spPr>
              <a:xfrm>
                <a:off x="1894206" y="2470590"/>
                <a:ext cx="1161321" cy="74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</a:rPr>
                  <a:t>Fourier</a:t>
                </a:r>
              </a:p>
              <a:p>
                <a:pPr algn="l">
                  <a:lnSpc>
                    <a:spcPts val="1800"/>
                  </a:lnSpc>
                </a:pPr>
                <a:r>
                  <a:rPr kumimoji="1" lang="ja-JP" altLang="en-US" sz="1800" dirty="0" smtClean="0">
                    <a:latin typeface="Calibri" pitchFamily="34" charset="0"/>
                  </a:rPr>
                  <a:t>変換</a:t>
                </a:r>
                <a:endParaRPr kumimoji="1" lang="ja-JP" altLang="en-US" sz="1800" dirty="0">
                  <a:latin typeface="Calibri" pitchFamily="34" charset="0"/>
                </a:endParaRPr>
              </a:p>
            </p:txBody>
          </p:sp>
        </p:grpSp>
        <p:sp>
          <p:nvSpPr>
            <p:cNvPr id="83" name="テキスト ボックス 82"/>
            <p:cNvSpPr txBox="1"/>
            <p:nvPr/>
          </p:nvSpPr>
          <p:spPr>
            <a:xfrm>
              <a:off x="874466" y="4608886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声帯スペクトル</a:t>
              </a:r>
              <a:endParaRPr kumimoji="1" lang="ja-JP" altLang="en-US" dirty="0"/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3902058" y="4592009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声道スペクトル</a:t>
              </a:r>
              <a:endParaRPr kumimoji="1" lang="ja-JP" altLang="en-US" dirty="0"/>
            </a:p>
          </p:txBody>
        </p:sp>
        <p:sp>
          <p:nvSpPr>
            <p:cNvPr id="85" name="テキスト ボックス 84"/>
            <p:cNvSpPr txBox="1"/>
            <p:nvPr/>
          </p:nvSpPr>
          <p:spPr>
            <a:xfrm>
              <a:off x="7008439" y="4648279"/>
              <a:ext cx="17347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/>
                <a:t>音声スペクトル</a:t>
              </a:r>
              <a:endParaRPr kumimoji="1" lang="ja-JP" altLang="en-US" sz="2000" b="1" dirty="0"/>
            </a:p>
          </p:txBody>
        </p:sp>
        <p:grpSp>
          <p:nvGrpSpPr>
            <p:cNvPr id="86" name="グループ化 85"/>
            <p:cNvGrpSpPr/>
            <p:nvPr/>
          </p:nvGrpSpPr>
          <p:grpSpPr>
            <a:xfrm>
              <a:off x="1243769" y="1046085"/>
              <a:ext cx="6656461" cy="1027033"/>
              <a:chOff x="2035316" y="1238445"/>
              <a:chExt cx="5114364" cy="789102"/>
            </a:xfrm>
          </p:grpSpPr>
          <p:sp>
            <p:nvSpPr>
              <p:cNvPr id="87" name="Rectangle 4"/>
              <p:cNvSpPr>
                <a:spLocks noChangeArrowheads="1"/>
              </p:cNvSpPr>
              <p:nvPr/>
            </p:nvSpPr>
            <p:spPr bwMode="auto">
              <a:xfrm>
                <a:off x="3987220" y="1355656"/>
                <a:ext cx="1235707" cy="6718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0458C"/>
                </a:solidFill>
                <a:miter lim="800000"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ja-JP" altLang="en-US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88" name="Line 5"/>
              <p:cNvSpPr>
                <a:spLocks noChangeShapeType="1"/>
              </p:cNvSpPr>
              <p:nvPr/>
            </p:nvSpPr>
            <p:spPr bwMode="auto">
              <a:xfrm>
                <a:off x="3145510" y="1693131"/>
                <a:ext cx="8297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endParaRPr lang="ja-JP" altLang="en-US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89" name="Line 7"/>
              <p:cNvSpPr>
                <a:spLocks noChangeShapeType="1"/>
              </p:cNvSpPr>
              <p:nvPr/>
            </p:nvSpPr>
            <p:spPr bwMode="auto">
              <a:xfrm>
                <a:off x="5227005" y="1692111"/>
                <a:ext cx="8297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endParaRPr lang="ja-JP" altLang="en-US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2035316" y="1245798"/>
                <a:ext cx="121058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ja-JP" altLang="en-US" sz="20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声帯振動</a:t>
                </a:r>
                <a:endParaRPr lang="ja-JP" altLang="en-US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1" name="Text Box 10"/>
              <p:cNvSpPr txBox="1">
                <a:spLocks noChangeArrowheads="1"/>
              </p:cNvSpPr>
              <p:nvPr/>
            </p:nvSpPr>
            <p:spPr bwMode="auto">
              <a:xfrm>
                <a:off x="5939093" y="1238445"/>
                <a:ext cx="121058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ja-JP" altLang="en-US" sz="20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音声波形</a:t>
                </a:r>
                <a:endParaRPr lang="ja-JP" altLang="en-US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pic>
            <p:nvPicPr>
              <p:cNvPr id="92" name="図 91" descr="txp_fig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 cstate="print">
                <a:lum/>
              </a:blip>
              <a:stretch>
                <a:fillRect/>
              </a:stretch>
            </p:blipFill>
            <p:spPr>
              <a:xfrm>
                <a:off x="2572604" y="1623852"/>
                <a:ext cx="176784" cy="176784"/>
              </a:xfrm>
              <a:prstGeom prst="rect">
                <a:avLst/>
              </a:prstGeom>
            </p:spPr>
          </p:pic>
          <p:pic>
            <p:nvPicPr>
              <p:cNvPr id="93" name="図 92" descr="txp_fig.pn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5" cstate="print">
                <a:lum/>
              </a:blip>
              <a:stretch>
                <a:fillRect/>
              </a:stretch>
            </p:blipFill>
            <p:spPr>
              <a:xfrm>
                <a:off x="6444066" y="1622379"/>
                <a:ext cx="176784" cy="176784"/>
              </a:xfrm>
              <a:prstGeom prst="rect">
                <a:avLst/>
              </a:prstGeom>
            </p:spPr>
          </p:pic>
          <p:pic>
            <p:nvPicPr>
              <p:cNvPr id="94" name="図 93" descr="txp_fig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/>
              </a:blip>
              <a:stretch>
                <a:fillRect/>
              </a:stretch>
            </p:blipFill>
            <p:spPr>
              <a:xfrm>
                <a:off x="4362272" y="1549301"/>
                <a:ext cx="533400" cy="278891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6" name="テキスト ボックス 205"/>
          <p:cNvSpPr txBox="1"/>
          <p:nvPr/>
        </p:nvSpPr>
        <p:spPr>
          <a:xfrm>
            <a:off x="3383407" y="5310728"/>
            <a:ext cx="497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 smtClean="0"/>
              <a:t>無損失等長音響管による声道モデルに相当</a:t>
            </a:r>
            <a:endParaRPr kumimoji="1" lang="ja-JP" altLang="en-US" sz="2000" dirty="0"/>
          </a:p>
        </p:txBody>
      </p:sp>
      <p:grpSp>
        <p:nvGrpSpPr>
          <p:cNvPr id="119" name="グループ化 118"/>
          <p:cNvGrpSpPr/>
          <p:nvPr/>
        </p:nvGrpSpPr>
        <p:grpSpPr>
          <a:xfrm>
            <a:off x="4279896" y="4365638"/>
            <a:ext cx="3134191" cy="649312"/>
            <a:chOff x="4279896" y="4365638"/>
            <a:chExt cx="3134191" cy="649312"/>
          </a:xfrm>
        </p:grpSpPr>
        <p:sp>
          <p:nvSpPr>
            <p:cNvPr id="193" name="テキスト ボックス 192"/>
            <p:cNvSpPr txBox="1"/>
            <p:nvPr/>
          </p:nvSpPr>
          <p:spPr>
            <a:xfrm>
              <a:off x="4279896" y="4584063"/>
              <a:ext cx="31341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200" dirty="0" smtClean="0">
                  <a:solidFill>
                    <a:srgbClr val="FF0066"/>
                  </a:solidFill>
                  <a:latin typeface="HGPｺﾞｼｯｸM" pitchFamily="50" charset="-128"/>
                  <a:ea typeface="HGPｺﾞｼｯｸM" pitchFamily="50" charset="-128"/>
                </a:rPr>
                <a:t>自己回帰システムの仮定</a:t>
              </a:r>
              <a:endParaRPr kumimoji="1" lang="ja-JP" altLang="en-US" sz="2200" dirty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208" name="左中かっこ 207"/>
            <p:cNvSpPr/>
            <p:nvPr/>
          </p:nvSpPr>
          <p:spPr bwMode="auto">
            <a:xfrm rot="16200000">
              <a:off x="5721862" y="3649529"/>
              <a:ext cx="255591" cy="1687809"/>
            </a:xfrm>
            <a:prstGeom prst="leftBrace">
              <a:avLst>
                <a:gd name="adj1" fmla="val 33359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dirty="0" smtClean="0">
                <a:ln>
                  <a:noFill/>
                </a:ln>
                <a:noFill/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212" name="フリーフォーム 211"/>
          <p:cNvSpPr/>
          <p:nvPr/>
        </p:nvSpPr>
        <p:spPr bwMode="auto">
          <a:xfrm>
            <a:off x="5122069" y="2587626"/>
            <a:ext cx="290512" cy="494902"/>
          </a:xfrm>
          <a:custGeom>
            <a:avLst/>
            <a:gdLst>
              <a:gd name="connsiteX0" fmla="*/ 0 w 290512"/>
              <a:gd name="connsiteY0" fmla="*/ 367505 h 494902"/>
              <a:gd name="connsiteX1" fmla="*/ 19050 w 290512"/>
              <a:gd name="connsiteY1" fmla="*/ 219868 h 494902"/>
              <a:gd name="connsiteX2" fmla="*/ 42862 w 290512"/>
              <a:gd name="connsiteY2" fmla="*/ 305593 h 494902"/>
              <a:gd name="connsiteX3" fmla="*/ 52387 w 290512"/>
              <a:gd name="connsiteY3" fmla="*/ 360362 h 494902"/>
              <a:gd name="connsiteX4" fmla="*/ 71437 w 290512"/>
              <a:gd name="connsiteY4" fmla="*/ 315118 h 494902"/>
              <a:gd name="connsiteX5" fmla="*/ 90487 w 290512"/>
              <a:gd name="connsiteY5" fmla="*/ 400843 h 494902"/>
              <a:gd name="connsiteX6" fmla="*/ 121444 w 290512"/>
              <a:gd name="connsiteY6" fmla="*/ 288924 h 494902"/>
              <a:gd name="connsiteX7" fmla="*/ 157162 w 290512"/>
              <a:gd name="connsiteY7" fmla="*/ 26987 h 494902"/>
              <a:gd name="connsiteX8" fmla="*/ 169069 w 290512"/>
              <a:gd name="connsiteY8" fmla="*/ 450849 h 494902"/>
              <a:gd name="connsiteX9" fmla="*/ 185737 w 290512"/>
              <a:gd name="connsiteY9" fmla="*/ 291305 h 494902"/>
              <a:gd name="connsiteX10" fmla="*/ 195262 w 290512"/>
              <a:gd name="connsiteY10" fmla="*/ 122237 h 494902"/>
              <a:gd name="connsiteX11" fmla="*/ 209550 w 290512"/>
              <a:gd name="connsiteY11" fmla="*/ 419893 h 494902"/>
              <a:gd name="connsiteX12" fmla="*/ 233362 w 290512"/>
              <a:gd name="connsiteY12" fmla="*/ 217487 h 494902"/>
              <a:gd name="connsiteX13" fmla="*/ 257175 w 290512"/>
              <a:gd name="connsiteY13" fmla="*/ 450849 h 494902"/>
              <a:gd name="connsiteX14" fmla="*/ 266700 w 290512"/>
              <a:gd name="connsiteY14" fmla="*/ 317499 h 494902"/>
              <a:gd name="connsiteX15" fmla="*/ 290512 w 290512"/>
              <a:gd name="connsiteY15" fmla="*/ 369887 h 49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512" h="494902">
                <a:moveTo>
                  <a:pt x="0" y="367505"/>
                </a:moveTo>
                <a:cubicBezTo>
                  <a:pt x="5953" y="298846"/>
                  <a:pt x="11906" y="230187"/>
                  <a:pt x="19050" y="219868"/>
                </a:cubicBezTo>
                <a:cubicBezTo>
                  <a:pt x="26194" y="209549"/>
                  <a:pt x="37306" y="282177"/>
                  <a:pt x="42862" y="305593"/>
                </a:cubicBezTo>
                <a:cubicBezTo>
                  <a:pt x="48418" y="329009"/>
                  <a:pt x="47625" y="358775"/>
                  <a:pt x="52387" y="360362"/>
                </a:cubicBezTo>
                <a:cubicBezTo>
                  <a:pt x="57149" y="361949"/>
                  <a:pt x="65087" y="308371"/>
                  <a:pt x="71437" y="315118"/>
                </a:cubicBezTo>
                <a:cubicBezTo>
                  <a:pt x="77787" y="321865"/>
                  <a:pt x="82153" y="405209"/>
                  <a:pt x="90487" y="400843"/>
                </a:cubicBezTo>
                <a:cubicBezTo>
                  <a:pt x="98822" y="396477"/>
                  <a:pt x="110332" y="351233"/>
                  <a:pt x="121444" y="288924"/>
                </a:cubicBezTo>
                <a:cubicBezTo>
                  <a:pt x="132556" y="226615"/>
                  <a:pt x="149225" y="0"/>
                  <a:pt x="157162" y="26987"/>
                </a:cubicBezTo>
                <a:cubicBezTo>
                  <a:pt x="165099" y="53974"/>
                  <a:pt x="164307" y="406796"/>
                  <a:pt x="169069" y="450849"/>
                </a:cubicBezTo>
                <a:cubicBezTo>
                  <a:pt x="173831" y="494902"/>
                  <a:pt x="181372" y="346074"/>
                  <a:pt x="185737" y="291305"/>
                </a:cubicBezTo>
                <a:cubicBezTo>
                  <a:pt x="190102" y="236536"/>
                  <a:pt x="191293" y="100806"/>
                  <a:pt x="195262" y="122237"/>
                </a:cubicBezTo>
                <a:cubicBezTo>
                  <a:pt x="199231" y="143668"/>
                  <a:pt x="203200" y="404018"/>
                  <a:pt x="209550" y="419893"/>
                </a:cubicBezTo>
                <a:cubicBezTo>
                  <a:pt x="215900" y="435768"/>
                  <a:pt x="225425" y="212328"/>
                  <a:pt x="233362" y="217487"/>
                </a:cubicBezTo>
                <a:cubicBezTo>
                  <a:pt x="241300" y="222646"/>
                  <a:pt x="251619" y="434180"/>
                  <a:pt x="257175" y="450849"/>
                </a:cubicBezTo>
                <a:cubicBezTo>
                  <a:pt x="262731" y="467518"/>
                  <a:pt x="261144" y="330993"/>
                  <a:pt x="266700" y="317499"/>
                </a:cubicBezTo>
                <a:cubicBezTo>
                  <a:pt x="272256" y="304005"/>
                  <a:pt x="287337" y="363537"/>
                  <a:pt x="290512" y="369887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221" name="グループ化 220"/>
          <p:cNvGrpSpPr/>
          <p:nvPr/>
        </p:nvGrpSpPr>
        <p:grpSpPr>
          <a:xfrm>
            <a:off x="7479506" y="2580482"/>
            <a:ext cx="1266831" cy="511570"/>
            <a:chOff x="7479506" y="2580482"/>
            <a:chExt cx="1266831" cy="511570"/>
          </a:xfrm>
        </p:grpSpPr>
        <p:sp>
          <p:nvSpPr>
            <p:cNvPr id="213" name="フリーフォーム 212"/>
            <p:cNvSpPr/>
            <p:nvPr/>
          </p:nvSpPr>
          <p:spPr bwMode="auto">
            <a:xfrm>
              <a:off x="7479506" y="2580482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14" name="フリーフォーム 213"/>
            <p:cNvSpPr/>
            <p:nvPr/>
          </p:nvSpPr>
          <p:spPr bwMode="auto">
            <a:xfrm>
              <a:off x="7815264" y="2590007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15" name="フリーフォーム 214"/>
            <p:cNvSpPr/>
            <p:nvPr/>
          </p:nvSpPr>
          <p:spPr bwMode="auto">
            <a:xfrm>
              <a:off x="8141500" y="2592388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16" name="フリーフォーム 215"/>
            <p:cNvSpPr/>
            <p:nvPr/>
          </p:nvSpPr>
          <p:spPr bwMode="auto">
            <a:xfrm>
              <a:off x="8455825" y="2597150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217" name="下矢印 216"/>
          <p:cNvSpPr/>
          <p:nvPr/>
        </p:nvSpPr>
        <p:spPr bwMode="auto">
          <a:xfrm>
            <a:off x="5610225" y="4962525"/>
            <a:ext cx="514350" cy="361950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40458C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220" name="グループ化 219"/>
          <p:cNvGrpSpPr/>
          <p:nvPr/>
        </p:nvGrpSpPr>
        <p:grpSpPr>
          <a:xfrm>
            <a:off x="3896363" y="5844465"/>
            <a:ext cx="3899962" cy="661110"/>
            <a:chOff x="3896363" y="6006390"/>
            <a:chExt cx="3899962" cy="661110"/>
          </a:xfrm>
        </p:grpSpPr>
        <p:grpSp>
          <p:nvGrpSpPr>
            <p:cNvPr id="194" name="グループ化 214"/>
            <p:cNvGrpSpPr/>
            <p:nvPr/>
          </p:nvGrpSpPr>
          <p:grpSpPr>
            <a:xfrm>
              <a:off x="4402828" y="6006390"/>
              <a:ext cx="3026672" cy="661110"/>
              <a:chOff x="4641850" y="3044822"/>
              <a:chExt cx="3213578" cy="701588"/>
            </a:xfrm>
          </p:grpSpPr>
          <p:cxnSp>
            <p:nvCxnSpPr>
              <p:cNvPr id="195" name="直線矢印コネクタ 194"/>
              <p:cNvCxnSpPr/>
              <p:nvPr/>
            </p:nvCxnSpPr>
            <p:spPr>
              <a:xfrm>
                <a:off x="4641850" y="3396373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96" name="直線矢印コネクタ 195"/>
              <p:cNvCxnSpPr/>
              <p:nvPr/>
            </p:nvCxnSpPr>
            <p:spPr>
              <a:xfrm>
                <a:off x="7475756" y="3396545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197" name="グループ化 32"/>
              <p:cNvGrpSpPr/>
              <p:nvPr/>
            </p:nvGrpSpPr>
            <p:grpSpPr>
              <a:xfrm>
                <a:off x="5027667" y="3044822"/>
                <a:ext cx="2451344" cy="701588"/>
                <a:chOff x="4286248" y="2500306"/>
                <a:chExt cx="4000528" cy="1214446"/>
              </a:xfrm>
              <a:gradFill flip="none" rotWithShape="1">
                <a:gsLst>
                  <a:gs pos="0">
                    <a:srgbClr val="1F497D"/>
                  </a:gs>
                  <a:gs pos="50000">
                    <a:sysClr val="window" lastClr="FFFFFF"/>
                  </a:gs>
                  <a:gs pos="100000">
                    <a:srgbClr val="1F497D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98" name="正方形/長方形 197"/>
                <p:cNvSpPr/>
                <p:nvPr/>
              </p:nvSpPr>
              <p:spPr>
                <a:xfrm>
                  <a:off x="4786314" y="2571744"/>
                  <a:ext cx="500066" cy="107157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9" name="正方形/長方形 198"/>
                <p:cNvSpPr/>
                <p:nvPr/>
              </p:nvSpPr>
              <p:spPr>
                <a:xfrm>
                  <a:off x="5286380" y="2500306"/>
                  <a:ext cx="500066" cy="121444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0" name="正方形/長方形 199"/>
                <p:cNvSpPr/>
                <p:nvPr/>
              </p:nvSpPr>
              <p:spPr>
                <a:xfrm>
                  <a:off x="5786446" y="2714620"/>
                  <a:ext cx="500066" cy="78581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1" name="正方形/長方形 200"/>
                <p:cNvSpPr/>
                <p:nvPr/>
              </p:nvSpPr>
              <p:spPr>
                <a:xfrm>
                  <a:off x="6286512" y="2857496"/>
                  <a:ext cx="500066" cy="50006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2" name="正方形/長方形 201"/>
                <p:cNvSpPr/>
                <p:nvPr/>
              </p:nvSpPr>
              <p:spPr>
                <a:xfrm>
                  <a:off x="6786578" y="2643182"/>
                  <a:ext cx="500066" cy="928694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3" name="正方形/長方形 202"/>
                <p:cNvSpPr/>
                <p:nvPr/>
              </p:nvSpPr>
              <p:spPr>
                <a:xfrm>
                  <a:off x="7286644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4" name="正方形/長方形 203"/>
                <p:cNvSpPr/>
                <p:nvPr/>
              </p:nvSpPr>
              <p:spPr>
                <a:xfrm>
                  <a:off x="7786710" y="2928934"/>
                  <a:ext cx="500066" cy="35719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5" name="正方形/長方形 204"/>
                <p:cNvSpPr/>
                <p:nvPr/>
              </p:nvSpPr>
              <p:spPr>
                <a:xfrm>
                  <a:off x="4286248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</p:grpSp>
        </p:grpSp>
        <p:pic>
          <p:nvPicPr>
            <p:cNvPr id="218" name="図 217" descr="txp_fig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 cstate="print">
              <a:lum/>
            </a:blip>
            <a:stretch>
              <a:fillRect/>
            </a:stretch>
          </p:blipFill>
          <p:spPr>
            <a:xfrm>
              <a:off x="3896363" y="6259162"/>
              <a:ext cx="170309" cy="170308"/>
            </a:xfrm>
            <a:prstGeom prst="rect">
              <a:avLst/>
            </a:prstGeom>
          </p:spPr>
        </p:pic>
        <p:pic>
          <p:nvPicPr>
            <p:cNvPr id="219" name="図 218" descr="txp_fig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 cstate="print">
              <a:lum/>
            </a:blip>
            <a:stretch>
              <a:fillRect/>
            </a:stretch>
          </p:blipFill>
          <p:spPr>
            <a:xfrm>
              <a:off x="7626016" y="6257743"/>
              <a:ext cx="170309" cy="1703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216000" y="6165304"/>
            <a:ext cx="8928000" cy="432048"/>
          </a:xfrm>
        </p:spPr>
        <p:txBody>
          <a:bodyPr/>
          <a:lstStyle/>
          <a:p>
            <a:pPr marL="265113" indent="-265113"/>
            <a:r>
              <a:rPr lang="ja-JP" altLang="en-US" sz="2200" dirty="0" smtClean="0"/>
              <a:t>専門：　　</a:t>
            </a:r>
            <a:r>
              <a:rPr kumimoji="1" lang="ja-JP" altLang="en-US" sz="2200" dirty="0" smtClean="0"/>
              <a:t>音声・音楽などの音響信号を対象とした信号処理や機械学習</a:t>
            </a:r>
            <a:endParaRPr kumimoji="1" lang="en-US" altLang="ja-JP" sz="2200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略歴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18601" y="1110226"/>
            <a:ext cx="68012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>
                <a:latin typeface="Calibri" panose="020F0502020204030204" pitchFamily="34" charset="0"/>
              </a:rPr>
              <a:t>東京大学大学院情報理工学系</a:t>
            </a:r>
            <a:r>
              <a:rPr kumimoji="1" lang="ja-JP" altLang="en-US" sz="2400" dirty="0" smtClean="0">
                <a:latin typeface="Calibri" panose="020F0502020204030204" pitchFamily="34" charset="0"/>
              </a:rPr>
              <a:t>研究科</a:t>
            </a:r>
            <a:r>
              <a:rPr kumimoji="1" lang="en-US" altLang="ja-JP" sz="2400" dirty="0" smtClean="0">
                <a:latin typeface="Calibri" panose="020F0502020204030204" pitchFamily="34" charset="0"/>
              </a:rPr>
              <a:t/>
            </a:r>
            <a:br>
              <a:rPr kumimoji="1" lang="en-US" altLang="ja-JP" sz="2400" dirty="0" smtClean="0">
                <a:latin typeface="Calibri" panose="020F0502020204030204" pitchFamily="34" charset="0"/>
              </a:rPr>
            </a:br>
            <a:r>
              <a:rPr kumimoji="1" lang="ja-JP" altLang="en-US" sz="2400" dirty="0" smtClean="0">
                <a:latin typeface="Calibri" panose="020F0502020204030204" pitchFamily="34" charset="0"/>
              </a:rPr>
              <a:t>システム</a:t>
            </a:r>
            <a:r>
              <a:rPr kumimoji="1" lang="ja-JP" altLang="en-US" sz="2400" dirty="0">
                <a:latin typeface="Calibri" panose="020F0502020204030204" pitchFamily="34" charset="0"/>
              </a:rPr>
              <a:t>情報学専攻　博士課程</a:t>
            </a:r>
            <a:r>
              <a:rPr kumimoji="1" lang="ja-JP" altLang="en-US" sz="2400" dirty="0" smtClean="0">
                <a:latin typeface="Calibri" panose="020F0502020204030204" pitchFamily="34" charset="0"/>
              </a:rPr>
              <a:t>修了</a:t>
            </a:r>
            <a:endParaRPr kumimoji="1" lang="en-US" altLang="ja-JP" sz="2400" dirty="0" smtClean="0">
              <a:latin typeface="Calibri" panose="020F0502020204030204" pitchFamily="34" charset="0"/>
            </a:endParaRPr>
          </a:p>
          <a:p>
            <a:pPr algn="l"/>
            <a:endParaRPr kumimoji="1" lang="en-US" altLang="ja-JP" sz="2400" dirty="0" smtClean="0">
              <a:latin typeface="Calibri" panose="020F0502020204030204" pitchFamily="34" charset="0"/>
            </a:endParaRPr>
          </a:p>
          <a:p>
            <a:pPr algn="l"/>
            <a:r>
              <a:rPr kumimoji="1" lang="ja-JP" altLang="en-US" sz="2400" dirty="0" smtClean="0">
                <a:latin typeface="Calibri" panose="020F0502020204030204" pitchFamily="34" charset="0"/>
              </a:rPr>
              <a:t>日本電信電話株式会社入社</a:t>
            </a:r>
            <a:r>
              <a:rPr kumimoji="1" lang="en-US" altLang="ja-JP" sz="2400" dirty="0" smtClean="0">
                <a:latin typeface="Calibri" panose="020F0502020204030204" pitchFamily="34" charset="0"/>
              </a:rPr>
              <a:t/>
            </a:r>
            <a:br>
              <a:rPr kumimoji="1" lang="en-US" altLang="ja-JP" sz="2400" dirty="0" smtClean="0">
                <a:latin typeface="Calibri" panose="020F0502020204030204" pitchFamily="34" charset="0"/>
              </a:rPr>
            </a:br>
            <a:r>
              <a:rPr kumimoji="1" lang="en-US" altLang="ja-JP" sz="2400" dirty="0" smtClean="0">
                <a:latin typeface="Calibri" panose="020F0502020204030204" pitchFamily="34" charset="0"/>
              </a:rPr>
              <a:t>NTT</a:t>
            </a:r>
            <a:r>
              <a:rPr kumimoji="1" lang="ja-JP" altLang="en-US" sz="2400" dirty="0" smtClean="0">
                <a:latin typeface="Calibri" panose="020F0502020204030204" pitchFamily="34" charset="0"/>
              </a:rPr>
              <a:t>コミュニケーション科学基礎研究所配属</a:t>
            </a:r>
            <a:endParaRPr kumimoji="1" lang="en-US" altLang="ja-JP" sz="2400" dirty="0" smtClean="0">
              <a:latin typeface="Calibri" panose="020F0502020204030204" pitchFamily="34" charset="0"/>
            </a:endParaRPr>
          </a:p>
          <a:p>
            <a:pPr algn="l"/>
            <a:endParaRPr kumimoji="1" lang="en-US" altLang="ja-JP" sz="2400" dirty="0">
              <a:latin typeface="Calibri" panose="020F0502020204030204" pitchFamily="34" charset="0"/>
            </a:endParaRPr>
          </a:p>
          <a:p>
            <a:pPr algn="l"/>
            <a:r>
              <a:rPr kumimoji="1" lang="ja-JP" altLang="en-US" sz="2400" dirty="0" smtClean="0">
                <a:latin typeface="Calibri" panose="020F0502020204030204" pitchFamily="34" charset="0"/>
              </a:rPr>
              <a:t>東京大学大学院情報理工学系研究科</a:t>
            </a:r>
            <a:r>
              <a:rPr kumimoji="1" lang="en-US" altLang="ja-JP" sz="2400" dirty="0" smtClean="0">
                <a:latin typeface="Calibri" panose="020F0502020204030204" pitchFamily="34" charset="0"/>
              </a:rPr>
              <a:t/>
            </a:r>
            <a:br>
              <a:rPr kumimoji="1" lang="en-US" altLang="ja-JP" sz="2400" dirty="0" smtClean="0">
                <a:latin typeface="Calibri" panose="020F0502020204030204" pitchFamily="34" charset="0"/>
              </a:rPr>
            </a:br>
            <a:r>
              <a:rPr kumimoji="1" lang="ja-JP" altLang="en-US" sz="2400" dirty="0" smtClean="0">
                <a:latin typeface="Calibri" panose="020F0502020204030204" pitchFamily="34" charset="0"/>
              </a:rPr>
              <a:t>システム情報学専攻　客員准教授</a:t>
            </a:r>
            <a:endParaRPr kumimoji="1" lang="en-US" altLang="ja-JP" sz="2400" dirty="0" smtClean="0">
              <a:latin typeface="Calibri" panose="020F0502020204030204" pitchFamily="34" charset="0"/>
            </a:endParaRPr>
          </a:p>
          <a:p>
            <a:pPr algn="l"/>
            <a:endParaRPr kumimoji="1" lang="en-US" altLang="ja-JP" sz="2400" dirty="0" smtClean="0">
              <a:latin typeface="Calibri" panose="020F0502020204030204" pitchFamily="34" charset="0"/>
            </a:endParaRPr>
          </a:p>
          <a:p>
            <a:pPr algn="l"/>
            <a:r>
              <a:rPr kumimoji="1" lang="en-US" altLang="ja-JP" sz="2400" dirty="0">
                <a:latin typeface="Calibri" panose="020F0502020204030204" pitchFamily="34" charset="0"/>
              </a:rPr>
              <a:t>NTT</a:t>
            </a:r>
            <a:r>
              <a:rPr kumimoji="1" lang="ja-JP" altLang="en-US" sz="2400" dirty="0">
                <a:latin typeface="Calibri" panose="020F0502020204030204" pitchFamily="34" charset="0"/>
              </a:rPr>
              <a:t>コミュニケーション科学基礎</a:t>
            </a:r>
            <a:r>
              <a:rPr kumimoji="1" lang="ja-JP" altLang="en-US" sz="2400" dirty="0" smtClean="0">
                <a:latin typeface="Calibri" panose="020F0502020204030204" pitchFamily="34" charset="0"/>
              </a:rPr>
              <a:t>研究所　特別研究員</a:t>
            </a:r>
            <a:endParaRPr kumimoji="1" lang="en-US" altLang="ja-JP" sz="2400" dirty="0" smtClean="0">
              <a:latin typeface="Calibri" panose="020F0502020204030204" pitchFamily="34" charset="0"/>
            </a:endParaRPr>
          </a:p>
          <a:p>
            <a:pPr algn="l"/>
            <a:endParaRPr kumimoji="1" lang="en-US" altLang="ja-JP" sz="2400" dirty="0" smtClean="0">
              <a:latin typeface="Calibri" panose="020F0502020204030204" pitchFamily="34" charset="0"/>
            </a:endParaRPr>
          </a:p>
          <a:p>
            <a:pPr algn="l"/>
            <a:r>
              <a:rPr kumimoji="1" lang="ja-JP" altLang="en-US" sz="2400" dirty="0" smtClean="0">
                <a:latin typeface="Calibri" panose="020F0502020204030204" pitchFamily="34" charset="0"/>
              </a:rPr>
              <a:t>国立情報学研究所　客員准教授</a:t>
            </a:r>
            <a:endParaRPr kumimoji="1" lang="ja-JP" altLang="en-US" sz="2400" dirty="0">
              <a:latin typeface="Calibri" panose="020F0502020204030204" pitchFamily="34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5516" y="1155516"/>
            <a:ext cx="15231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2007.03</a:t>
            </a:r>
          </a:p>
          <a:p>
            <a:pPr algn="l"/>
            <a:endParaRPr kumimoji="1" lang="en-US" altLang="ja-JP" sz="2400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endParaRPr kumimoji="1" lang="en-US" altLang="ja-JP" sz="2400" dirty="0" smtClean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r>
              <a:rPr kumimoji="1" lang="en-US" altLang="ja-JP" sz="2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2007.04</a:t>
            </a:r>
          </a:p>
          <a:p>
            <a:pPr algn="l"/>
            <a:endParaRPr kumimoji="1" lang="en-US" altLang="ja-JP" sz="2400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endParaRPr kumimoji="1" lang="en-US" altLang="ja-JP" sz="2400" dirty="0" smtClean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r>
              <a:rPr kumimoji="1" lang="en-US" altLang="ja-JP" sz="2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2011-2016</a:t>
            </a:r>
          </a:p>
          <a:p>
            <a:pPr algn="l"/>
            <a:endParaRPr kumimoji="1" lang="en-US" altLang="ja-JP" sz="2400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endParaRPr kumimoji="1" lang="en-US" altLang="ja-JP" sz="2400" dirty="0" smtClean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r>
              <a:rPr kumimoji="1" lang="en-US" altLang="ja-JP" sz="2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2015-</a:t>
            </a:r>
            <a:r>
              <a:rPr kumimoji="1" lang="ja-JP" altLang="en-US" sz="2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現在</a:t>
            </a:r>
            <a:endParaRPr kumimoji="1" lang="en-US" altLang="ja-JP" sz="2400" dirty="0" smtClean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endParaRPr kumimoji="1" lang="en-US" altLang="ja-JP" sz="2400" dirty="0" smtClean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pPr algn="l"/>
            <a:r>
              <a:rPr kumimoji="1" lang="en-US" altLang="ja-JP" sz="2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2016-</a:t>
            </a:r>
            <a:r>
              <a:rPr kumimoji="1" lang="ja-JP" altLang="en-US" sz="24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現在</a:t>
            </a:r>
            <a:endParaRPr kumimoji="1" lang="ja-JP" altLang="en-US" sz="2400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ソース・フィルタ理論と線形予測分析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600" dirty="0" smtClean="0"/>
              <a:t>ソース・フィルタモデル：線形な音声生成過程モデル　</a:t>
            </a:r>
            <a:endParaRPr kumimoji="1" lang="ja-JP" altLang="en-US" sz="26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1941059" y="2367101"/>
            <a:ext cx="697525" cy="572399"/>
            <a:chOff x="2621464" y="3440378"/>
            <a:chExt cx="908872" cy="745833"/>
          </a:xfrm>
        </p:grpSpPr>
        <p:sp>
          <p:nvSpPr>
            <p:cNvPr id="7" name="円弧 6"/>
            <p:cNvSpPr/>
            <p:nvPr/>
          </p:nvSpPr>
          <p:spPr bwMode="auto">
            <a:xfrm rot="2817641">
              <a:off x="2621464" y="3505733"/>
              <a:ext cx="632361" cy="632361"/>
            </a:xfrm>
            <a:prstGeom prst="arc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8" name="円弧 7"/>
            <p:cNvSpPr/>
            <p:nvPr/>
          </p:nvSpPr>
          <p:spPr bwMode="auto">
            <a:xfrm rot="2817641">
              <a:off x="2703123" y="3471490"/>
              <a:ext cx="692064" cy="692064"/>
            </a:xfrm>
            <a:prstGeom prst="arc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9" name="円弧 8"/>
            <p:cNvSpPr/>
            <p:nvPr/>
          </p:nvSpPr>
          <p:spPr bwMode="auto">
            <a:xfrm rot="2817641">
              <a:off x="2784503" y="3440378"/>
              <a:ext cx="745833" cy="745833"/>
            </a:xfrm>
            <a:prstGeom prst="arc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grpSp>
        <p:nvGrpSpPr>
          <p:cNvPr id="95" name="グループ化 94"/>
          <p:cNvGrpSpPr/>
          <p:nvPr/>
        </p:nvGrpSpPr>
        <p:grpSpPr>
          <a:xfrm>
            <a:off x="2810661" y="1439698"/>
            <a:ext cx="6179412" cy="2962454"/>
            <a:chOff x="592083" y="1046085"/>
            <a:chExt cx="8348444" cy="4002304"/>
          </a:xfrm>
        </p:grpSpPr>
        <p:sp>
          <p:nvSpPr>
            <p:cNvPr id="14" name="正方形/長方形 13"/>
            <p:cNvSpPr/>
            <p:nvPr/>
          </p:nvSpPr>
          <p:spPr bwMode="auto">
            <a:xfrm>
              <a:off x="6753059" y="2199028"/>
              <a:ext cx="1918333" cy="46569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2000" b="1" dirty="0" smtClean="0">
                  <a:latin typeface="Calibri" pitchFamily="34" charset="0"/>
                  <a:cs typeface="MigMix 1P" pitchFamily="50" charset="-128"/>
                </a:rPr>
                <a:t>音声</a:t>
              </a:r>
              <a:r>
                <a:rPr lang="ja-JP" altLang="en-US" sz="2000" b="1" dirty="0">
                  <a:latin typeface="Calibri" pitchFamily="34" charset="0"/>
                  <a:cs typeface="MigMix 1P" pitchFamily="50" charset="-128"/>
                </a:rPr>
                <a:t>波形</a:t>
              </a:r>
              <a:endParaRPr kumimoji="1" lang="ja-JP" altLang="en-US" sz="20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cs typeface="MigMix 1P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4056937" y="2212022"/>
              <a:ext cx="2739693" cy="79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声道</a:t>
              </a:r>
              <a:r>
                <a:rPr lang="en-US" altLang="ja-JP" dirty="0" smtClean="0">
                  <a:latin typeface="Calibri" pitchFamily="34" charset="0"/>
                  <a:cs typeface="MigMix 1P" panose="020B0502020203020207" pitchFamily="50" charset="-128"/>
                </a:rPr>
                <a:t/>
              </a:r>
              <a:br>
                <a:rPr lang="en-US" altLang="ja-JP" dirty="0" smtClean="0">
                  <a:latin typeface="Calibri" pitchFamily="34" charset="0"/>
                  <a:cs typeface="MigMix 1P" panose="020B0502020203020207" pitchFamily="50" charset="-128"/>
                </a:rPr>
              </a:br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インパルス応答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83219" y="2187283"/>
              <a:ext cx="1434594" cy="457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声帯振動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lum/>
            </a:blip>
            <a:stretch>
              <a:fillRect/>
            </a:stretch>
          </p:blipFill>
          <p:spPr>
            <a:xfrm>
              <a:off x="2986702" y="2795009"/>
              <a:ext cx="252984" cy="304800"/>
            </a:xfrm>
            <a:prstGeom prst="rect">
              <a:avLst/>
            </a:prstGeom>
          </p:spPr>
        </p:pic>
        <p:pic>
          <p:nvPicPr>
            <p:cNvPr id="18" name="図 17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lum/>
            </a:blip>
            <a:stretch>
              <a:fillRect/>
            </a:stretch>
          </p:blipFill>
          <p:spPr>
            <a:xfrm>
              <a:off x="6090487" y="2891697"/>
              <a:ext cx="265176" cy="150876"/>
            </a:xfrm>
            <a:prstGeom prst="rect">
              <a:avLst/>
            </a:prstGeom>
          </p:spPr>
        </p:pic>
        <p:grpSp>
          <p:nvGrpSpPr>
            <p:cNvPr id="19" name="グループ化 18"/>
            <p:cNvGrpSpPr/>
            <p:nvPr/>
          </p:nvGrpSpPr>
          <p:grpSpPr>
            <a:xfrm>
              <a:off x="592083" y="2600686"/>
              <a:ext cx="2113507" cy="576000"/>
              <a:chOff x="747856" y="1787521"/>
              <a:chExt cx="2113507" cy="576000"/>
            </a:xfrm>
          </p:grpSpPr>
          <p:cxnSp>
            <p:nvCxnSpPr>
              <p:cNvPr id="20" name="直線コネクタ 19"/>
              <p:cNvCxnSpPr/>
              <p:nvPr/>
            </p:nvCxnSpPr>
            <p:spPr bwMode="auto">
              <a:xfrm>
                <a:off x="1213286" y="1971612"/>
                <a:ext cx="0" cy="320597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直線コネクタ 20"/>
              <p:cNvCxnSpPr/>
              <p:nvPr/>
            </p:nvCxnSpPr>
            <p:spPr bwMode="auto">
              <a:xfrm>
                <a:off x="1601597" y="1971621"/>
                <a:ext cx="0" cy="32059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直線コネクタ 21"/>
              <p:cNvCxnSpPr/>
              <p:nvPr/>
            </p:nvCxnSpPr>
            <p:spPr bwMode="auto">
              <a:xfrm>
                <a:off x="1975926" y="1971615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直線コネクタ 22"/>
              <p:cNvCxnSpPr/>
              <p:nvPr/>
            </p:nvCxnSpPr>
            <p:spPr bwMode="auto">
              <a:xfrm>
                <a:off x="747856" y="2288026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24" name="図 23" descr="txp_fig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0">
                <a:lum/>
              </a:blip>
              <a:stretch>
                <a:fillRect/>
              </a:stretch>
            </p:blipFill>
            <p:spPr>
              <a:xfrm>
                <a:off x="2760779" y="2167507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25" name="直線コネクタ 24"/>
              <p:cNvCxnSpPr/>
              <p:nvPr/>
            </p:nvCxnSpPr>
            <p:spPr bwMode="auto">
              <a:xfrm>
                <a:off x="2352163" y="1962090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直線矢印コネクタ 25"/>
              <p:cNvCxnSpPr/>
              <p:nvPr/>
            </p:nvCxnSpPr>
            <p:spPr bwMode="auto">
              <a:xfrm rot="5400000" flipH="1" flipV="1">
                <a:off x="55570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27" name="グループ化 26"/>
            <p:cNvGrpSpPr/>
            <p:nvPr/>
          </p:nvGrpSpPr>
          <p:grpSpPr>
            <a:xfrm>
              <a:off x="3611846" y="2610215"/>
              <a:ext cx="2076994" cy="586348"/>
              <a:chOff x="3767619" y="1787521"/>
              <a:chExt cx="2076994" cy="586348"/>
            </a:xfrm>
          </p:grpSpPr>
          <p:cxnSp>
            <p:nvCxnSpPr>
              <p:cNvPr id="28" name="直線コネクタ 27"/>
              <p:cNvCxnSpPr/>
              <p:nvPr/>
            </p:nvCxnSpPr>
            <p:spPr bwMode="auto">
              <a:xfrm>
                <a:off x="3767619" y="2275531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30" name="図 29" descr="txp_fig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0">
                <a:lum/>
              </a:blip>
              <a:stretch>
                <a:fillRect/>
              </a:stretch>
            </p:blipFill>
            <p:spPr>
              <a:xfrm>
                <a:off x="5744029" y="2197085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31" name="直線矢印コネクタ 30"/>
              <p:cNvCxnSpPr/>
              <p:nvPr/>
            </p:nvCxnSpPr>
            <p:spPr bwMode="auto">
              <a:xfrm rot="5400000" flipH="1" flipV="1">
                <a:off x="358147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2" name="グループ化 31"/>
            <p:cNvGrpSpPr/>
            <p:nvPr/>
          </p:nvGrpSpPr>
          <p:grpSpPr>
            <a:xfrm>
              <a:off x="6792590" y="2607040"/>
              <a:ext cx="1971434" cy="732864"/>
              <a:chOff x="6948363" y="1806571"/>
              <a:chExt cx="1971434" cy="732864"/>
            </a:xfrm>
          </p:grpSpPr>
          <p:cxnSp>
            <p:nvCxnSpPr>
              <p:cNvPr id="33" name="直線コネクタ 32"/>
              <p:cNvCxnSpPr/>
              <p:nvPr/>
            </p:nvCxnSpPr>
            <p:spPr bwMode="auto">
              <a:xfrm>
                <a:off x="6948363" y="2297567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35" name="図 34" descr="txp_fig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0">
                <a:lum/>
              </a:blip>
              <a:stretch>
                <a:fillRect/>
              </a:stretch>
            </p:blipFill>
            <p:spPr>
              <a:xfrm>
                <a:off x="8819213" y="2362651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36" name="直線矢印コネクタ 35"/>
              <p:cNvCxnSpPr/>
              <p:nvPr/>
            </p:nvCxnSpPr>
            <p:spPr bwMode="auto">
              <a:xfrm rot="5400000" flipH="1" flipV="1">
                <a:off x="6746952" y="209377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7" name="グループ化 36"/>
            <p:cNvGrpSpPr/>
            <p:nvPr/>
          </p:nvGrpSpPr>
          <p:grpSpPr>
            <a:xfrm>
              <a:off x="689675" y="4024678"/>
              <a:ext cx="2062142" cy="575942"/>
              <a:chOff x="845448" y="3282948"/>
              <a:chExt cx="2062142" cy="575942"/>
            </a:xfrm>
          </p:grpSpPr>
          <p:grpSp>
            <p:nvGrpSpPr>
              <p:cNvPr id="38" name="グループ化 56"/>
              <p:cNvGrpSpPr/>
              <p:nvPr/>
            </p:nvGrpSpPr>
            <p:grpSpPr>
              <a:xfrm>
                <a:off x="943194" y="3441057"/>
                <a:ext cx="1613612" cy="338027"/>
                <a:chOff x="2340000" y="2522350"/>
                <a:chExt cx="1613612" cy="338027"/>
              </a:xfrm>
            </p:grpSpPr>
            <p:sp>
              <p:nvSpPr>
                <p:cNvPr id="42" name="Freeform 111"/>
                <p:cNvSpPr>
                  <a:spLocks/>
                </p:cNvSpPr>
                <p:nvPr/>
              </p:nvSpPr>
              <p:spPr bwMode="auto">
                <a:xfrm>
                  <a:off x="2340000" y="2522350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3" name="Freeform 111"/>
                <p:cNvSpPr>
                  <a:spLocks/>
                </p:cNvSpPr>
                <p:nvPr/>
              </p:nvSpPr>
              <p:spPr bwMode="auto">
                <a:xfrm>
                  <a:off x="2520000" y="2527112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4" name="Freeform 111"/>
                <p:cNvSpPr>
                  <a:spLocks/>
                </p:cNvSpPr>
                <p:nvPr/>
              </p:nvSpPr>
              <p:spPr bwMode="auto">
                <a:xfrm>
                  <a:off x="2700000" y="2527112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5" name="Freeform 111"/>
                <p:cNvSpPr>
                  <a:spLocks/>
                </p:cNvSpPr>
                <p:nvPr/>
              </p:nvSpPr>
              <p:spPr bwMode="auto">
                <a:xfrm>
                  <a:off x="288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6" name="Freeform 111"/>
                <p:cNvSpPr>
                  <a:spLocks/>
                </p:cNvSpPr>
                <p:nvPr/>
              </p:nvSpPr>
              <p:spPr bwMode="auto">
                <a:xfrm>
                  <a:off x="306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7" name="Freeform 111"/>
                <p:cNvSpPr>
                  <a:spLocks/>
                </p:cNvSpPr>
                <p:nvPr/>
              </p:nvSpPr>
              <p:spPr bwMode="auto">
                <a:xfrm>
                  <a:off x="324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8" name="Freeform 111"/>
                <p:cNvSpPr>
                  <a:spLocks/>
                </p:cNvSpPr>
                <p:nvPr/>
              </p:nvSpPr>
              <p:spPr bwMode="auto">
                <a:xfrm>
                  <a:off x="342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9" name="Freeform 111"/>
                <p:cNvSpPr>
                  <a:spLocks/>
                </p:cNvSpPr>
                <p:nvPr/>
              </p:nvSpPr>
              <p:spPr bwMode="auto">
                <a:xfrm>
                  <a:off x="360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50" name="Freeform 111"/>
                <p:cNvSpPr>
                  <a:spLocks/>
                </p:cNvSpPr>
                <p:nvPr/>
              </p:nvSpPr>
              <p:spPr bwMode="auto">
                <a:xfrm>
                  <a:off x="3778594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39" name="直線矢印コネクタ 38"/>
              <p:cNvCxnSpPr/>
              <p:nvPr/>
            </p:nvCxnSpPr>
            <p:spPr bwMode="auto">
              <a:xfrm>
                <a:off x="851853" y="3785433"/>
                <a:ext cx="183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0" name="直線矢印コネクタ 39"/>
              <p:cNvCxnSpPr/>
              <p:nvPr/>
            </p:nvCxnSpPr>
            <p:spPr bwMode="auto">
              <a:xfrm rot="5400000" flipH="1" flipV="1">
                <a:off x="594242" y="3534154"/>
                <a:ext cx="504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pic>
            <p:nvPicPr>
              <p:cNvPr id="41" name="図 40" descr="txp_fig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2730806" y="3732398"/>
                <a:ext cx="176784" cy="126492"/>
              </a:xfrm>
              <a:prstGeom prst="rect">
                <a:avLst/>
              </a:prstGeom>
            </p:spPr>
          </p:pic>
        </p:grpSp>
        <p:grpSp>
          <p:nvGrpSpPr>
            <p:cNvPr id="51" name="グループ化 50"/>
            <p:cNvGrpSpPr/>
            <p:nvPr/>
          </p:nvGrpSpPr>
          <p:grpSpPr>
            <a:xfrm>
              <a:off x="3702335" y="4029181"/>
              <a:ext cx="2135582" cy="565089"/>
              <a:chOff x="3858108" y="3287451"/>
              <a:chExt cx="2135582" cy="565089"/>
            </a:xfrm>
          </p:grpSpPr>
          <p:grpSp>
            <p:nvGrpSpPr>
              <p:cNvPr id="52" name="グループ化 95"/>
              <p:cNvGrpSpPr/>
              <p:nvPr/>
            </p:nvGrpSpPr>
            <p:grpSpPr>
              <a:xfrm>
                <a:off x="3858108" y="3287451"/>
                <a:ext cx="1894992" cy="504073"/>
                <a:chOff x="3891449" y="2738809"/>
                <a:chExt cx="2988000" cy="504073"/>
              </a:xfrm>
            </p:grpSpPr>
            <p:sp>
              <p:nvSpPr>
                <p:cNvPr id="54" name="フリーフォーム 53"/>
                <p:cNvSpPr/>
                <p:nvPr/>
              </p:nvSpPr>
              <p:spPr bwMode="auto">
                <a:xfrm>
                  <a:off x="3916875" y="2742464"/>
                  <a:ext cx="2954020" cy="489865"/>
                </a:xfrm>
                <a:custGeom>
                  <a:avLst/>
                  <a:gdLst>
                    <a:gd name="connsiteX0" fmla="*/ 0 w 2865120"/>
                    <a:gd name="connsiteY0" fmla="*/ 294640 h 309880"/>
                    <a:gd name="connsiteX1" fmla="*/ 160020 w 2865120"/>
                    <a:gd name="connsiteY1" fmla="*/ 241300 h 309880"/>
                    <a:gd name="connsiteX2" fmla="*/ 350520 w 2865120"/>
                    <a:gd name="connsiteY2" fmla="*/ 50800 h 309880"/>
                    <a:gd name="connsiteX3" fmla="*/ 464820 w 2865120"/>
                    <a:gd name="connsiteY3" fmla="*/ 104140 h 309880"/>
                    <a:gd name="connsiteX4" fmla="*/ 586740 w 2865120"/>
                    <a:gd name="connsiteY4" fmla="*/ 5080 h 309880"/>
                    <a:gd name="connsiteX5" fmla="*/ 716280 w 2865120"/>
                    <a:gd name="connsiteY5" fmla="*/ 134620 h 309880"/>
                    <a:gd name="connsiteX6" fmla="*/ 1013460 w 2865120"/>
                    <a:gd name="connsiteY6" fmla="*/ 256540 h 309880"/>
                    <a:gd name="connsiteX7" fmla="*/ 1432560 w 2865120"/>
                    <a:gd name="connsiteY7" fmla="*/ 271780 h 309880"/>
                    <a:gd name="connsiteX8" fmla="*/ 1813560 w 2865120"/>
                    <a:gd name="connsiteY8" fmla="*/ 127000 h 309880"/>
                    <a:gd name="connsiteX9" fmla="*/ 2072640 w 2865120"/>
                    <a:gd name="connsiteY9" fmla="*/ 203200 h 309880"/>
                    <a:gd name="connsiteX10" fmla="*/ 2293620 w 2865120"/>
                    <a:gd name="connsiteY10" fmla="*/ 271780 h 309880"/>
                    <a:gd name="connsiteX11" fmla="*/ 2865120 w 2865120"/>
                    <a:gd name="connsiteY11" fmla="*/ 309880 h 309880"/>
                    <a:gd name="connsiteX0" fmla="*/ 0 w 2865120"/>
                    <a:gd name="connsiteY0" fmla="*/ 294640 h 309880"/>
                    <a:gd name="connsiteX1" fmla="*/ 160020 w 2865120"/>
                    <a:gd name="connsiteY1" fmla="*/ 241300 h 309880"/>
                    <a:gd name="connsiteX2" fmla="*/ 350520 w 2865120"/>
                    <a:gd name="connsiteY2" fmla="*/ 50800 h 309880"/>
                    <a:gd name="connsiteX3" fmla="*/ 464820 w 2865120"/>
                    <a:gd name="connsiteY3" fmla="*/ 104140 h 309880"/>
                    <a:gd name="connsiteX4" fmla="*/ 586740 w 2865120"/>
                    <a:gd name="connsiteY4" fmla="*/ 5080 h 309880"/>
                    <a:gd name="connsiteX5" fmla="*/ 757555 w 2865120"/>
                    <a:gd name="connsiteY5" fmla="*/ 134620 h 309880"/>
                    <a:gd name="connsiteX6" fmla="*/ 1013460 w 2865120"/>
                    <a:gd name="connsiteY6" fmla="*/ 256540 h 309880"/>
                    <a:gd name="connsiteX7" fmla="*/ 1432560 w 2865120"/>
                    <a:gd name="connsiteY7" fmla="*/ 271780 h 309880"/>
                    <a:gd name="connsiteX8" fmla="*/ 1813560 w 2865120"/>
                    <a:gd name="connsiteY8" fmla="*/ 127000 h 309880"/>
                    <a:gd name="connsiteX9" fmla="*/ 2072640 w 2865120"/>
                    <a:gd name="connsiteY9" fmla="*/ 203200 h 309880"/>
                    <a:gd name="connsiteX10" fmla="*/ 2293620 w 2865120"/>
                    <a:gd name="connsiteY10" fmla="*/ 271780 h 309880"/>
                    <a:gd name="connsiteX11" fmla="*/ 2865120 w 2865120"/>
                    <a:gd name="connsiteY11" fmla="*/ 309880 h 309880"/>
                    <a:gd name="connsiteX0" fmla="*/ 0 w 2865120"/>
                    <a:gd name="connsiteY0" fmla="*/ 291359 h 306599"/>
                    <a:gd name="connsiteX1" fmla="*/ 160020 w 2865120"/>
                    <a:gd name="connsiteY1" fmla="*/ 238019 h 306599"/>
                    <a:gd name="connsiteX2" fmla="*/ 350520 w 2865120"/>
                    <a:gd name="connsiteY2" fmla="*/ 47519 h 306599"/>
                    <a:gd name="connsiteX3" fmla="*/ 464820 w 2865120"/>
                    <a:gd name="connsiteY3" fmla="*/ 142134 h 306599"/>
                    <a:gd name="connsiteX4" fmla="*/ 586740 w 2865120"/>
                    <a:gd name="connsiteY4" fmla="*/ 1799 h 306599"/>
                    <a:gd name="connsiteX5" fmla="*/ 757555 w 2865120"/>
                    <a:gd name="connsiteY5" fmla="*/ 131339 h 306599"/>
                    <a:gd name="connsiteX6" fmla="*/ 1013460 w 2865120"/>
                    <a:gd name="connsiteY6" fmla="*/ 253259 h 306599"/>
                    <a:gd name="connsiteX7" fmla="*/ 1432560 w 2865120"/>
                    <a:gd name="connsiteY7" fmla="*/ 268499 h 306599"/>
                    <a:gd name="connsiteX8" fmla="*/ 1813560 w 2865120"/>
                    <a:gd name="connsiteY8" fmla="*/ 123719 h 306599"/>
                    <a:gd name="connsiteX9" fmla="*/ 2072640 w 2865120"/>
                    <a:gd name="connsiteY9" fmla="*/ 199919 h 306599"/>
                    <a:gd name="connsiteX10" fmla="*/ 2293620 w 2865120"/>
                    <a:gd name="connsiteY10" fmla="*/ 268499 h 306599"/>
                    <a:gd name="connsiteX11" fmla="*/ 2865120 w 2865120"/>
                    <a:gd name="connsiteY11" fmla="*/ 306599 h 306599"/>
                    <a:gd name="connsiteX0" fmla="*/ 0 w 2865120"/>
                    <a:gd name="connsiteY0" fmla="*/ 291359 h 306599"/>
                    <a:gd name="connsiteX1" fmla="*/ 160020 w 2865120"/>
                    <a:gd name="connsiteY1" fmla="*/ 238019 h 306599"/>
                    <a:gd name="connsiteX2" fmla="*/ 350520 w 2865120"/>
                    <a:gd name="connsiteY2" fmla="*/ 47519 h 306599"/>
                    <a:gd name="connsiteX3" fmla="*/ 464820 w 2865120"/>
                    <a:gd name="connsiteY3" fmla="*/ 142134 h 306599"/>
                    <a:gd name="connsiteX4" fmla="*/ 586740 w 2865120"/>
                    <a:gd name="connsiteY4" fmla="*/ 1799 h 306599"/>
                    <a:gd name="connsiteX5" fmla="*/ 757555 w 2865120"/>
                    <a:gd name="connsiteY5" fmla="*/ 131339 h 306599"/>
                    <a:gd name="connsiteX6" fmla="*/ 1013460 w 2865120"/>
                    <a:gd name="connsiteY6" fmla="*/ 253259 h 306599"/>
                    <a:gd name="connsiteX7" fmla="*/ 1432560 w 2865120"/>
                    <a:gd name="connsiteY7" fmla="*/ 268499 h 306599"/>
                    <a:gd name="connsiteX8" fmla="*/ 1813560 w 2865120"/>
                    <a:gd name="connsiteY8" fmla="*/ 123719 h 306599"/>
                    <a:gd name="connsiteX9" fmla="*/ 2072640 w 2865120"/>
                    <a:gd name="connsiteY9" fmla="*/ 199919 h 306599"/>
                    <a:gd name="connsiteX10" fmla="*/ 2293620 w 2865120"/>
                    <a:gd name="connsiteY10" fmla="*/ 268499 h 306599"/>
                    <a:gd name="connsiteX11" fmla="*/ 2865120 w 2865120"/>
                    <a:gd name="connsiteY11" fmla="*/ 306599 h 306599"/>
                    <a:gd name="connsiteX0" fmla="*/ 0 w 2909570"/>
                    <a:gd name="connsiteY0" fmla="*/ 291359 h 306599"/>
                    <a:gd name="connsiteX1" fmla="*/ 204470 w 2909570"/>
                    <a:gd name="connsiteY1" fmla="*/ 238019 h 306599"/>
                    <a:gd name="connsiteX2" fmla="*/ 394970 w 2909570"/>
                    <a:gd name="connsiteY2" fmla="*/ 47519 h 306599"/>
                    <a:gd name="connsiteX3" fmla="*/ 509270 w 2909570"/>
                    <a:gd name="connsiteY3" fmla="*/ 142134 h 306599"/>
                    <a:gd name="connsiteX4" fmla="*/ 631190 w 2909570"/>
                    <a:gd name="connsiteY4" fmla="*/ 1799 h 306599"/>
                    <a:gd name="connsiteX5" fmla="*/ 802005 w 2909570"/>
                    <a:gd name="connsiteY5" fmla="*/ 131339 h 306599"/>
                    <a:gd name="connsiteX6" fmla="*/ 1057910 w 2909570"/>
                    <a:gd name="connsiteY6" fmla="*/ 253259 h 306599"/>
                    <a:gd name="connsiteX7" fmla="*/ 1477010 w 2909570"/>
                    <a:gd name="connsiteY7" fmla="*/ 268499 h 306599"/>
                    <a:gd name="connsiteX8" fmla="*/ 1858010 w 2909570"/>
                    <a:gd name="connsiteY8" fmla="*/ 123719 h 306599"/>
                    <a:gd name="connsiteX9" fmla="*/ 2117090 w 2909570"/>
                    <a:gd name="connsiteY9" fmla="*/ 199919 h 306599"/>
                    <a:gd name="connsiteX10" fmla="*/ 2338070 w 2909570"/>
                    <a:gd name="connsiteY10" fmla="*/ 268499 h 306599"/>
                    <a:gd name="connsiteX11" fmla="*/ 2909570 w 2909570"/>
                    <a:gd name="connsiteY11" fmla="*/ 306599 h 306599"/>
                    <a:gd name="connsiteX0" fmla="*/ 0 w 2909570"/>
                    <a:gd name="connsiteY0" fmla="*/ 332634 h 332634"/>
                    <a:gd name="connsiteX1" fmla="*/ 204470 w 2909570"/>
                    <a:gd name="connsiteY1" fmla="*/ 238019 h 332634"/>
                    <a:gd name="connsiteX2" fmla="*/ 394970 w 2909570"/>
                    <a:gd name="connsiteY2" fmla="*/ 47519 h 332634"/>
                    <a:gd name="connsiteX3" fmla="*/ 509270 w 2909570"/>
                    <a:gd name="connsiteY3" fmla="*/ 142134 h 332634"/>
                    <a:gd name="connsiteX4" fmla="*/ 631190 w 2909570"/>
                    <a:gd name="connsiteY4" fmla="*/ 1799 h 332634"/>
                    <a:gd name="connsiteX5" fmla="*/ 802005 w 2909570"/>
                    <a:gd name="connsiteY5" fmla="*/ 131339 h 332634"/>
                    <a:gd name="connsiteX6" fmla="*/ 1057910 w 2909570"/>
                    <a:gd name="connsiteY6" fmla="*/ 253259 h 332634"/>
                    <a:gd name="connsiteX7" fmla="*/ 1477010 w 2909570"/>
                    <a:gd name="connsiteY7" fmla="*/ 268499 h 332634"/>
                    <a:gd name="connsiteX8" fmla="*/ 1858010 w 2909570"/>
                    <a:gd name="connsiteY8" fmla="*/ 123719 h 332634"/>
                    <a:gd name="connsiteX9" fmla="*/ 2117090 w 2909570"/>
                    <a:gd name="connsiteY9" fmla="*/ 199919 h 332634"/>
                    <a:gd name="connsiteX10" fmla="*/ 2338070 w 2909570"/>
                    <a:gd name="connsiteY10" fmla="*/ 268499 h 332634"/>
                    <a:gd name="connsiteX11" fmla="*/ 2909570 w 2909570"/>
                    <a:gd name="connsiteY11" fmla="*/ 306599 h 332634"/>
                    <a:gd name="connsiteX0" fmla="*/ 0 w 2982595"/>
                    <a:gd name="connsiteY0" fmla="*/ 332634 h 332634"/>
                    <a:gd name="connsiteX1" fmla="*/ 204470 w 2982595"/>
                    <a:gd name="connsiteY1" fmla="*/ 238019 h 332634"/>
                    <a:gd name="connsiteX2" fmla="*/ 394970 w 2982595"/>
                    <a:gd name="connsiteY2" fmla="*/ 47519 h 332634"/>
                    <a:gd name="connsiteX3" fmla="*/ 509270 w 2982595"/>
                    <a:gd name="connsiteY3" fmla="*/ 142134 h 332634"/>
                    <a:gd name="connsiteX4" fmla="*/ 631190 w 2982595"/>
                    <a:gd name="connsiteY4" fmla="*/ 1799 h 332634"/>
                    <a:gd name="connsiteX5" fmla="*/ 802005 w 2982595"/>
                    <a:gd name="connsiteY5" fmla="*/ 131339 h 332634"/>
                    <a:gd name="connsiteX6" fmla="*/ 1057910 w 2982595"/>
                    <a:gd name="connsiteY6" fmla="*/ 253259 h 332634"/>
                    <a:gd name="connsiteX7" fmla="*/ 1477010 w 2982595"/>
                    <a:gd name="connsiteY7" fmla="*/ 268499 h 332634"/>
                    <a:gd name="connsiteX8" fmla="*/ 1858010 w 2982595"/>
                    <a:gd name="connsiteY8" fmla="*/ 123719 h 332634"/>
                    <a:gd name="connsiteX9" fmla="*/ 2117090 w 2982595"/>
                    <a:gd name="connsiteY9" fmla="*/ 199919 h 332634"/>
                    <a:gd name="connsiteX10" fmla="*/ 2338070 w 2982595"/>
                    <a:gd name="connsiteY10" fmla="*/ 268499 h 332634"/>
                    <a:gd name="connsiteX11" fmla="*/ 2982595 w 2982595"/>
                    <a:gd name="connsiteY11" fmla="*/ 306599 h 332634"/>
                    <a:gd name="connsiteX0" fmla="*/ 0 w 2982595"/>
                    <a:gd name="connsiteY0" fmla="*/ 332634 h 332634"/>
                    <a:gd name="connsiteX1" fmla="*/ 204470 w 2982595"/>
                    <a:gd name="connsiteY1" fmla="*/ 238019 h 332634"/>
                    <a:gd name="connsiteX2" fmla="*/ 394970 w 2982595"/>
                    <a:gd name="connsiteY2" fmla="*/ 47519 h 332634"/>
                    <a:gd name="connsiteX3" fmla="*/ 509270 w 2982595"/>
                    <a:gd name="connsiteY3" fmla="*/ 142134 h 332634"/>
                    <a:gd name="connsiteX4" fmla="*/ 631190 w 2982595"/>
                    <a:gd name="connsiteY4" fmla="*/ 1799 h 332634"/>
                    <a:gd name="connsiteX5" fmla="*/ 802005 w 2982595"/>
                    <a:gd name="connsiteY5" fmla="*/ 131339 h 332634"/>
                    <a:gd name="connsiteX6" fmla="*/ 1057910 w 2982595"/>
                    <a:gd name="connsiteY6" fmla="*/ 253259 h 332634"/>
                    <a:gd name="connsiteX7" fmla="*/ 1477010 w 2982595"/>
                    <a:gd name="connsiteY7" fmla="*/ 268499 h 332634"/>
                    <a:gd name="connsiteX8" fmla="*/ 1858010 w 2982595"/>
                    <a:gd name="connsiteY8" fmla="*/ 123719 h 332634"/>
                    <a:gd name="connsiteX9" fmla="*/ 2117090 w 2982595"/>
                    <a:gd name="connsiteY9" fmla="*/ 199919 h 332634"/>
                    <a:gd name="connsiteX10" fmla="*/ 2338070 w 2982595"/>
                    <a:gd name="connsiteY10" fmla="*/ 268499 h 332634"/>
                    <a:gd name="connsiteX11" fmla="*/ 2982595 w 2982595"/>
                    <a:gd name="connsiteY11" fmla="*/ 306599 h 332634"/>
                    <a:gd name="connsiteX0" fmla="*/ 0 w 2982595"/>
                    <a:gd name="connsiteY0" fmla="*/ 294534 h 306599"/>
                    <a:gd name="connsiteX1" fmla="*/ 204470 w 2982595"/>
                    <a:gd name="connsiteY1" fmla="*/ 238019 h 306599"/>
                    <a:gd name="connsiteX2" fmla="*/ 394970 w 2982595"/>
                    <a:gd name="connsiteY2" fmla="*/ 47519 h 306599"/>
                    <a:gd name="connsiteX3" fmla="*/ 509270 w 2982595"/>
                    <a:gd name="connsiteY3" fmla="*/ 142134 h 306599"/>
                    <a:gd name="connsiteX4" fmla="*/ 631190 w 2982595"/>
                    <a:gd name="connsiteY4" fmla="*/ 1799 h 306599"/>
                    <a:gd name="connsiteX5" fmla="*/ 802005 w 2982595"/>
                    <a:gd name="connsiteY5" fmla="*/ 131339 h 306599"/>
                    <a:gd name="connsiteX6" fmla="*/ 1057910 w 2982595"/>
                    <a:gd name="connsiteY6" fmla="*/ 253259 h 306599"/>
                    <a:gd name="connsiteX7" fmla="*/ 1477010 w 2982595"/>
                    <a:gd name="connsiteY7" fmla="*/ 268499 h 306599"/>
                    <a:gd name="connsiteX8" fmla="*/ 1858010 w 2982595"/>
                    <a:gd name="connsiteY8" fmla="*/ 123719 h 306599"/>
                    <a:gd name="connsiteX9" fmla="*/ 2117090 w 2982595"/>
                    <a:gd name="connsiteY9" fmla="*/ 199919 h 306599"/>
                    <a:gd name="connsiteX10" fmla="*/ 2338070 w 2982595"/>
                    <a:gd name="connsiteY10" fmla="*/ 268499 h 306599"/>
                    <a:gd name="connsiteX11" fmla="*/ 2982595 w 2982595"/>
                    <a:gd name="connsiteY11" fmla="*/ 306599 h 306599"/>
                    <a:gd name="connsiteX0" fmla="*/ 0 w 3090545"/>
                    <a:gd name="connsiteY0" fmla="*/ 202459 h 306599"/>
                    <a:gd name="connsiteX1" fmla="*/ 312420 w 3090545"/>
                    <a:gd name="connsiteY1" fmla="*/ 238019 h 306599"/>
                    <a:gd name="connsiteX2" fmla="*/ 502920 w 3090545"/>
                    <a:gd name="connsiteY2" fmla="*/ 47519 h 306599"/>
                    <a:gd name="connsiteX3" fmla="*/ 617220 w 3090545"/>
                    <a:gd name="connsiteY3" fmla="*/ 142134 h 306599"/>
                    <a:gd name="connsiteX4" fmla="*/ 739140 w 3090545"/>
                    <a:gd name="connsiteY4" fmla="*/ 1799 h 306599"/>
                    <a:gd name="connsiteX5" fmla="*/ 909955 w 3090545"/>
                    <a:gd name="connsiteY5" fmla="*/ 131339 h 306599"/>
                    <a:gd name="connsiteX6" fmla="*/ 1165860 w 3090545"/>
                    <a:gd name="connsiteY6" fmla="*/ 253259 h 306599"/>
                    <a:gd name="connsiteX7" fmla="*/ 1584960 w 3090545"/>
                    <a:gd name="connsiteY7" fmla="*/ 268499 h 306599"/>
                    <a:gd name="connsiteX8" fmla="*/ 1965960 w 3090545"/>
                    <a:gd name="connsiteY8" fmla="*/ 123719 h 306599"/>
                    <a:gd name="connsiteX9" fmla="*/ 2225040 w 3090545"/>
                    <a:gd name="connsiteY9" fmla="*/ 199919 h 306599"/>
                    <a:gd name="connsiteX10" fmla="*/ 2446020 w 3090545"/>
                    <a:gd name="connsiteY10" fmla="*/ 268499 h 306599"/>
                    <a:gd name="connsiteX11" fmla="*/ 3090545 w 3090545"/>
                    <a:gd name="connsiteY11" fmla="*/ 306599 h 306599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02615 w 2954020"/>
                    <a:gd name="connsiteY4" fmla="*/ 1799 h 313584"/>
                    <a:gd name="connsiteX5" fmla="*/ 773430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773430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977265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235710 w 2954020"/>
                    <a:gd name="connsiteY6" fmla="*/ 91334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108710 w 2954020"/>
                    <a:gd name="connsiteY6" fmla="*/ 24690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31047 h 331047"/>
                    <a:gd name="connsiteX1" fmla="*/ 175895 w 2954020"/>
                    <a:gd name="connsiteY1" fmla="*/ 255482 h 331047"/>
                    <a:gd name="connsiteX2" fmla="*/ 366395 w 2954020"/>
                    <a:gd name="connsiteY2" fmla="*/ 64982 h 331047"/>
                    <a:gd name="connsiteX3" fmla="*/ 521970 w 2954020"/>
                    <a:gd name="connsiteY3" fmla="*/ 159597 h 331047"/>
                    <a:gd name="connsiteX4" fmla="*/ 681990 w 2954020"/>
                    <a:gd name="connsiteY4" fmla="*/ 19262 h 331047"/>
                    <a:gd name="connsiteX5" fmla="*/ 1046480 w 2954020"/>
                    <a:gd name="connsiteY5" fmla="*/ 44027 h 331047"/>
                    <a:gd name="connsiteX6" fmla="*/ 1108710 w 2954020"/>
                    <a:gd name="connsiteY6" fmla="*/ 264372 h 331047"/>
                    <a:gd name="connsiteX7" fmla="*/ 1448435 w 2954020"/>
                    <a:gd name="connsiteY7" fmla="*/ 285962 h 331047"/>
                    <a:gd name="connsiteX8" fmla="*/ 1829435 w 2954020"/>
                    <a:gd name="connsiteY8" fmla="*/ 141182 h 331047"/>
                    <a:gd name="connsiteX9" fmla="*/ 2088515 w 2954020"/>
                    <a:gd name="connsiteY9" fmla="*/ 217382 h 331047"/>
                    <a:gd name="connsiteX10" fmla="*/ 2309495 w 2954020"/>
                    <a:gd name="connsiteY10" fmla="*/ 285962 h 331047"/>
                    <a:gd name="connsiteX11" fmla="*/ 2954020 w 2954020"/>
                    <a:gd name="connsiteY11" fmla="*/ 324062 h 331047"/>
                    <a:gd name="connsiteX0" fmla="*/ 0 w 2954020"/>
                    <a:gd name="connsiteY0" fmla="*/ 315701 h 315701"/>
                    <a:gd name="connsiteX1" fmla="*/ 175895 w 2954020"/>
                    <a:gd name="connsiteY1" fmla="*/ 240136 h 315701"/>
                    <a:gd name="connsiteX2" fmla="*/ 366395 w 2954020"/>
                    <a:gd name="connsiteY2" fmla="*/ 49636 h 315701"/>
                    <a:gd name="connsiteX3" fmla="*/ 521970 w 2954020"/>
                    <a:gd name="connsiteY3" fmla="*/ 144251 h 315701"/>
                    <a:gd name="connsiteX4" fmla="*/ 681990 w 2954020"/>
                    <a:gd name="connsiteY4" fmla="*/ 3916 h 315701"/>
                    <a:gd name="connsiteX5" fmla="*/ 843280 w 2954020"/>
                    <a:gd name="connsiteY5" fmla="*/ 120756 h 315701"/>
                    <a:gd name="connsiteX6" fmla="*/ 1108710 w 2954020"/>
                    <a:gd name="connsiteY6" fmla="*/ 249026 h 315701"/>
                    <a:gd name="connsiteX7" fmla="*/ 1448435 w 2954020"/>
                    <a:gd name="connsiteY7" fmla="*/ 270616 h 315701"/>
                    <a:gd name="connsiteX8" fmla="*/ 1829435 w 2954020"/>
                    <a:gd name="connsiteY8" fmla="*/ 125836 h 315701"/>
                    <a:gd name="connsiteX9" fmla="*/ 2088515 w 2954020"/>
                    <a:gd name="connsiteY9" fmla="*/ 202036 h 315701"/>
                    <a:gd name="connsiteX10" fmla="*/ 2309495 w 2954020"/>
                    <a:gd name="connsiteY10" fmla="*/ 270616 h 315701"/>
                    <a:gd name="connsiteX11" fmla="*/ 2954020 w 2954020"/>
                    <a:gd name="connsiteY11" fmla="*/ 308716 h 315701"/>
                    <a:gd name="connsiteX0" fmla="*/ 0 w 2954020"/>
                    <a:gd name="connsiteY0" fmla="*/ 315701 h 315701"/>
                    <a:gd name="connsiteX1" fmla="*/ 175895 w 2954020"/>
                    <a:gd name="connsiteY1" fmla="*/ 240136 h 315701"/>
                    <a:gd name="connsiteX2" fmla="*/ 366395 w 2954020"/>
                    <a:gd name="connsiteY2" fmla="*/ 49636 h 315701"/>
                    <a:gd name="connsiteX3" fmla="*/ 521970 w 2954020"/>
                    <a:gd name="connsiteY3" fmla="*/ 144251 h 315701"/>
                    <a:gd name="connsiteX4" fmla="*/ 681990 w 2954020"/>
                    <a:gd name="connsiteY4" fmla="*/ 3916 h 315701"/>
                    <a:gd name="connsiteX5" fmla="*/ 843280 w 2954020"/>
                    <a:gd name="connsiteY5" fmla="*/ 120756 h 315701"/>
                    <a:gd name="connsiteX6" fmla="*/ 1108710 w 2954020"/>
                    <a:gd name="connsiteY6" fmla="*/ 249026 h 315701"/>
                    <a:gd name="connsiteX7" fmla="*/ 1448435 w 2954020"/>
                    <a:gd name="connsiteY7" fmla="*/ 270616 h 315701"/>
                    <a:gd name="connsiteX8" fmla="*/ 1829435 w 2954020"/>
                    <a:gd name="connsiteY8" fmla="*/ 125836 h 315701"/>
                    <a:gd name="connsiteX9" fmla="*/ 1981359 w 2954020"/>
                    <a:gd name="connsiteY9" fmla="*/ 159174 h 315701"/>
                    <a:gd name="connsiteX10" fmla="*/ 2309495 w 2954020"/>
                    <a:gd name="connsiteY10" fmla="*/ 270616 h 315701"/>
                    <a:gd name="connsiteX11" fmla="*/ 2954020 w 2954020"/>
                    <a:gd name="connsiteY11" fmla="*/ 308716 h 315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54020" h="315701">
                      <a:moveTo>
                        <a:pt x="0" y="315701"/>
                      </a:moveTo>
                      <a:cubicBezTo>
                        <a:pt x="50800" y="309351"/>
                        <a:pt x="114829" y="284480"/>
                        <a:pt x="175895" y="240136"/>
                      </a:cubicBezTo>
                      <a:cubicBezTo>
                        <a:pt x="236961" y="195792"/>
                        <a:pt x="308716" y="65617"/>
                        <a:pt x="366395" y="49636"/>
                      </a:cubicBezTo>
                      <a:cubicBezTo>
                        <a:pt x="424074" y="33655"/>
                        <a:pt x="469371" y="151871"/>
                        <a:pt x="521970" y="144251"/>
                      </a:cubicBezTo>
                      <a:cubicBezTo>
                        <a:pt x="574569" y="136631"/>
                        <a:pt x="628439" y="7832"/>
                        <a:pt x="681990" y="3916"/>
                      </a:cubicBezTo>
                      <a:cubicBezTo>
                        <a:pt x="735541" y="0"/>
                        <a:pt x="772160" y="79904"/>
                        <a:pt x="843280" y="120756"/>
                      </a:cubicBezTo>
                      <a:cubicBezTo>
                        <a:pt x="914400" y="161608"/>
                        <a:pt x="1007851" y="224049"/>
                        <a:pt x="1108710" y="249026"/>
                      </a:cubicBezTo>
                      <a:cubicBezTo>
                        <a:pt x="1209569" y="274003"/>
                        <a:pt x="1328314" y="291148"/>
                        <a:pt x="1448435" y="270616"/>
                      </a:cubicBezTo>
                      <a:cubicBezTo>
                        <a:pt x="1568556" y="250084"/>
                        <a:pt x="1740614" y="144410"/>
                        <a:pt x="1829435" y="125836"/>
                      </a:cubicBezTo>
                      <a:cubicBezTo>
                        <a:pt x="1918256" y="107262"/>
                        <a:pt x="1981359" y="159174"/>
                        <a:pt x="1981359" y="159174"/>
                      </a:cubicBezTo>
                      <a:cubicBezTo>
                        <a:pt x="2061369" y="183304"/>
                        <a:pt x="2147385" y="245692"/>
                        <a:pt x="2309495" y="270616"/>
                      </a:cubicBezTo>
                      <a:cubicBezTo>
                        <a:pt x="2471605" y="295540"/>
                        <a:pt x="2954020" y="308716"/>
                        <a:pt x="2954020" y="308716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3333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cxnSp>
              <p:nvCxnSpPr>
                <p:cNvPr id="55" name="直線矢印コネクタ 54"/>
                <p:cNvCxnSpPr/>
                <p:nvPr/>
              </p:nvCxnSpPr>
              <p:spPr bwMode="auto">
                <a:xfrm>
                  <a:off x="3891449" y="3241294"/>
                  <a:ext cx="2988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56" name="直線矢印コネクタ 55"/>
                <p:cNvCxnSpPr/>
                <p:nvPr/>
              </p:nvCxnSpPr>
              <p:spPr bwMode="auto">
                <a:xfrm rot="5400000" flipH="1" flipV="1">
                  <a:off x="3649713" y="2990015"/>
                  <a:ext cx="504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pic>
            <p:nvPicPr>
              <p:cNvPr id="53" name="図 52" descr="txp_fig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5816906" y="3726048"/>
                <a:ext cx="176784" cy="126492"/>
              </a:xfrm>
              <a:prstGeom prst="rect">
                <a:avLst/>
              </a:prstGeom>
            </p:spPr>
          </p:pic>
        </p:grpSp>
        <p:pic>
          <p:nvPicPr>
            <p:cNvPr id="57" name="図 56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lum/>
            </a:blip>
            <a:stretch>
              <a:fillRect/>
            </a:stretch>
          </p:blipFill>
          <p:spPr>
            <a:xfrm>
              <a:off x="6110299" y="4279475"/>
              <a:ext cx="265176" cy="150876"/>
            </a:xfrm>
            <a:prstGeom prst="rect">
              <a:avLst/>
            </a:prstGeom>
          </p:spPr>
        </p:pic>
        <p:pic>
          <p:nvPicPr>
            <p:cNvPr id="58" name="図 57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lum/>
            </a:blip>
            <a:stretch>
              <a:fillRect/>
            </a:stretch>
          </p:blipFill>
          <p:spPr>
            <a:xfrm>
              <a:off x="3028733" y="4242171"/>
              <a:ext cx="182880" cy="182880"/>
            </a:xfrm>
            <a:prstGeom prst="rect">
              <a:avLst/>
            </a:prstGeom>
          </p:spPr>
        </p:pic>
        <p:grpSp>
          <p:nvGrpSpPr>
            <p:cNvPr id="59" name="グループ化 58"/>
            <p:cNvGrpSpPr/>
            <p:nvPr/>
          </p:nvGrpSpPr>
          <p:grpSpPr>
            <a:xfrm>
              <a:off x="6868915" y="4029440"/>
              <a:ext cx="2071612" cy="575942"/>
              <a:chOff x="7024688" y="3287710"/>
              <a:chExt cx="2071612" cy="575942"/>
            </a:xfrm>
          </p:grpSpPr>
          <p:grpSp>
            <p:nvGrpSpPr>
              <p:cNvPr id="60" name="グループ化 102"/>
              <p:cNvGrpSpPr/>
              <p:nvPr/>
            </p:nvGrpSpPr>
            <p:grpSpPr>
              <a:xfrm>
                <a:off x="7131904" y="3489327"/>
                <a:ext cx="1613612" cy="294519"/>
                <a:chOff x="2340000" y="2565858"/>
                <a:chExt cx="1613612" cy="294519"/>
              </a:xfrm>
            </p:grpSpPr>
            <p:sp>
              <p:nvSpPr>
                <p:cNvPr id="65" name="Freeform 111"/>
                <p:cNvSpPr>
                  <a:spLocks/>
                </p:cNvSpPr>
                <p:nvPr/>
              </p:nvSpPr>
              <p:spPr bwMode="auto">
                <a:xfrm>
                  <a:off x="2340000" y="2576972"/>
                  <a:ext cx="175018" cy="276261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6" name="Freeform 111"/>
                <p:cNvSpPr>
                  <a:spLocks/>
                </p:cNvSpPr>
                <p:nvPr/>
              </p:nvSpPr>
              <p:spPr bwMode="auto">
                <a:xfrm>
                  <a:off x="2520000" y="2565858"/>
                  <a:ext cx="175018" cy="292137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7" name="Freeform 111"/>
                <p:cNvSpPr>
                  <a:spLocks/>
                </p:cNvSpPr>
                <p:nvPr/>
              </p:nvSpPr>
              <p:spPr bwMode="auto">
                <a:xfrm>
                  <a:off x="2700000" y="2572208"/>
                  <a:ext cx="175018" cy="285787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8" name="Freeform 111"/>
                <p:cNvSpPr>
                  <a:spLocks/>
                </p:cNvSpPr>
                <p:nvPr/>
              </p:nvSpPr>
              <p:spPr bwMode="auto">
                <a:xfrm>
                  <a:off x="2880000" y="2759533"/>
                  <a:ext cx="175018" cy="10084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9" name="Freeform 111"/>
                <p:cNvSpPr>
                  <a:spLocks/>
                </p:cNvSpPr>
                <p:nvPr/>
              </p:nvSpPr>
              <p:spPr bwMode="auto">
                <a:xfrm>
                  <a:off x="3060000" y="2800808"/>
                  <a:ext cx="175018" cy="5956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0" name="Freeform 111"/>
                <p:cNvSpPr>
                  <a:spLocks/>
                </p:cNvSpPr>
                <p:nvPr/>
              </p:nvSpPr>
              <p:spPr bwMode="auto">
                <a:xfrm>
                  <a:off x="3240000" y="2651583"/>
                  <a:ext cx="175018" cy="20879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1" name="Freeform 111"/>
                <p:cNvSpPr>
                  <a:spLocks/>
                </p:cNvSpPr>
                <p:nvPr/>
              </p:nvSpPr>
              <p:spPr bwMode="auto">
                <a:xfrm>
                  <a:off x="3420000" y="2600783"/>
                  <a:ext cx="175018" cy="25959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2" name="Freeform 111"/>
                <p:cNvSpPr>
                  <a:spLocks/>
                </p:cNvSpPr>
                <p:nvPr/>
              </p:nvSpPr>
              <p:spPr bwMode="auto">
                <a:xfrm>
                  <a:off x="3600000" y="2775408"/>
                  <a:ext cx="175018" cy="8496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3" name="Freeform 111"/>
                <p:cNvSpPr>
                  <a:spLocks/>
                </p:cNvSpPr>
                <p:nvPr/>
              </p:nvSpPr>
              <p:spPr bwMode="auto">
                <a:xfrm>
                  <a:off x="3778594" y="2814658"/>
                  <a:ext cx="175018" cy="4571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61" name="直線矢印コネクタ 60"/>
              <p:cNvCxnSpPr/>
              <p:nvPr/>
            </p:nvCxnSpPr>
            <p:spPr bwMode="auto">
              <a:xfrm>
                <a:off x="7024688" y="3790195"/>
                <a:ext cx="1872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2" name="直線矢印コネクタ 61"/>
              <p:cNvCxnSpPr/>
              <p:nvPr/>
            </p:nvCxnSpPr>
            <p:spPr bwMode="auto">
              <a:xfrm rot="5400000" flipH="1" flipV="1">
                <a:off x="6782952" y="3538916"/>
                <a:ext cx="504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pic>
            <p:nvPicPr>
              <p:cNvPr id="63" name="図 62" descr="txp_fig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8919516" y="3737160"/>
                <a:ext cx="176784" cy="126492"/>
              </a:xfrm>
              <a:prstGeom prst="rect">
                <a:avLst/>
              </a:prstGeom>
            </p:spPr>
          </p:pic>
          <p:sp>
            <p:nvSpPr>
              <p:cNvPr id="64" name="フリーフォーム 63"/>
              <p:cNvSpPr/>
              <p:nvPr/>
            </p:nvSpPr>
            <p:spPr bwMode="auto">
              <a:xfrm>
                <a:off x="7046355" y="3289298"/>
                <a:ext cx="1873442" cy="496396"/>
              </a:xfrm>
              <a:custGeom>
                <a:avLst/>
                <a:gdLst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16280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57555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909570"/>
                  <a:gd name="connsiteY0" fmla="*/ 291359 h 306599"/>
                  <a:gd name="connsiteX1" fmla="*/ 204470 w 2909570"/>
                  <a:gd name="connsiteY1" fmla="*/ 238019 h 306599"/>
                  <a:gd name="connsiteX2" fmla="*/ 394970 w 2909570"/>
                  <a:gd name="connsiteY2" fmla="*/ 47519 h 306599"/>
                  <a:gd name="connsiteX3" fmla="*/ 509270 w 2909570"/>
                  <a:gd name="connsiteY3" fmla="*/ 142134 h 306599"/>
                  <a:gd name="connsiteX4" fmla="*/ 631190 w 2909570"/>
                  <a:gd name="connsiteY4" fmla="*/ 1799 h 306599"/>
                  <a:gd name="connsiteX5" fmla="*/ 802005 w 2909570"/>
                  <a:gd name="connsiteY5" fmla="*/ 131339 h 306599"/>
                  <a:gd name="connsiteX6" fmla="*/ 1057910 w 2909570"/>
                  <a:gd name="connsiteY6" fmla="*/ 253259 h 306599"/>
                  <a:gd name="connsiteX7" fmla="*/ 1477010 w 2909570"/>
                  <a:gd name="connsiteY7" fmla="*/ 268499 h 306599"/>
                  <a:gd name="connsiteX8" fmla="*/ 1858010 w 2909570"/>
                  <a:gd name="connsiteY8" fmla="*/ 123719 h 306599"/>
                  <a:gd name="connsiteX9" fmla="*/ 2117090 w 2909570"/>
                  <a:gd name="connsiteY9" fmla="*/ 199919 h 306599"/>
                  <a:gd name="connsiteX10" fmla="*/ 2338070 w 2909570"/>
                  <a:gd name="connsiteY10" fmla="*/ 268499 h 306599"/>
                  <a:gd name="connsiteX11" fmla="*/ 2909570 w 2909570"/>
                  <a:gd name="connsiteY11" fmla="*/ 306599 h 306599"/>
                  <a:gd name="connsiteX0" fmla="*/ 0 w 2909570"/>
                  <a:gd name="connsiteY0" fmla="*/ 332634 h 332634"/>
                  <a:gd name="connsiteX1" fmla="*/ 204470 w 2909570"/>
                  <a:gd name="connsiteY1" fmla="*/ 238019 h 332634"/>
                  <a:gd name="connsiteX2" fmla="*/ 394970 w 2909570"/>
                  <a:gd name="connsiteY2" fmla="*/ 47519 h 332634"/>
                  <a:gd name="connsiteX3" fmla="*/ 509270 w 2909570"/>
                  <a:gd name="connsiteY3" fmla="*/ 142134 h 332634"/>
                  <a:gd name="connsiteX4" fmla="*/ 631190 w 2909570"/>
                  <a:gd name="connsiteY4" fmla="*/ 1799 h 332634"/>
                  <a:gd name="connsiteX5" fmla="*/ 802005 w 2909570"/>
                  <a:gd name="connsiteY5" fmla="*/ 131339 h 332634"/>
                  <a:gd name="connsiteX6" fmla="*/ 1057910 w 2909570"/>
                  <a:gd name="connsiteY6" fmla="*/ 253259 h 332634"/>
                  <a:gd name="connsiteX7" fmla="*/ 1477010 w 2909570"/>
                  <a:gd name="connsiteY7" fmla="*/ 268499 h 332634"/>
                  <a:gd name="connsiteX8" fmla="*/ 1858010 w 2909570"/>
                  <a:gd name="connsiteY8" fmla="*/ 123719 h 332634"/>
                  <a:gd name="connsiteX9" fmla="*/ 2117090 w 2909570"/>
                  <a:gd name="connsiteY9" fmla="*/ 199919 h 332634"/>
                  <a:gd name="connsiteX10" fmla="*/ 2338070 w 2909570"/>
                  <a:gd name="connsiteY10" fmla="*/ 268499 h 332634"/>
                  <a:gd name="connsiteX11" fmla="*/ 2909570 w 2909570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294534 h 306599"/>
                  <a:gd name="connsiteX1" fmla="*/ 204470 w 2982595"/>
                  <a:gd name="connsiteY1" fmla="*/ 238019 h 306599"/>
                  <a:gd name="connsiteX2" fmla="*/ 394970 w 2982595"/>
                  <a:gd name="connsiteY2" fmla="*/ 47519 h 306599"/>
                  <a:gd name="connsiteX3" fmla="*/ 509270 w 2982595"/>
                  <a:gd name="connsiteY3" fmla="*/ 142134 h 306599"/>
                  <a:gd name="connsiteX4" fmla="*/ 631190 w 2982595"/>
                  <a:gd name="connsiteY4" fmla="*/ 1799 h 306599"/>
                  <a:gd name="connsiteX5" fmla="*/ 802005 w 2982595"/>
                  <a:gd name="connsiteY5" fmla="*/ 131339 h 306599"/>
                  <a:gd name="connsiteX6" fmla="*/ 1057910 w 2982595"/>
                  <a:gd name="connsiteY6" fmla="*/ 253259 h 306599"/>
                  <a:gd name="connsiteX7" fmla="*/ 1477010 w 2982595"/>
                  <a:gd name="connsiteY7" fmla="*/ 268499 h 306599"/>
                  <a:gd name="connsiteX8" fmla="*/ 1858010 w 2982595"/>
                  <a:gd name="connsiteY8" fmla="*/ 123719 h 306599"/>
                  <a:gd name="connsiteX9" fmla="*/ 2117090 w 2982595"/>
                  <a:gd name="connsiteY9" fmla="*/ 199919 h 306599"/>
                  <a:gd name="connsiteX10" fmla="*/ 2338070 w 2982595"/>
                  <a:gd name="connsiteY10" fmla="*/ 268499 h 306599"/>
                  <a:gd name="connsiteX11" fmla="*/ 2982595 w 2982595"/>
                  <a:gd name="connsiteY11" fmla="*/ 306599 h 306599"/>
                  <a:gd name="connsiteX0" fmla="*/ 0 w 3090545"/>
                  <a:gd name="connsiteY0" fmla="*/ 202459 h 306599"/>
                  <a:gd name="connsiteX1" fmla="*/ 312420 w 3090545"/>
                  <a:gd name="connsiteY1" fmla="*/ 238019 h 306599"/>
                  <a:gd name="connsiteX2" fmla="*/ 502920 w 3090545"/>
                  <a:gd name="connsiteY2" fmla="*/ 47519 h 306599"/>
                  <a:gd name="connsiteX3" fmla="*/ 617220 w 3090545"/>
                  <a:gd name="connsiteY3" fmla="*/ 142134 h 306599"/>
                  <a:gd name="connsiteX4" fmla="*/ 739140 w 3090545"/>
                  <a:gd name="connsiteY4" fmla="*/ 1799 h 306599"/>
                  <a:gd name="connsiteX5" fmla="*/ 909955 w 3090545"/>
                  <a:gd name="connsiteY5" fmla="*/ 131339 h 306599"/>
                  <a:gd name="connsiteX6" fmla="*/ 1165860 w 3090545"/>
                  <a:gd name="connsiteY6" fmla="*/ 253259 h 306599"/>
                  <a:gd name="connsiteX7" fmla="*/ 1584960 w 3090545"/>
                  <a:gd name="connsiteY7" fmla="*/ 268499 h 306599"/>
                  <a:gd name="connsiteX8" fmla="*/ 1965960 w 3090545"/>
                  <a:gd name="connsiteY8" fmla="*/ 123719 h 306599"/>
                  <a:gd name="connsiteX9" fmla="*/ 2225040 w 3090545"/>
                  <a:gd name="connsiteY9" fmla="*/ 199919 h 306599"/>
                  <a:gd name="connsiteX10" fmla="*/ 2446020 w 3090545"/>
                  <a:gd name="connsiteY10" fmla="*/ 268499 h 306599"/>
                  <a:gd name="connsiteX11" fmla="*/ 3090545 w 3090545"/>
                  <a:gd name="connsiteY11" fmla="*/ 306599 h 306599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02615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977265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235710 w 2954020"/>
                  <a:gd name="connsiteY6" fmla="*/ 91334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108710 w 2954020"/>
                  <a:gd name="connsiteY6" fmla="*/ 24690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31047 h 331047"/>
                  <a:gd name="connsiteX1" fmla="*/ 175895 w 2954020"/>
                  <a:gd name="connsiteY1" fmla="*/ 255482 h 331047"/>
                  <a:gd name="connsiteX2" fmla="*/ 366395 w 2954020"/>
                  <a:gd name="connsiteY2" fmla="*/ 64982 h 331047"/>
                  <a:gd name="connsiteX3" fmla="*/ 521970 w 2954020"/>
                  <a:gd name="connsiteY3" fmla="*/ 159597 h 331047"/>
                  <a:gd name="connsiteX4" fmla="*/ 681990 w 2954020"/>
                  <a:gd name="connsiteY4" fmla="*/ 19262 h 331047"/>
                  <a:gd name="connsiteX5" fmla="*/ 1046480 w 2954020"/>
                  <a:gd name="connsiteY5" fmla="*/ 44027 h 331047"/>
                  <a:gd name="connsiteX6" fmla="*/ 1108710 w 2954020"/>
                  <a:gd name="connsiteY6" fmla="*/ 264372 h 331047"/>
                  <a:gd name="connsiteX7" fmla="*/ 1448435 w 2954020"/>
                  <a:gd name="connsiteY7" fmla="*/ 285962 h 331047"/>
                  <a:gd name="connsiteX8" fmla="*/ 1829435 w 2954020"/>
                  <a:gd name="connsiteY8" fmla="*/ 141182 h 331047"/>
                  <a:gd name="connsiteX9" fmla="*/ 2088515 w 2954020"/>
                  <a:gd name="connsiteY9" fmla="*/ 217382 h 331047"/>
                  <a:gd name="connsiteX10" fmla="*/ 2309495 w 2954020"/>
                  <a:gd name="connsiteY10" fmla="*/ 285962 h 331047"/>
                  <a:gd name="connsiteX11" fmla="*/ 2954020 w 2954020"/>
                  <a:gd name="connsiteY11" fmla="*/ 324062 h 331047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2088515 w 2954020"/>
                  <a:gd name="connsiteY9" fmla="*/ 202036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1981359 w 2954020"/>
                  <a:gd name="connsiteY9" fmla="*/ 159174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54020" h="315701">
                    <a:moveTo>
                      <a:pt x="0" y="315701"/>
                    </a:moveTo>
                    <a:cubicBezTo>
                      <a:pt x="50800" y="309351"/>
                      <a:pt x="114829" y="284480"/>
                      <a:pt x="175895" y="240136"/>
                    </a:cubicBezTo>
                    <a:cubicBezTo>
                      <a:pt x="236961" y="195792"/>
                      <a:pt x="308716" y="65617"/>
                      <a:pt x="366395" y="49636"/>
                    </a:cubicBezTo>
                    <a:cubicBezTo>
                      <a:pt x="424074" y="33655"/>
                      <a:pt x="469371" y="151871"/>
                      <a:pt x="521970" y="144251"/>
                    </a:cubicBezTo>
                    <a:cubicBezTo>
                      <a:pt x="574569" y="136631"/>
                      <a:pt x="628439" y="7832"/>
                      <a:pt x="681990" y="3916"/>
                    </a:cubicBezTo>
                    <a:cubicBezTo>
                      <a:pt x="735541" y="0"/>
                      <a:pt x="772160" y="79904"/>
                      <a:pt x="843280" y="120756"/>
                    </a:cubicBezTo>
                    <a:cubicBezTo>
                      <a:pt x="914400" y="161608"/>
                      <a:pt x="1007851" y="224049"/>
                      <a:pt x="1108710" y="249026"/>
                    </a:cubicBezTo>
                    <a:cubicBezTo>
                      <a:pt x="1209569" y="274003"/>
                      <a:pt x="1328314" y="291148"/>
                      <a:pt x="1448435" y="270616"/>
                    </a:cubicBezTo>
                    <a:cubicBezTo>
                      <a:pt x="1568556" y="250084"/>
                      <a:pt x="1740614" y="144410"/>
                      <a:pt x="1829435" y="125836"/>
                    </a:cubicBezTo>
                    <a:cubicBezTo>
                      <a:pt x="1918256" y="107262"/>
                      <a:pt x="1981359" y="159174"/>
                      <a:pt x="1981359" y="159174"/>
                    </a:cubicBezTo>
                    <a:cubicBezTo>
                      <a:pt x="2061369" y="183304"/>
                      <a:pt x="2147385" y="245692"/>
                      <a:pt x="2309495" y="270616"/>
                    </a:cubicBezTo>
                    <a:cubicBezTo>
                      <a:pt x="2471605" y="295540"/>
                      <a:pt x="2954020" y="308716"/>
                      <a:pt x="2954020" y="308716"/>
                    </a:cubicBezTo>
                  </a:path>
                </a:pathLst>
              </a:custGeom>
              <a:noFill/>
              <a:ln w="19050" cap="flat" cmpd="sng" algn="ctr">
                <a:solidFill>
                  <a:srgbClr val="40458C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  <p:grpSp>
          <p:nvGrpSpPr>
            <p:cNvPr id="74" name="グループ化 73"/>
            <p:cNvGrpSpPr/>
            <p:nvPr/>
          </p:nvGrpSpPr>
          <p:grpSpPr>
            <a:xfrm>
              <a:off x="1422309" y="3321859"/>
              <a:ext cx="1477445" cy="748457"/>
              <a:chOff x="1578082" y="2470590"/>
              <a:chExt cx="1477445" cy="748457"/>
            </a:xfrm>
          </p:grpSpPr>
          <p:sp>
            <p:nvSpPr>
              <p:cNvPr id="75" name="下矢印 74"/>
              <p:cNvSpPr/>
              <p:nvPr/>
            </p:nvSpPr>
            <p:spPr bwMode="auto">
              <a:xfrm>
                <a:off x="1578082" y="2482192"/>
                <a:ext cx="364982" cy="618191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60000">
                    <a:srgbClr val="40458C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76" name="テキスト ボックス 75"/>
              <p:cNvSpPr txBox="1"/>
              <p:nvPr/>
            </p:nvSpPr>
            <p:spPr>
              <a:xfrm>
                <a:off x="1894206" y="2470590"/>
                <a:ext cx="1161321" cy="74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</a:rPr>
                  <a:t>Fourier</a:t>
                </a:r>
              </a:p>
              <a:p>
                <a:pPr algn="l">
                  <a:lnSpc>
                    <a:spcPts val="1800"/>
                  </a:lnSpc>
                </a:pPr>
                <a:r>
                  <a:rPr kumimoji="1" lang="ja-JP" altLang="en-US" sz="1800" dirty="0" smtClean="0">
                    <a:latin typeface="Calibri" pitchFamily="34" charset="0"/>
                  </a:rPr>
                  <a:t>変換</a:t>
                </a:r>
                <a:endParaRPr kumimoji="1" lang="ja-JP" altLang="en-US" sz="1800" dirty="0">
                  <a:latin typeface="Calibri" pitchFamily="34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4199900" y="3323667"/>
              <a:ext cx="1477445" cy="748457"/>
              <a:chOff x="1578082" y="2470590"/>
              <a:chExt cx="1477445" cy="748457"/>
            </a:xfrm>
          </p:grpSpPr>
          <p:sp>
            <p:nvSpPr>
              <p:cNvPr id="78" name="下矢印 77"/>
              <p:cNvSpPr/>
              <p:nvPr/>
            </p:nvSpPr>
            <p:spPr bwMode="auto">
              <a:xfrm>
                <a:off x="1578082" y="2482192"/>
                <a:ext cx="364982" cy="618191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60000">
                    <a:srgbClr val="40458C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79" name="テキスト ボックス 78"/>
              <p:cNvSpPr txBox="1"/>
              <p:nvPr/>
            </p:nvSpPr>
            <p:spPr>
              <a:xfrm>
                <a:off x="1894206" y="2470590"/>
                <a:ext cx="1161321" cy="74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</a:rPr>
                  <a:t>Fourier</a:t>
                </a:r>
              </a:p>
              <a:p>
                <a:pPr algn="l">
                  <a:lnSpc>
                    <a:spcPts val="1800"/>
                  </a:lnSpc>
                </a:pPr>
                <a:r>
                  <a:rPr kumimoji="1" lang="ja-JP" altLang="en-US" sz="1800" dirty="0" smtClean="0">
                    <a:latin typeface="Calibri" pitchFamily="34" charset="0"/>
                  </a:rPr>
                  <a:t>変換</a:t>
                </a:r>
                <a:endParaRPr kumimoji="1" lang="ja-JP" altLang="en-US" sz="1800" dirty="0">
                  <a:latin typeface="Calibri" pitchFamily="34" charset="0"/>
                </a:endParaRPr>
              </a:p>
            </p:txBody>
          </p:sp>
        </p:grpSp>
        <p:grpSp>
          <p:nvGrpSpPr>
            <p:cNvPr id="80" name="グループ化 79"/>
            <p:cNvGrpSpPr/>
            <p:nvPr/>
          </p:nvGrpSpPr>
          <p:grpSpPr>
            <a:xfrm>
              <a:off x="7284439" y="3323667"/>
              <a:ext cx="1477445" cy="748457"/>
              <a:chOff x="1578082" y="2470590"/>
              <a:chExt cx="1477445" cy="748457"/>
            </a:xfrm>
          </p:grpSpPr>
          <p:sp>
            <p:nvSpPr>
              <p:cNvPr id="81" name="下矢印 80"/>
              <p:cNvSpPr/>
              <p:nvPr/>
            </p:nvSpPr>
            <p:spPr bwMode="auto">
              <a:xfrm>
                <a:off x="1578082" y="2482192"/>
                <a:ext cx="364982" cy="618191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60000">
                    <a:srgbClr val="40458C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82" name="テキスト ボックス 81"/>
              <p:cNvSpPr txBox="1"/>
              <p:nvPr/>
            </p:nvSpPr>
            <p:spPr>
              <a:xfrm>
                <a:off x="1894206" y="2470590"/>
                <a:ext cx="1161321" cy="74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</a:rPr>
                  <a:t>Fourier</a:t>
                </a:r>
              </a:p>
              <a:p>
                <a:pPr algn="l">
                  <a:lnSpc>
                    <a:spcPts val="1800"/>
                  </a:lnSpc>
                </a:pPr>
                <a:r>
                  <a:rPr kumimoji="1" lang="ja-JP" altLang="en-US" sz="1800" dirty="0" smtClean="0">
                    <a:latin typeface="Calibri" pitchFamily="34" charset="0"/>
                  </a:rPr>
                  <a:t>変換</a:t>
                </a:r>
                <a:endParaRPr kumimoji="1" lang="ja-JP" altLang="en-US" sz="1800" dirty="0">
                  <a:latin typeface="Calibri" pitchFamily="34" charset="0"/>
                </a:endParaRPr>
              </a:p>
            </p:txBody>
          </p:sp>
        </p:grpSp>
        <p:sp>
          <p:nvSpPr>
            <p:cNvPr id="83" name="テキスト ボックス 82"/>
            <p:cNvSpPr txBox="1"/>
            <p:nvPr/>
          </p:nvSpPr>
          <p:spPr>
            <a:xfrm>
              <a:off x="874466" y="4608886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声帯スペクトル</a:t>
              </a:r>
              <a:endParaRPr kumimoji="1" lang="ja-JP" altLang="en-US" dirty="0"/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3902058" y="4592009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声道スペクトル</a:t>
              </a:r>
              <a:endParaRPr kumimoji="1" lang="ja-JP" altLang="en-US" dirty="0"/>
            </a:p>
          </p:txBody>
        </p:sp>
        <p:sp>
          <p:nvSpPr>
            <p:cNvPr id="85" name="テキスト ボックス 84"/>
            <p:cNvSpPr txBox="1"/>
            <p:nvPr/>
          </p:nvSpPr>
          <p:spPr>
            <a:xfrm>
              <a:off x="7008439" y="4648279"/>
              <a:ext cx="17347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/>
                <a:t>音声スペクトル</a:t>
              </a:r>
              <a:endParaRPr kumimoji="1" lang="ja-JP" altLang="en-US" sz="2000" b="1" dirty="0"/>
            </a:p>
          </p:txBody>
        </p:sp>
        <p:grpSp>
          <p:nvGrpSpPr>
            <p:cNvPr id="86" name="グループ化 85"/>
            <p:cNvGrpSpPr/>
            <p:nvPr/>
          </p:nvGrpSpPr>
          <p:grpSpPr>
            <a:xfrm>
              <a:off x="1243769" y="1046085"/>
              <a:ext cx="6656461" cy="1027033"/>
              <a:chOff x="2035316" y="1238445"/>
              <a:chExt cx="5114364" cy="789102"/>
            </a:xfrm>
          </p:grpSpPr>
          <p:sp>
            <p:nvSpPr>
              <p:cNvPr id="87" name="Rectangle 4"/>
              <p:cNvSpPr>
                <a:spLocks noChangeArrowheads="1"/>
              </p:cNvSpPr>
              <p:nvPr/>
            </p:nvSpPr>
            <p:spPr bwMode="auto">
              <a:xfrm>
                <a:off x="3987220" y="1355656"/>
                <a:ext cx="1235707" cy="6718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0458C"/>
                </a:solidFill>
                <a:miter lim="800000"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ja-JP" altLang="en-US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88" name="Line 5"/>
              <p:cNvSpPr>
                <a:spLocks noChangeShapeType="1"/>
              </p:cNvSpPr>
              <p:nvPr/>
            </p:nvSpPr>
            <p:spPr bwMode="auto">
              <a:xfrm>
                <a:off x="3145510" y="1693131"/>
                <a:ext cx="8297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endParaRPr lang="ja-JP" altLang="en-US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89" name="Line 7"/>
              <p:cNvSpPr>
                <a:spLocks noChangeShapeType="1"/>
              </p:cNvSpPr>
              <p:nvPr/>
            </p:nvSpPr>
            <p:spPr bwMode="auto">
              <a:xfrm>
                <a:off x="5227005" y="1692111"/>
                <a:ext cx="8297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endParaRPr lang="ja-JP" altLang="en-US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2035316" y="1245798"/>
                <a:ext cx="121058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ja-JP" altLang="en-US" sz="20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声帯振動</a:t>
                </a:r>
                <a:endParaRPr lang="ja-JP" altLang="en-US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1" name="Text Box 10"/>
              <p:cNvSpPr txBox="1">
                <a:spLocks noChangeArrowheads="1"/>
              </p:cNvSpPr>
              <p:nvPr/>
            </p:nvSpPr>
            <p:spPr bwMode="auto">
              <a:xfrm>
                <a:off x="5939093" y="1238445"/>
                <a:ext cx="121058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ja-JP" altLang="en-US" sz="20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音声波形</a:t>
                </a:r>
                <a:endParaRPr lang="ja-JP" altLang="en-US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pic>
            <p:nvPicPr>
              <p:cNvPr id="92" name="図 91" descr="txp_fig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 cstate="print">
                <a:lum/>
              </a:blip>
              <a:stretch>
                <a:fillRect/>
              </a:stretch>
            </p:blipFill>
            <p:spPr>
              <a:xfrm>
                <a:off x="2572604" y="1623852"/>
                <a:ext cx="176784" cy="176784"/>
              </a:xfrm>
              <a:prstGeom prst="rect">
                <a:avLst/>
              </a:prstGeom>
            </p:spPr>
          </p:pic>
          <p:pic>
            <p:nvPicPr>
              <p:cNvPr id="93" name="図 92" descr="txp_fig.pn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4" cstate="print">
                <a:lum/>
              </a:blip>
              <a:stretch>
                <a:fillRect/>
              </a:stretch>
            </p:blipFill>
            <p:spPr>
              <a:xfrm>
                <a:off x="6444066" y="1622379"/>
                <a:ext cx="176784" cy="176784"/>
              </a:xfrm>
              <a:prstGeom prst="rect">
                <a:avLst/>
              </a:prstGeom>
            </p:spPr>
          </p:pic>
          <p:pic>
            <p:nvPicPr>
              <p:cNvPr id="94" name="図 93" descr="txp_fig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/>
              </a:blip>
              <a:stretch>
                <a:fillRect/>
              </a:stretch>
            </p:blipFill>
            <p:spPr>
              <a:xfrm>
                <a:off x="4362272" y="1549301"/>
                <a:ext cx="533400" cy="278891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6" name="テキスト ボックス 205"/>
          <p:cNvSpPr txBox="1"/>
          <p:nvPr/>
        </p:nvSpPr>
        <p:spPr>
          <a:xfrm>
            <a:off x="3383407" y="5310728"/>
            <a:ext cx="497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 smtClean="0"/>
              <a:t>無損失等長音響管による声道モデルに相当</a:t>
            </a:r>
            <a:endParaRPr kumimoji="1" lang="ja-JP" altLang="en-US" sz="2000" dirty="0"/>
          </a:p>
        </p:txBody>
      </p:sp>
      <p:grpSp>
        <p:nvGrpSpPr>
          <p:cNvPr id="119" name="グループ化 118"/>
          <p:cNvGrpSpPr/>
          <p:nvPr/>
        </p:nvGrpSpPr>
        <p:grpSpPr>
          <a:xfrm>
            <a:off x="4279896" y="4365638"/>
            <a:ext cx="3134191" cy="649312"/>
            <a:chOff x="4279896" y="4365638"/>
            <a:chExt cx="3134191" cy="649312"/>
          </a:xfrm>
        </p:grpSpPr>
        <p:sp>
          <p:nvSpPr>
            <p:cNvPr id="193" name="テキスト ボックス 192"/>
            <p:cNvSpPr txBox="1"/>
            <p:nvPr/>
          </p:nvSpPr>
          <p:spPr>
            <a:xfrm>
              <a:off x="4279896" y="4584063"/>
              <a:ext cx="31341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200" dirty="0" smtClean="0">
                  <a:solidFill>
                    <a:srgbClr val="FF0066"/>
                  </a:solidFill>
                  <a:latin typeface="HGPｺﾞｼｯｸM" pitchFamily="50" charset="-128"/>
                  <a:ea typeface="HGPｺﾞｼｯｸM" pitchFamily="50" charset="-128"/>
                </a:rPr>
                <a:t>自己回帰システムの仮定</a:t>
              </a:r>
              <a:endParaRPr kumimoji="1" lang="ja-JP" altLang="en-US" sz="2200" dirty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208" name="左中かっこ 207"/>
            <p:cNvSpPr/>
            <p:nvPr/>
          </p:nvSpPr>
          <p:spPr bwMode="auto">
            <a:xfrm rot="16200000">
              <a:off x="5721862" y="3649529"/>
              <a:ext cx="255591" cy="1687809"/>
            </a:xfrm>
            <a:prstGeom prst="leftBrace">
              <a:avLst>
                <a:gd name="adj1" fmla="val 33359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dirty="0" smtClean="0">
                <a:ln>
                  <a:noFill/>
                </a:ln>
                <a:noFill/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212" name="フリーフォーム 211"/>
          <p:cNvSpPr/>
          <p:nvPr/>
        </p:nvSpPr>
        <p:spPr bwMode="auto">
          <a:xfrm>
            <a:off x="5122069" y="2587626"/>
            <a:ext cx="290512" cy="494902"/>
          </a:xfrm>
          <a:custGeom>
            <a:avLst/>
            <a:gdLst>
              <a:gd name="connsiteX0" fmla="*/ 0 w 290512"/>
              <a:gd name="connsiteY0" fmla="*/ 367505 h 494902"/>
              <a:gd name="connsiteX1" fmla="*/ 19050 w 290512"/>
              <a:gd name="connsiteY1" fmla="*/ 219868 h 494902"/>
              <a:gd name="connsiteX2" fmla="*/ 42862 w 290512"/>
              <a:gd name="connsiteY2" fmla="*/ 305593 h 494902"/>
              <a:gd name="connsiteX3" fmla="*/ 52387 w 290512"/>
              <a:gd name="connsiteY3" fmla="*/ 360362 h 494902"/>
              <a:gd name="connsiteX4" fmla="*/ 71437 w 290512"/>
              <a:gd name="connsiteY4" fmla="*/ 315118 h 494902"/>
              <a:gd name="connsiteX5" fmla="*/ 90487 w 290512"/>
              <a:gd name="connsiteY5" fmla="*/ 400843 h 494902"/>
              <a:gd name="connsiteX6" fmla="*/ 121444 w 290512"/>
              <a:gd name="connsiteY6" fmla="*/ 288924 h 494902"/>
              <a:gd name="connsiteX7" fmla="*/ 157162 w 290512"/>
              <a:gd name="connsiteY7" fmla="*/ 26987 h 494902"/>
              <a:gd name="connsiteX8" fmla="*/ 169069 w 290512"/>
              <a:gd name="connsiteY8" fmla="*/ 450849 h 494902"/>
              <a:gd name="connsiteX9" fmla="*/ 185737 w 290512"/>
              <a:gd name="connsiteY9" fmla="*/ 291305 h 494902"/>
              <a:gd name="connsiteX10" fmla="*/ 195262 w 290512"/>
              <a:gd name="connsiteY10" fmla="*/ 122237 h 494902"/>
              <a:gd name="connsiteX11" fmla="*/ 209550 w 290512"/>
              <a:gd name="connsiteY11" fmla="*/ 419893 h 494902"/>
              <a:gd name="connsiteX12" fmla="*/ 233362 w 290512"/>
              <a:gd name="connsiteY12" fmla="*/ 217487 h 494902"/>
              <a:gd name="connsiteX13" fmla="*/ 257175 w 290512"/>
              <a:gd name="connsiteY13" fmla="*/ 450849 h 494902"/>
              <a:gd name="connsiteX14" fmla="*/ 266700 w 290512"/>
              <a:gd name="connsiteY14" fmla="*/ 317499 h 494902"/>
              <a:gd name="connsiteX15" fmla="*/ 290512 w 290512"/>
              <a:gd name="connsiteY15" fmla="*/ 369887 h 49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512" h="494902">
                <a:moveTo>
                  <a:pt x="0" y="367505"/>
                </a:moveTo>
                <a:cubicBezTo>
                  <a:pt x="5953" y="298846"/>
                  <a:pt x="11906" y="230187"/>
                  <a:pt x="19050" y="219868"/>
                </a:cubicBezTo>
                <a:cubicBezTo>
                  <a:pt x="26194" y="209549"/>
                  <a:pt x="37306" y="282177"/>
                  <a:pt x="42862" y="305593"/>
                </a:cubicBezTo>
                <a:cubicBezTo>
                  <a:pt x="48418" y="329009"/>
                  <a:pt x="47625" y="358775"/>
                  <a:pt x="52387" y="360362"/>
                </a:cubicBezTo>
                <a:cubicBezTo>
                  <a:pt x="57149" y="361949"/>
                  <a:pt x="65087" y="308371"/>
                  <a:pt x="71437" y="315118"/>
                </a:cubicBezTo>
                <a:cubicBezTo>
                  <a:pt x="77787" y="321865"/>
                  <a:pt x="82153" y="405209"/>
                  <a:pt x="90487" y="400843"/>
                </a:cubicBezTo>
                <a:cubicBezTo>
                  <a:pt x="98822" y="396477"/>
                  <a:pt x="110332" y="351233"/>
                  <a:pt x="121444" y="288924"/>
                </a:cubicBezTo>
                <a:cubicBezTo>
                  <a:pt x="132556" y="226615"/>
                  <a:pt x="149225" y="0"/>
                  <a:pt x="157162" y="26987"/>
                </a:cubicBezTo>
                <a:cubicBezTo>
                  <a:pt x="165099" y="53974"/>
                  <a:pt x="164307" y="406796"/>
                  <a:pt x="169069" y="450849"/>
                </a:cubicBezTo>
                <a:cubicBezTo>
                  <a:pt x="173831" y="494902"/>
                  <a:pt x="181372" y="346074"/>
                  <a:pt x="185737" y="291305"/>
                </a:cubicBezTo>
                <a:cubicBezTo>
                  <a:pt x="190102" y="236536"/>
                  <a:pt x="191293" y="100806"/>
                  <a:pt x="195262" y="122237"/>
                </a:cubicBezTo>
                <a:cubicBezTo>
                  <a:pt x="199231" y="143668"/>
                  <a:pt x="203200" y="404018"/>
                  <a:pt x="209550" y="419893"/>
                </a:cubicBezTo>
                <a:cubicBezTo>
                  <a:pt x="215900" y="435768"/>
                  <a:pt x="225425" y="212328"/>
                  <a:pt x="233362" y="217487"/>
                </a:cubicBezTo>
                <a:cubicBezTo>
                  <a:pt x="241300" y="222646"/>
                  <a:pt x="251619" y="434180"/>
                  <a:pt x="257175" y="450849"/>
                </a:cubicBezTo>
                <a:cubicBezTo>
                  <a:pt x="262731" y="467518"/>
                  <a:pt x="261144" y="330993"/>
                  <a:pt x="266700" y="317499"/>
                </a:cubicBezTo>
                <a:cubicBezTo>
                  <a:pt x="272256" y="304005"/>
                  <a:pt x="287337" y="363537"/>
                  <a:pt x="290512" y="369887"/>
                </a:cubicBezTo>
              </a:path>
            </a:pathLst>
          </a:cu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221" name="グループ化 220"/>
          <p:cNvGrpSpPr/>
          <p:nvPr/>
        </p:nvGrpSpPr>
        <p:grpSpPr>
          <a:xfrm>
            <a:off x="7479506" y="2580482"/>
            <a:ext cx="1266831" cy="511570"/>
            <a:chOff x="7479506" y="2580482"/>
            <a:chExt cx="1266831" cy="511570"/>
          </a:xfrm>
        </p:grpSpPr>
        <p:sp>
          <p:nvSpPr>
            <p:cNvPr id="213" name="フリーフォーム 212"/>
            <p:cNvSpPr/>
            <p:nvPr/>
          </p:nvSpPr>
          <p:spPr bwMode="auto">
            <a:xfrm>
              <a:off x="7479506" y="2580482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14" name="フリーフォーム 213"/>
            <p:cNvSpPr/>
            <p:nvPr/>
          </p:nvSpPr>
          <p:spPr bwMode="auto">
            <a:xfrm>
              <a:off x="7815264" y="2590007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15" name="フリーフォーム 214"/>
            <p:cNvSpPr/>
            <p:nvPr/>
          </p:nvSpPr>
          <p:spPr bwMode="auto">
            <a:xfrm>
              <a:off x="8141500" y="2592388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16" name="フリーフォーム 215"/>
            <p:cNvSpPr/>
            <p:nvPr/>
          </p:nvSpPr>
          <p:spPr bwMode="auto">
            <a:xfrm>
              <a:off x="8455825" y="2597150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217" name="下矢印 216"/>
          <p:cNvSpPr/>
          <p:nvPr/>
        </p:nvSpPr>
        <p:spPr bwMode="auto">
          <a:xfrm>
            <a:off x="5610225" y="4962525"/>
            <a:ext cx="514350" cy="361950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40458C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220" name="グループ化 219"/>
          <p:cNvGrpSpPr/>
          <p:nvPr/>
        </p:nvGrpSpPr>
        <p:grpSpPr>
          <a:xfrm>
            <a:off x="3896363" y="5844465"/>
            <a:ext cx="3899962" cy="661110"/>
            <a:chOff x="3896363" y="6006390"/>
            <a:chExt cx="3899962" cy="661110"/>
          </a:xfrm>
        </p:grpSpPr>
        <p:grpSp>
          <p:nvGrpSpPr>
            <p:cNvPr id="194" name="グループ化 214"/>
            <p:cNvGrpSpPr/>
            <p:nvPr/>
          </p:nvGrpSpPr>
          <p:grpSpPr>
            <a:xfrm>
              <a:off x="4402828" y="6006390"/>
              <a:ext cx="3026672" cy="661110"/>
              <a:chOff x="4641850" y="3044822"/>
              <a:chExt cx="3213578" cy="701588"/>
            </a:xfrm>
          </p:grpSpPr>
          <p:cxnSp>
            <p:nvCxnSpPr>
              <p:cNvPr id="195" name="直線矢印コネクタ 194"/>
              <p:cNvCxnSpPr/>
              <p:nvPr/>
            </p:nvCxnSpPr>
            <p:spPr>
              <a:xfrm>
                <a:off x="4641850" y="3396373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96" name="直線矢印コネクタ 195"/>
              <p:cNvCxnSpPr/>
              <p:nvPr/>
            </p:nvCxnSpPr>
            <p:spPr>
              <a:xfrm>
                <a:off x="7475756" y="3396545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197" name="グループ化 32"/>
              <p:cNvGrpSpPr/>
              <p:nvPr/>
            </p:nvGrpSpPr>
            <p:grpSpPr>
              <a:xfrm>
                <a:off x="5027667" y="3044822"/>
                <a:ext cx="2451344" cy="701588"/>
                <a:chOff x="4286248" y="2500306"/>
                <a:chExt cx="4000528" cy="1214446"/>
              </a:xfrm>
              <a:gradFill flip="none" rotWithShape="1">
                <a:gsLst>
                  <a:gs pos="0">
                    <a:srgbClr val="1F497D"/>
                  </a:gs>
                  <a:gs pos="50000">
                    <a:sysClr val="window" lastClr="FFFFFF"/>
                  </a:gs>
                  <a:gs pos="100000">
                    <a:srgbClr val="1F497D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98" name="正方形/長方形 197"/>
                <p:cNvSpPr/>
                <p:nvPr/>
              </p:nvSpPr>
              <p:spPr>
                <a:xfrm>
                  <a:off x="4786314" y="2571744"/>
                  <a:ext cx="500066" cy="107157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9" name="正方形/長方形 198"/>
                <p:cNvSpPr/>
                <p:nvPr/>
              </p:nvSpPr>
              <p:spPr>
                <a:xfrm>
                  <a:off x="5286380" y="2500306"/>
                  <a:ext cx="500066" cy="121444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0" name="正方形/長方形 199"/>
                <p:cNvSpPr/>
                <p:nvPr/>
              </p:nvSpPr>
              <p:spPr>
                <a:xfrm>
                  <a:off x="5786446" y="2714620"/>
                  <a:ext cx="500066" cy="78581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1" name="正方形/長方形 200"/>
                <p:cNvSpPr/>
                <p:nvPr/>
              </p:nvSpPr>
              <p:spPr>
                <a:xfrm>
                  <a:off x="6286512" y="2857496"/>
                  <a:ext cx="500066" cy="50006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2" name="正方形/長方形 201"/>
                <p:cNvSpPr/>
                <p:nvPr/>
              </p:nvSpPr>
              <p:spPr>
                <a:xfrm>
                  <a:off x="6786578" y="2643182"/>
                  <a:ext cx="500066" cy="928694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3" name="正方形/長方形 202"/>
                <p:cNvSpPr/>
                <p:nvPr/>
              </p:nvSpPr>
              <p:spPr>
                <a:xfrm>
                  <a:off x="7286644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4" name="正方形/長方形 203"/>
                <p:cNvSpPr/>
                <p:nvPr/>
              </p:nvSpPr>
              <p:spPr>
                <a:xfrm>
                  <a:off x="7786710" y="2928934"/>
                  <a:ext cx="500066" cy="35719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5" name="正方形/長方形 204"/>
                <p:cNvSpPr/>
                <p:nvPr/>
              </p:nvSpPr>
              <p:spPr>
                <a:xfrm>
                  <a:off x="4286248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</p:grpSp>
        </p:grpSp>
        <p:pic>
          <p:nvPicPr>
            <p:cNvPr id="218" name="図 217" descr="txp_fig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lum/>
            </a:blip>
            <a:stretch>
              <a:fillRect/>
            </a:stretch>
          </p:blipFill>
          <p:spPr>
            <a:xfrm>
              <a:off x="3896363" y="6259162"/>
              <a:ext cx="170309" cy="170308"/>
            </a:xfrm>
            <a:prstGeom prst="rect">
              <a:avLst/>
            </a:prstGeom>
          </p:spPr>
        </p:pic>
        <p:pic>
          <p:nvPicPr>
            <p:cNvPr id="219" name="図 218" descr="txp_fig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 cstate="print">
              <a:lum/>
            </a:blip>
            <a:stretch>
              <a:fillRect/>
            </a:stretch>
          </p:blipFill>
          <p:spPr>
            <a:xfrm>
              <a:off x="7626016" y="6257743"/>
              <a:ext cx="170309" cy="170308"/>
            </a:xfrm>
            <a:prstGeom prst="rect">
              <a:avLst/>
            </a:prstGeom>
          </p:spPr>
        </p:pic>
      </p:grpSp>
      <p:pic>
        <p:nvPicPr>
          <p:cNvPr id="97" name="図 9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580189" y="532408"/>
            <a:ext cx="3124200" cy="2295525"/>
          </a:xfrm>
          <a:prstGeom prst="rect">
            <a:avLst/>
          </a:prstGeom>
        </p:spPr>
      </p:pic>
      <p:grpSp>
        <p:nvGrpSpPr>
          <p:cNvPr id="109" name="グループ化 108"/>
          <p:cNvGrpSpPr/>
          <p:nvPr/>
        </p:nvGrpSpPr>
        <p:grpSpPr>
          <a:xfrm>
            <a:off x="611560" y="1735574"/>
            <a:ext cx="1879575" cy="2027351"/>
            <a:chOff x="-1608112" y="1585913"/>
            <a:chExt cx="1879575" cy="2027351"/>
          </a:xfrm>
        </p:grpSpPr>
        <p:sp>
          <p:nvSpPr>
            <p:cNvPr id="100" name="フリーフォーム 99"/>
            <p:cNvSpPr/>
            <p:nvPr/>
          </p:nvSpPr>
          <p:spPr bwMode="auto">
            <a:xfrm>
              <a:off x="-934155" y="1589136"/>
              <a:ext cx="1195270" cy="2018992"/>
            </a:xfrm>
            <a:custGeom>
              <a:avLst/>
              <a:gdLst>
                <a:gd name="connsiteX0" fmla="*/ 934315 w 1192651"/>
                <a:gd name="connsiteY0" fmla="*/ 18118 h 2044366"/>
                <a:gd name="connsiteX1" fmla="*/ 1169265 w 1192651"/>
                <a:gd name="connsiteY1" fmla="*/ 494368 h 2044366"/>
                <a:gd name="connsiteX2" fmla="*/ 1175615 w 1192651"/>
                <a:gd name="connsiteY2" fmla="*/ 576918 h 2044366"/>
                <a:gd name="connsiteX3" fmla="*/ 1093065 w 1192651"/>
                <a:gd name="connsiteY3" fmla="*/ 589618 h 2044366"/>
                <a:gd name="connsiteX4" fmla="*/ 978765 w 1192651"/>
                <a:gd name="connsiteY4" fmla="*/ 583268 h 2044366"/>
                <a:gd name="connsiteX5" fmla="*/ 889865 w 1192651"/>
                <a:gd name="connsiteY5" fmla="*/ 640418 h 2044366"/>
                <a:gd name="connsiteX6" fmla="*/ 915265 w 1192651"/>
                <a:gd name="connsiteY6" fmla="*/ 773768 h 2044366"/>
                <a:gd name="connsiteX7" fmla="*/ 940665 w 1192651"/>
                <a:gd name="connsiteY7" fmla="*/ 843618 h 2044366"/>
                <a:gd name="connsiteX8" fmla="*/ 858115 w 1192651"/>
                <a:gd name="connsiteY8" fmla="*/ 919818 h 2044366"/>
                <a:gd name="connsiteX9" fmla="*/ 794615 w 1192651"/>
                <a:gd name="connsiteY9" fmla="*/ 881718 h 2044366"/>
                <a:gd name="connsiteX10" fmla="*/ 800965 w 1192651"/>
                <a:gd name="connsiteY10" fmla="*/ 996018 h 2044366"/>
                <a:gd name="connsiteX11" fmla="*/ 851765 w 1192651"/>
                <a:gd name="connsiteY11" fmla="*/ 983318 h 2044366"/>
                <a:gd name="connsiteX12" fmla="*/ 896215 w 1192651"/>
                <a:gd name="connsiteY12" fmla="*/ 1034118 h 2044366"/>
                <a:gd name="connsiteX13" fmla="*/ 889865 w 1192651"/>
                <a:gd name="connsiteY13" fmla="*/ 1110318 h 2044366"/>
                <a:gd name="connsiteX14" fmla="*/ 813665 w 1192651"/>
                <a:gd name="connsiteY14" fmla="*/ 1161118 h 2044366"/>
                <a:gd name="connsiteX15" fmla="*/ 807315 w 1192651"/>
                <a:gd name="connsiteY15" fmla="*/ 1377018 h 2044366"/>
                <a:gd name="connsiteX16" fmla="*/ 858115 w 1192651"/>
                <a:gd name="connsiteY16" fmla="*/ 1523068 h 2044366"/>
                <a:gd name="connsiteX17" fmla="*/ 807315 w 1192651"/>
                <a:gd name="connsiteY17" fmla="*/ 1662768 h 2044366"/>
                <a:gd name="connsiteX18" fmla="*/ 648565 w 1192651"/>
                <a:gd name="connsiteY18" fmla="*/ 1688168 h 2044366"/>
                <a:gd name="connsiteX19" fmla="*/ 267565 w 1192651"/>
                <a:gd name="connsiteY19" fmla="*/ 1631018 h 2044366"/>
                <a:gd name="connsiteX20" fmla="*/ 159615 w 1192651"/>
                <a:gd name="connsiteY20" fmla="*/ 1662768 h 2044366"/>
                <a:gd name="connsiteX21" fmla="*/ 83415 w 1192651"/>
                <a:gd name="connsiteY21" fmla="*/ 1770718 h 2044366"/>
                <a:gd name="connsiteX22" fmla="*/ 26265 w 1192651"/>
                <a:gd name="connsiteY22" fmla="*/ 2031068 h 2044366"/>
                <a:gd name="connsiteX23" fmla="*/ 865 w 1192651"/>
                <a:gd name="connsiteY23" fmla="*/ 2005668 h 2044366"/>
                <a:gd name="connsiteX24" fmla="*/ 7215 w 1192651"/>
                <a:gd name="connsiteY24" fmla="*/ 1999318 h 2044366"/>
                <a:gd name="connsiteX25" fmla="*/ 19915 w 1192651"/>
                <a:gd name="connsiteY25" fmla="*/ 1681818 h 2044366"/>
                <a:gd name="connsiteX26" fmla="*/ 51665 w 1192651"/>
                <a:gd name="connsiteY26" fmla="*/ 430868 h 2044366"/>
                <a:gd name="connsiteX27" fmla="*/ 58015 w 1192651"/>
                <a:gd name="connsiteY27" fmla="*/ 24468 h 2044366"/>
                <a:gd name="connsiteX28" fmla="*/ 70715 w 1192651"/>
                <a:gd name="connsiteY28" fmla="*/ 43518 h 2044366"/>
                <a:gd name="connsiteX29" fmla="*/ 934315 w 1192651"/>
                <a:gd name="connsiteY29" fmla="*/ 18118 h 2044366"/>
                <a:gd name="connsiteX0" fmla="*/ 934315 w 1192651"/>
                <a:gd name="connsiteY0" fmla="*/ 21737 h 2047985"/>
                <a:gd name="connsiteX1" fmla="*/ 1169265 w 1192651"/>
                <a:gd name="connsiteY1" fmla="*/ 497987 h 2047985"/>
                <a:gd name="connsiteX2" fmla="*/ 1175615 w 1192651"/>
                <a:gd name="connsiteY2" fmla="*/ 580537 h 2047985"/>
                <a:gd name="connsiteX3" fmla="*/ 1093065 w 1192651"/>
                <a:gd name="connsiteY3" fmla="*/ 593237 h 2047985"/>
                <a:gd name="connsiteX4" fmla="*/ 978765 w 1192651"/>
                <a:gd name="connsiteY4" fmla="*/ 586887 h 2047985"/>
                <a:gd name="connsiteX5" fmla="*/ 889865 w 1192651"/>
                <a:gd name="connsiteY5" fmla="*/ 644037 h 2047985"/>
                <a:gd name="connsiteX6" fmla="*/ 915265 w 1192651"/>
                <a:gd name="connsiteY6" fmla="*/ 777387 h 2047985"/>
                <a:gd name="connsiteX7" fmla="*/ 940665 w 1192651"/>
                <a:gd name="connsiteY7" fmla="*/ 847237 h 2047985"/>
                <a:gd name="connsiteX8" fmla="*/ 858115 w 1192651"/>
                <a:gd name="connsiteY8" fmla="*/ 923437 h 2047985"/>
                <a:gd name="connsiteX9" fmla="*/ 794615 w 1192651"/>
                <a:gd name="connsiteY9" fmla="*/ 885337 h 2047985"/>
                <a:gd name="connsiteX10" fmla="*/ 800965 w 1192651"/>
                <a:gd name="connsiteY10" fmla="*/ 999637 h 2047985"/>
                <a:gd name="connsiteX11" fmla="*/ 851765 w 1192651"/>
                <a:gd name="connsiteY11" fmla="*/ 986937 h 2047985"/>
                <a:gd name="connsiteX12" fmla="*/ 896215 w 1192651"/>
                <a:gd name="connsiteY12" fmla="*/ 1037737 h 2047985"/>
                <a:gd name="connsiteX13" fmla="*/ 889865 w 1192651"/>
                <a:gd name="connsiteY13" fmla="*/ 1113937 h 2047985"/>
                <a:gd name="connsiteX14" fmla="*/ 813665 w 1192651"/>
                <a:gd name="connsiteY14" fmla="*/ 1164737 h 2047985"/>
                <a:gd name="connsiteX15" fmla="*/ 807315 w 1192651"/>
                <a:gd name="connsiteY15" fmla="*/ 1380637 h 2047985"/>
                <a:gd name="connsiteX16" fmla="*/ 858115 w 1192651"/>
                <a:gd name="connsiteY16" fmla="*/ 1526687 h 2047985"/>
                <a:gd name="connsiteX17" fmla="*/ 807315 w 1192651"/>
                <a:gd name="connsiteY17" fmla="*/ 1666387 h 2047985"/>
                <a:gd name="connsiteX18" fmla="*/ 648565 w 1192651"/>
                <a:gd name="connsiteY18" fmla="*/ 1691787 h 2047985"/>
                <a:gd name="connsiteX19" fmla="*/ 267565 w 1192651"/>
                <a:gd name="connsiteY19" fmla="*/ 1634637 h 2047985"/>
                <a:gd name="connsiteX20" fmla="*/ 159615 w 1192651"/>
                <a:gd name="connsiteY20" fmla="*/ 1666387 h 2047985"/>
                <a:gd name="connsiteX21" fmla="*/ 83415 w 1192651"/>
                <a:gd name="connsiteY21" fmla="*/ 1774337 h 2047985"/>
                <a:gd name="connsiteX22" fmla="*/ 26265 w 1192651"/>
                <a:gd name="connsiteY22" fmla="*/ 2034687 h 2047985"/>
                <a:gd name="connsiteX23" fmla="*/ 865 w 1192651"/>
                <a:gd name="connsiteY23" fmla="*/ 2009287 h 2047985"/>
                <a:gd name="connsiteX24" fmla="*/ 7215 w 1192651"/>
                <a:gd name="connsiteY24" fmla="*/ 2002937 h 2047985"/>
                <a:gd name="connsiteX25" fmla="*/ 19915 w 1192651"/>
                <a:gd name="connsiteY25" fmla="*/ 1685437 h 2047985"/>
                <a:gd name="connsiteX26" fmla="*/ 51665 w 1192651"/>
                <a:gd name="connsiteY26" fmla="*/ 434487 h 2047985"/>
                <a:gd name="connsiteX27" fmla="*/ 58015 w 1192651"/>
                <a:gd name="connsiteY27" fmla="*/ 28087 h 2047985"/>
                <a:gd name="connsiteX28" fmla="*/ 87384 w 1192651"/>
                <a:gd name="connsiteY28" fmla="*/ 30468 h 2047985"/>
                <a:gd name="connsiteX29" fmla="*/ 934315 w 1192651"/>
                <a:gd name="connsiteY29" fmla="*/ 21737 h 2047985"/>
                <a:gd name="connsiteX0" fmla="*/ 934315 w 1192651"/>
                <a:gd name="connsiteY0" fmla="*/ 0 h 2026248"/>
                <a:gd name="connsiteX1" fmla="*/ 1169265 w 1192651"/>
                <a:gd name="connsiteY1" fmla="*/ 476250 h 2026248"/>
                <a:gd name="connsiteX2" fmla="*/ 1175615 w 1192651"/>
                <a:gd name="connsiteY2" fmla="*/ 558800 h 2026248"/>
                <a:gd name="connsiteX3" fmla="*/ 1093065 w 1192651"/>
                <a:gd name="connsiteY3" fmla="*/ 571500 h 2026248"/>
                <a:gd name="connsiteX4" fmla="*/ 978765 w 1192651"/>
                <a:gd name="connsiteY4" fmla="*/ 565150 h 2026248"/>
                <a:gd name="connsiteX5" fmla="*/ 889865 w 1192651"/>
                <a:gd name="connsiteY5" fmla="*/ 622300 h 2026248"/>
                <a:gd name="connsiteX6" fmla="*/ 915265 w 1192651"/>
                <a:gd name="connsiteY6" fmla="*/ 755650 h 2026248"/>
                <a:gd name="connsiteX7" fmla="*/ 940665 w 1192651"/>
                <a:gd name="connsiteY7" fmla="*/ 825500 h 2026248"/>
                <a:gd name="connsiteX8" fmla="*/ 858115 w 1192651"/>
                <a:gd name="connsiteY8" fmla="*/ 901700 h 2026248"/>
                <a:gd name="connsiteX9" fmla="*/ 794615 w 1192651"/>
                <a:gd name="connsiteY9" fmla="*/ 863600 h 2026248"/>
                <a:gd name="connsiteX10" fmla="*/ 800965 w 1192651"/>
                <a:gd name="connsiteY10" fmla="*/ 977900 h 2026248"/>
                <a:gd name="connsiteX11" fmla="*/ 851765 w 1192651"/>
                <a:gd name="connsiteY11" fmla="*/ 965200 h 2026248"/>
                <a:gd name="connsiteX12" fmla="*/ 896215 w 1192651"/>
                <a:gd name="connsiteY12" fmla="*/ 1016000 h 2026248"/>
                <a:gd name="connsiteX13" fmla="*/ 889865 w 1192651"/>
                <a:gd name="connsiteY13" fmla="*/ 1092200 h 2026248"/>
                <a:gd name="connsiteX14" fmla="*/ 813665 w 1192651"/>
                <a:gd name="connsiteY14" fmla="*/ 1143000 h 2026248"/>
                <a:gd name="connsiteX15" fmla="*/ 807315 w 1192651"/>
                <a:gd name="connsiteY15" fmla="*/ 1358900 h 2026248"/>
                <a:gd name="connsiteX16" fmla="*/ 858115 w 1192651"/>
                <a:gd name="connsiteY16" fmla="*/ 1504950 h 2026248"/>
                <a:gd name="connsiteX17" fmla="*/ 807315 w 1192651"/>
                <a:gd name="connsiteY17" fmla="*/ 1644650 h 2026248"/>
                <a:gd name="connsiteX18" fmla="*/ 648565 w 1192651"/>
                <a:gd name="connsiteY18" fmla="*/ 1670050 h 2026248"/>
                <a:gd name="connsiteX19" fmla="*/ 267565 w 1192651"/>
                <a:gd name="connsiteY19" fmla="*/ 1612900 h 2026248"/>
                <a:gd name="connsiteX20" fmla="*/ 159615 w 1192651"/>
                <a:gd name="connsiteY20" fmla="*/ 1644650 h 2026248"/>
                <a:gd name="connsiteX21" fmla="*/ 83415 w 1192651"/>
                <a:gd name="connsiteY21" fmla="*/ 1752600 h 2026248"/>
                <a:gd name="connsiteX22" fmla="*/ 26265 w 1192651"/>
                <a:gd name="connsiteY22" fmla="*/ 2012950 h 2026248"/>
                <a:gd name="connsiteX23" fmla="*/ 865 w 1192651"/>
                <a:gd name="connsiteY23" fmla="*/ 1987550 h 2026248"/>
                <a:gd name="connsiteX24" fmla="*/ 7215 w 1192651"/>
                <a:gd name="connsiteY24" fmla="*/ 1981200 h 2026248"/>
                <a:gd name="connsiteX25" fmla="*/ 19915 w 1192651"/>
                <a:gd name="connsiteY25" fmla="*/ 1663700 h 2026248"/>
                <a:gd name="connsiteX26" fmla="*/ 51665 w 1192651"/>
                <a:gd name="connsiteY26" fmla="*/ 412750 h 2026248"/>
                <a:gd name="connsiteX27" fmla="*/ 58015 w 1192651"/>
                <a:gd name="connsiteY27" fmla="*/ 6350 h 2026248"/>
                <a:gd name="connsiteX28" fmla="*/ 87384 w 1192651"/>
                <a:gd name="connsiteY28" fmla="*/ 8731 h 2026248"/>
                <a:gd name="connsiteX29" fmla="*/ 934315 w 1192651"/>
                <a:gd name="connsiteY29" fmla="*/ 0 h 2026248"/>
                <a:gd name="connsiteX0" fmla="*/ 934315 w 1192651"/>
                <a:gd name="connsiteY0" fmla="*/ 0 h 2026248"/>
                <a:gd name="connsiteX1" fmla="*/ 1169265 w 1192651"/>
                <a:gd name="connsiteY1" fmla="*/ 476250 h 2026248"/>
                <a:gd name="connsiteX2" fmla="*/ 1175615 w 1192651"/>
                <a:gd name="connsiteY2" fmla="*/ 558800 h 2026248"/>
                <a:gd name="connsiteX3" fmla="*/ 1093065 w 1192651"/>
                <a:gd name="connsiteY3" fmla="*/ 571500 h 2026248"/>
                <a:gd name="connsiteX4" fmla="*/ 978765 w 1192651"/>
                <a:gd name="connsiteY4" fmla="*/ 565150 h 2026248"/>
                <a:gd name="connsiteX5" fmla="*/ 889865 w 1192651"/>
                <a:gd name="connsiteY5" fmla="*/ 622300 h 2026248"/>
                <a:gd name="connsiteX6" fmla="*/ 915265 w 1192651"/>
                <a:gd name="connsiteY6" fmla="*/ 755650 h 2026248"/>
                <a:gd name="connsiteX7" fmla="*/ 940665 w 1192651"/>
                <a:gd name="connsiteY7" fmla="*/ 825500 h 2026248"/>
                <a:gd name="connsiteX8" fmla="*/ 858115 w 1192651"/>
                <a:gd name="connsiteY8" fmla="*/ 901700 h 2026248"/>
                <a:gd name="connsiteX9" fmla="*/ 794615 w 1192651"/>
                <a:gd name="connsiteY9" fmla="*/ 863600 h 2026248"/>
                <a:gd name="connsiteX10" fmla="*/ 800965 w 1192651"/>
                <a:gd name="connsiteY10" fmla="*/ 977900 h 2026248"/>
                <a:gd name="connsiteX11" fmla="*/ 851765 w 1192651"/>
                <a:gd name="connsiteY11" fmla="*/ 965200 h 2026248"/>
                <a:gd name="connsiteX12" fmla="*/ 896215 w 1192651"/>
                <a:gd name="connsiteY12" fmla="*/ 1016000 h 2026248"/>
                <a:gd name="connsiteX13" fmla="*/ 889865 w 1192651"/>
                <a:gd name="connsiteY13" fmla="*/ 1092200 h 2026248"/>
                <a:gd name="connsiteX14" fmla="*/ 813665 w 1192651"/>
                <a:gd name="connsiteY14" fmla="*/ 1143000 h 2026248"/>
                <a:gd name="connsiteX15" fmla="*/ 807315 w 1192651"/>
                <a:gd name="connsiteY15" fmla="*/ 1358900 h 2026248"/>
                <a:gd name="connsiteX16" fmla="*/ 858115 w 1192651"/>
                <a:gd name="connsiteY16" fmla="*/ 1504950 h 2026248"/>
                <a:gd name="connsiteX17" fmla="*/ 807315 w 1192651"/>
                <a:gd name="connsiteY17" fmla="*/ 1644650 h 2026248"/>
                <a:gd name="connsiteX18" fmla="*/ 648565 w 1192651"/>
                <a:gd name="connsiteY18" fmla="*/ 1670050 h 2026248"/>
                <a:gd name="connsiteX19" fmla="*/ 267565 w 1192651"/>
                <a:gd name="connsiteY19" fmla="*/ 1612900 h 2026248"/>
                <a:gd name="connsiteX20" fmla="*/ 159615 w 1192651"/>
                <a:gd name="connsiteY20" fmla="*/ 1644650 h 2026248"/>
                <a:gd name="connsiteX21" fmla="*/ 83415 w 1192651"/>
                <a:gd name="connsiteY21" fmla="*/ 1752600 h 2026248"/>
                <a:gd name="connsiteX22" fmla="*/ 26265 w 1192651"/>
                <a:gd name="connsiteY22" fmla="*/ 2012950 h 2026248"/>
                <a:gd name="connsiteX23" fmla="*/ 865 w 1192651"/>
                <a:gd name="connsiteY23" fmla="*/ 1987550 h 2026248"/>
                <a:gd name="connsiteX24" fmla="*/ 7215 w 1192651"/>
                <a:gd name="connsiteY24" fmla="*/ 1981200 h 2026248"/>
                <a:gd name="connsiteX25" fmla="*/ 19915 w 1192651"/>
                <a:gd name="connsiteY25" fmla="*/ 1663700 h 2026248"/>
                <a:gd name="connsiteX26" fmla="*/ 51665 w 1192651"/>
                <a:gd name="connsiteY26" fmla="*/ 412750 h 2026248"/>
                <a:gd name="connsiteX27" fmla="*/ 58015 w 1192651"/>
                <a:gd name="connsiteY27" fmla="*/ 6350 h 2026248"/>
                <a:gd name="connsiteX28" fmla="*/ 87384 w 1192651"/>
                <a:gd name="connsiteY28" fmla="*/ 3968 h 2026248"/>
                <a:gd name="connsiteX29" fmla="*/ 934315 w 1192651"/>
                <a:gd name="connsiteY29" fmla="*/ 0 h 2026248"/>
                <a:gd name="connsiteX0" fmla="*/ 934315 w 1192651"/>
                <a:gd name="connsiteY0" fmla="*/ 0 h 2028257"/>
                <a:gd name="connsiteX1" fmla="*/ 1169265 w 1192651"/>
                <a:gd name="connsiteY1" fmla="*/ 476250 h 2028257"/>
                <a:gd name="connsiteX2" fmla="*/ 1175615 w 1192651"/>
                <a:gd name="connsiteY2" fmla="*/ 558800 h 2028257"/>
                <a:gd name="connsiteX3" fmla="*/ 1093065 w 1192651"/>
                <a:gd name="connsiteY3" fmla="*/ 571500 h 2028257"/>
                <a:gd name="connsiteX4" fmla="*/ 978765 w 1192651"/>
                <a:gd name="connsiteY4" fmla="*/ 565150 h 2028257"/>
                <a:gd name="connsiteX5" fmla="*/ 889865 w 1192651"/>
                <a:gd name="connsiteY5" fmla="*/ 622300 h 2028257"/>
                <a:gd name="connsiteX6" fmla="*/ 915265 w 1192651"/>
                <a:gd name="connsiteY6" fmla="*/ 755650 h 2028257"/>
                <a:gd name="connsiteX7" fmla="*/ 940665 w 1192651"/>
                <a:gd name="connsiteY7" fmla="*/ 825500 h 2028257"/>
                <a:gd name="connsiteX8" fmla="*/ 858115 w 1192651"/>
                <a:gd name="connsiteY8" fmla="*/ 901700 h 2028257"/>
                <a:gd name="connsiteX9" fmla="*/ 794615 w 1192651"/>
                <a:gd name="connsiteY9" fmla="*/ 863600 h 2028257"/>
                <a:gd name="connsiteX10" fmla="*/ 800965 w 1192651"/>
                <a:gd name="connsiteY10" fmla="*/ 977900 h 2028257"/>
                <a:gd name="connsiteX11" fmla="*/ 851765 w 1192651"/>
                <a:gd name="connsiteY11" fmla="*/ 965200 h 2028257"/>
                <a:gd name="connsiteX12" fmla="*/ 896215 w 1192651"/>
                <a:gd name="connsiteY12" fmla="*/ 1016000 h 2028257"/>
                <a:gd name="connsiteX13" fmla="*/ 889865 w 1192651"/>
                <a:gd name="connsiteY13" fmla="*/ 1092200 h 2028257"/>
                <a:gd name="connsiteX14" fmla="*/ 813665 w 1192651"/>
                <a:gd name="connsiteY14" fmla="*/ 1143000 h 2028257"/>
                <a:gd name="connsiteX15" fmla="*/ 807315 w 1192651"/>
                <a:gd name="connsiteY15" fmla="*/ 1358900 h 2028257"/>
                <a:gd name="connsiteX16" fmla="*/ 858115 w 1192651"/>
                <a:gd name="connsiteY16" fmla="*/ 1504950 h 2028257"/>
                <a:gd name="connsiteX17" fmla="*/ 807315 w 1192651"/>
                <a:gd name="connsiteY17" fmla="*/ 1644650 h 2028257"/>
                <a:gd name="connsiteX18" fmla="*/ 648565 w 1192651"/>
                <a:gd name="connsiteY18" fmla="*/ 1670050 h 2028257"/>
                <a:gd name="connsiteX19" fmla="*/ 267565 w 1192651"/>
                <a:gd name="connsiteY19" fmla="*/ 1612900 h 2028257"/>
                <a:gd name="connsiteX20" fmla="*/ 159615 w 1192651"/>
                <a:gd name="connsiteY20" fmla="*/ 1644650 h 2028257"/>
                <a:gd name="connsiteX21" fmla="*/ 83415 w 1192651"/>
                <a:gd name="connsiteY21" fmla="*/ 1752600 h 2028257"/>
                <a:gd name="connsiteX22" fmla="*/ 26265 w 1192651"/>
                <a:gd name="connsiteY22" fmla="*/ 2012950 h 2028257"/>
                <a:gd name="connsiteX23" fmla="*/ 865 w 1192651"/>
                <a:gd name="connsiteY23" fmla="*/ 1987550 h 2028257"/>
                <a:gd name="connsiteX24" fmla="*/ 7215 w 1192651"/>
                <a:gd name="connsiteY24" fmla="*/ 1902619 h 2028257"/>
                <a:gd name="connsiteX25" fmla="*/ 19915 w 1192651"/>
                <a:gd name="connsiteY25" fmla="*/ 1663700 h 2028257"/>
                <a:gd name="connsiteX26" fmla="*/ 51665 w 1192651"/>
                <a:gd name="connsiteY26" fmla="*/ 412750 h 2028257"/>
                <a:gd name="connsiteX27" fmla="*/ 58015 w 1192651"/>
                <a:gd name="connsiteY27" fmla="*/ 6350 h 2028257"/>
                <a:gd name="connsiteX28" fmla="*/ 87384 w 1192651"/>
                <a:gd name="connsiteY28" fmla="*/ 3968 h 2028257"/>
                <a:gd name="connsiteX29" fmla="*/ 934315 w 1192651"/>
                <a:gd name="connsiteY29" fmla="*/ 0 h 2028257"/>
                <a:gd name="connsiteX0" fmla="*/ 928641 w 1186977"/>
                <a:gd name="connsiteY0" fmla="*/ 0 h 2031824"/>
                <a:gd name="connsiteX1" fmla="*/ 1163591 w 1186977"/>
                <a:gd name="connsiteY1" fmla="*/ 476250 h 2031824"/>
                <a:gd name="connsiteX2" fmla="*/ 1169941 w 1186977"/>
                <a:gd name="connsiteY2" fmla="*/ 558800 h 2031824"/>
                <a:gd name="connsiteX3" fmla="*/ 1087391 w 1186977"/>
                <a:gd name="connsiteY3" fmla="*/ 571500 h 2031824"/>
                <a:gd name="connsiteX4" fmla="*/ 973091 w 1186977"/>
                <a:gd name="connsiteY4" fmla="*/ 565150 h 2031824"/>
                <a:gd name="connsiteX5" fmla="*/ 884191 w 1186977"/>
                <a:gd name="connsiteY5" fmla="*/ 622300 h 2031824"/>
                <a:gd name="connsiteX6" fmla="*/ 909591 w 1186977"/>
                <a:gd name="connsiteY6" fmla="*/ 755650 h 2031824"/>
                <a:gd name="connsiteX7" fmla="*/ 934991 w 1186977"/>
                <a:gd name="connsiteY7" fmla="*/ 825500 h 2031824"/>
                <a:gd name="connsiteX8" fmla="*/ 852441 w 1186977"/>
                <a:gd name="connsiteY8" fmla="*/ 901700 h 2031824"/>
                <a:gd name="connsiteX9" fmla="*/ 788941 w 1186977"/>
                <a:gd name="connsiteY9" fmla="*/ 863600 h 2031824"/>
                <a:gd name="connsiteX10" fmla="*/ 795291 w 1186977"/>
                <a:gd name="connsiteY10" fmla="*/ 977900 h 2031824"/>
                <a:gd name="connsiteX11" fmla="*/ 846091 w 1186977"/>
                <a:gd name="connsiteY11" fmla="*/ 965200 h 2031824"/>
                <a:gd name="connsiteX12" fmla="*/ 890541 w 1186977"/>
                <a:gd name="connsiteY12" fmla="*/ 1016000 h 2031824"/>
                <a:gd name="connsiteX13" fmla="*/ 884191 w 1186977"/>
                <a:gd name="connsiteY13" fmla="*/ 1092200 h 2031824"/>
                <a:gd name="connsiteX14" fmla="*/ 807991 w 1186977"/>
                <a:gd name="connsiteY14" fmla="*/ 1143000 h 2031824"/>
                <a:gd name="connsiteX15" fmla="*/ 801641 w 1186977"/>
                <a:gd name="connsiteY15" fmla="*/ 1358900 h 2031824"/>
                <a:gd name="connsiteX16" fmla="*/ 852441 w 1186977"/>
                <a:gd name="connsiteY16" fmla="*/ 1504950 h 2031824"/>
                <a:gd name="connsiteX17" fmla="*/ 801641 w 1186977"/>
                <a:gd name="connsiteY17" fmla="*/ 1644650 h 2031824"/>
                <a:gd name="connsiteX18" fmla="*/ 642891 w 1186977"/>
                <a:gd name="connsiteY18" fmla="*/ 1670050 h 2031824"/>
                <a:gd name="connsiteX19" fmla="*/ 261891 w 1186977"/>
                <a:gd name="connsiteY19" fmla="*/ 1612900 h 2031824"/>
                <a:gd name="connsiteX20" fmla="*/ 153941 w 1186977"/>
                <a:gd name="connsiteY20" fmla="*/ 1644650 h 2031824"/>
                <a:gd name="connsiteX21" fmla="*/ 77741 w 1186977"/>
                <a:gd name="connsiteY21" fmla="*/ 1752600 h 2031824"/>
                <a:gd name="connsiteX22" fmla="*/ 20591 w 1186977"/>
                <a:gd name="connsiteY22" fmla="*/ 2012950 h 2031824"/>
                <a:gd name="connsiteX23" fmla="*/ 2335 w 1186977"/>
                <a:gd name="connsiteY23" fmla="*/ 1999457 h 2031824"/>
                <a:gd name="connsiteX24" fmla="*/ 1541 w 1186977"/>
                <a:gd name="connsiteY24" fmla="*/ 1902619 h 2031824"/>
                <a:gd name="connsiteX25" fmla="*/ 14241 w 1186977"/>
                <a:gd name="connsiteY25" fmla="*/ 1663700 h 2031824"/>
                <a:gd name="connsiteX26" fmla="*/ 45991 w 1186977"/>
                <a:gd name="connsiteY26" fmla="*/ 412750 h 2031824"/>
                <a:gd name="connsiteX27" fmla="*/ 52341 w 1186977"/>
                <a:gd name="connsiteY27" fmla="*/ 6350 h 2031824"/>
                <a:gd name="connsiteX28" fmla="*/ 81710 w 1186977"/>
                <a:gd name="connsiteY28" fmla="*/ 3968 h 2031824"/>
                <a:gd name="connsiteX29" fmla="*/ 928641 w 1186977"/>
                <a:gd name="connsiteY29" fmla="*/ 0 h 2031824"/>
                <a:gd name="connsiteX0" fmla="*/ 929742 w 1188078"/>
                <a:gd name="connsiteY0" fmla="*/ 0 h 2001227"/>
                <a:gd name="connsiteX1" fmla="*/ 1164692 w 1188078"/>
                <a:gd name="connsiteY1" fmla="*/ 476250 h 2001227"/>
                <a:gd name="connsiteX2" fmla="*/ 1171042 w 1188078"/>
                <a:gd name="connsiteY2" fmla="*/ 558800 h 2001227"/>
                <a:gd name="connsiteX3" fmla="*/ 1088492 w 1188078"/>
                <a:gd name="connsiteY3" fmla="*/ 571500 h 2001227"/>
                <a:gd name="connsiteX4" fmla="*/ 974192 w 1188078"/>
                <a:gd name="connsiteY4" fmla="*/ 565150 h 2001227"/>
                <a:gd name="connsiteX5" fmla="*/ 885292 w 1188078"/>
                <a:gd name="connsiteY5" fmla="*/ 622300 h 2001227"/>
                <a:gd name="connsiteX6" fmla="*/ 910692 w 1188078"/>
                <a:gd name="connsiteY6" fmla="*/ 755650 h 2001227"/>
                <a:gd name="connsiteX7" fmla="*/ 936092 w 1188078"/>
                <a:gd name="connsiteY7" fmla="*/ 825500 h 2001227"/>
                <a:gd name="connsiteX8" fmla="*/ 853542 w 1188078"/>
                <a:gd name="connsiteY8" fmla="*/ 901700 h 2001227"/>
                <a:gd name="connsiteX9" fmla="*/ 790042 w 1188078"/>
                <a:gd name="connsiteY9" fmla="*/ 863600 h 2001227"/>
                <a:gd name="connsiteX10" fmla="*/ 796392 w 1188078"/>
                <a:gd name="connsiteY10" fmla="*/ 977900 h 2001227"/>
                <a:gd name="connsiteX11" fmla="*/ 847192 w 1188078"/>
                <a:gd name="connsiteY11" fmla="*/ 965200 h 2001227"/>
                <a:gd name="connsiteX12" fmla="*/ 891642 w 1188078"/>
                <a:gd name="connsiteY12" fmla="*/ 1016000 h 2001227"/>
                <a:gd name="connsiteX13" fmla="*/ 885292 w 1188078"/>
                <a:gd name="connsiteY13" fmla="*/ 1092200 h 2001227"/>
                <a:gd name="connsiteX14" fmla="*/ 809092 w 1188078"/>
                <a:gd name="connsiteY14" fmla="*/ 1143000 h 2001227"/>
                <a:gd name="connsiteX15" fmla="*/ 802742 w 1188078"/>
                <a:gd name="connsiteY15" fmla="*/ 1358900 h 2001227"/>
                <a:gd name="connsiteX16" fmla="*/ 853542 w 1188078"/>
                <a:gd name="connsiteY16" fmla="*/ 1504950 h 2001227"/>
                <a:gd name="connsiteX17" fmla="*/ 802742 w 1188078"/>
                <a:gd name="connsiteY17" fmla="*/ 1644650 h 2001227"/>
                <a:gd name="connsiteX18" fmla="*/ 643992 w 1188078"/>
                <a:gd name="connsiteY18" fmla="*/ 1670050 h 2001227"/>
                <a:gd name="connsiteX19" fmla="*/ 262992 w 1188078"/>
                <a:gd name="connsiteY19" fmla="*/ 1612900 h 2001227"/>
                <a:gd name="connsiteX20" fmla="*/ 155042 w 1188078"/>
                <a:gd name="connsiteY20" fmla="*/ 1644650 h 2001227"/>
                <a:gd name="connsiteX21" fmla="*/ 78842 w 1188078"/>
                <a:gd name="connsiteY21" fmla="*/ 1752600 h 2001227"/>
                <a:gd name="connsiteX22" fmla="*/ 38361 w 1188078"/>
                <a:gd name="connsiteY22" fmla="*/ 1948656 h 2001227"/>
                <a:gd name="connsiteX23" fmla="*/ 3436 w 1188078"/>
                <a:gd name="connsiteY23" fmla="*/ 1999457 h 2001227"/>
                <a:gd name="connsiteX24" fmla="*/ 2642 w 1188078"/>
                <a:gd name="connsiteY24" fmla="*/ 1902619 h 2001227"/>
                <a:gd name="connsiteX25" fmla="*/ 15342 w 1188078"/>
                <a:gd name="connsiteY25" fmla="*/ 1663700 h 2001227"/>
                <a:gd name="connsiteX26" fmla="*/ 47092 w 1188078"/>
                <a:gd name="connsiteY26" fmla="*/ 412750 h 2001227"/>
                <a:gd name="connsiteX27" fmla="*/ 53442 w 1188078"/>
                <a:gd name="connsiteY27" fmla="*/ 6350 h 2001227"/>
                <a:gd name="connsiteX28" fmla="*/ 82811 w 1188078"/>
                <a:gd name="connsiteY28" fmla="*/ 3968 h 2001227"/>
                <a:gd name="connsiteX29" fmla="*/ 929742 w 1188078"/>
                <a:gd name="connsiteY29" fmla="*/ 0 h 2001227"/>
                <a:gd name="connsiteX0" fmla="*/ 929742 w 1188078"/>
                <a:gd name="connsiteY0" fmla="*/ 0 h 2005762"/>
                <a:gd name="connsiteX1" fmla="*/ 1164692 w 1188078"/>
                <a:gd name="connsiteY1" fmla="*/ 476250 h 2005762"/>
                <a:gd name="connsiteX2" fmla="*/ 1171042 w 1188078"/>
                <a:gd name="connsiteY2" fmla="*/ 558800 h 2005762"/>
                <a:gd name="connsiteX3" fmla="*/ 1088492 w 1188078"/>
                <a:gd name="connsiteY3" fmla="*/ 571500 h 2005762"/>
                <a:gd name="connsiteX4" fmla="*/ 974192 w 1188078"/>
                <a:gd name="connsiteY4" fmla="*/ 565150 h 2005762"/>
                <a:gd name="connsiteX5" fmla="*/ 885292 w 1188078"/>
                <a:gd name="connsiteY5" fmla="*/ 622300 h 2005762"/>
                <a:gd name="connsiteX6" fmla="*/ 910692 w 1188078"/>
                <a:gd name="connsiteY6" fmla="*/ 755650 h 2005762"/>
                <a:gd name="connsiteX7" fmla="*/ 936092 w 1188078"/>
                <a:gd name="connsiteY7" fmla="*/ 825500 h 2005762"/>
                <a:gd name="connsiteX8" fmla="*/ 853542 w 1188078"/>
                <a:gd name="connsiteY8" fmla="*/ 901700 h 2005762"/>
                <a:gd name="connsiteX9" fmla="*/ 790042 w 1188078"/>
                <a:gd name="connsiteY9" fmla="*/ 863600 h 2005762"/>
                <a:gd name="connsiteX10" fmla="*/ 796392 w 1188078"/>
                <a:gd name="connsiteY10" fmla="*/ 977900 h 2005762"/>
                <a:gd name="connsiteX11" fmla="*/ 847192 w 1188078"/>
                <a:gd name="connsiteY11" fmla="*/ 965200 h 2005762"/>
                <a:gd name="connsiteX12" fmla="*/ 891642 w 1188078"/>
                <a:gd name="connsiteY12" fmla="*/ 1016000 h 2005762"/>
                <a:gd name="connsiteX13" fmla="*/ 885292 w 1188078"/>
                <a:gd name="connsiteY13" fmla="*/ 1092200 h 2005762"/>
                <a:gd name="connsiteX14" fmla="*/ 809092 w 1188078"/>
                <a:gd name="connsiteY14" fmla="*/ 1143000 h 2005762"/>
                <a:gd name="connsiteX15" fmla="*/ 802742 w 1188078"/>
                <a:gd name="connsiteY15" fmla="*/ 1358900 h 2005762"/>
                <a:gd name="connsiteX16" fmla="*/ 853542 w 1188078"/>
                <a:gd name="connsiteY16" fmla="*/ 1504950 h 2005762"/>
                <a:gd name="connsiteX17" fmla="*/ 802742 w 1188078"/>
                <a:gd name="connsiteY17" fmla="*/ 1644650 h 2005762"/>
                <a:gd name="connsiteX18" fmla="*/ 643992 w 1188078"/>
                <a:gd name="connsiteY18" fmla="*/ 1670050 h 2005762"/>
                <a:gd name="connsiteX19" fmla="*/ 262992 w 1188078"/>
                <a:gd name="connsiteY19" fmla="*/ 1612900 h 2005762"/>
                <a:gd name="connsiteX20" fmla="*/ 155042 w 1188078"/>
                <a:gd name="connsiteY20" fmla="*/ 1644650 h 2005762"/>
                <a:gd name="connsiteX21" fmla="*/ 78842 w 1188078"/>
                <a:gd name="connsiteY21" fmla="*/ 1752600 h 2005762"/>
                <a:gd name="connsiteX22" fmla="*/ 38361 w 1188078"/>
                <a:gd name="connsiteY22" fmla="*/ 1948656 h 2005762"/>
                <a:gd name="connsiteX23" fmla="*/ 3436 w 1188078"/>
                <a:gd name="connsiteY23" fmla="*/ 2004219 h 2005762"/>
                <a:gd name="connsiteX24" fmla="*/ 2642 w 1188078"/>
                <a:gd name="connsiteY24" fmla="*/ 1902619 h 2005762"/>
                <a:gd name="connsiteX25" fmla="*/ 15342 w 1188078"/>
                <a:gd name="connsiteY25" fmla="*/ 1663700 h 2005762"/>
                <a:gd name="connsiteX26" fmla="*/ 47092 w 1188078"/>
                <a:gd name="connsiteY26" fmla="*/ 412750 h 2005762"/>
                <a:gd name="connsiteX27" fmla="*/ 53442 w 1188078"/>
                <a:gd name="connsiteY27" fmla="*/ 6350 h 2005762"/>
                <a:gd name="connsiteX28" fmla="*/ 82811 w 1188078"/>
                <a:gd name="connsiteY28" fmla="*/ 3968 h 2005762"/>
                <a:gd name="connsiteX29" fmla="*/ 929742 w 1188078"/>
                <a:gd name="connsiteY29" fmla="*/ 0 h 2005762"/>
                <a:gd name="connsiteX0" fmla="*/ 928392 w 1186728"/>
                <a:gd name="connsiteY0" fmla="*/ 0 h 2005763"/>
                <a:gd name="connsiteX1" fmla="*/ 1163342 w 1186728"/>
                <a:gd name="connsiteY1" fmla="*/ 476250 h 2005763"/>
                <a:gd name="connsiteX2" fmla="*/ 1169692 w 1186728"/>
                <a:gd name="connsiteY2" fmla="*/ 558800 h 2005763"/>
                <a:gd name="connsiteX3" fmla="*/ 1087142 w 1186728"/>
                <a:gd name="connsiteY3" fmla="*/ 571500 h 2005763"/>
                <a:gd name="connsiteX4" fmla="*/ 972842 w 1186728"/>
                <a:gd name="connsiteY4" fmla="*/ 565150 h 2005763"/>
                <a:gd name="connsiteX5" fmla="*/ 883942 w 1186728"/>
                <a:gd name="connsiteY5" fmla="*/ 622300 h 2005763"/>
                <a:gd name="connsiteX6" fmla="*/ 909342 w 1186728"/>
                <a:gd name="connsiteY6" fmla="*/ 755650 h 2005763"/>
                <a:gd name="connsiteX7" fmla="*/ 934742 w 1186728"/>
                <a:gd name="connsiteY7" fmla="*/ 825500 h 2005763"/>
                <a:gd name="connsiteX8" fmla="*/ 852192 w 1186728"/>
                <a:gd name="connsiteY8" fmla="*/ 901700 h 2005763"/>
                <a:gd name="connsiteX9" fmla="*/ 788692 w 1186728"/>
                <a:gd name="connsiteY9" fmla="*/ 863600 h 2005763"/>
                <a:gd name="connsiteX10" fmla="*/ 795042 w 1186728"/>
                <a:gd name="connsiteY10" fmla="*/ 977900 h 2005763"/>
                <a:gd name="connsiteX11" fmla="*/ 845842 w 1186728"/>
                <a:gd name="connsiteY11" fmla="*/ 965200 h 2005763"/>
                <a:gd name="connsiteX12" fmla="*/ 890292 w 1186728"/>
                <a:gd name="connsiteY12" fmla="*/ 1016000 h 2005763"/>
                <a:gd name="connsiteX13" fmla="*/ 883942 w 1186728"/>
                <a:gd name="connsiteY13" fmla="*/ 1092200 h 2005763"/>
                <a:gd name="connsiteX14" fmla="*/ 807742 w 1186728"/>
                <a:gd name="connsiteY14" fmla="*/ 1143000 h 2005763"/>
                <a:gd name="connsiteX15" fmla="*/ 801392 w 1186728"/>
                <a:gd name="connsiteY15" fmla="*/ 1358900 h 2005763"/>
                <a:gd name="connsiteX16" fmla="*/ 852192 w 1186728"/>
                <a:gd name="connsiteY16" fmla="*/ 1504950 h 2005763"/>
                <a:gd name="connsiteX17" fmla="*/ 801392 w 1186728"/>
                <a:gd name="connsiteY17" fmla="*/ 1644650 h 2005763"/>
                <a:gd name="connsiteX18" fmla="*/ 642642 w 1186728"/>
                <a:gd name="connsiteY18" fmla="*/ 1670050 h 2005763"/>
                <a:gd name="connsiteX19" fmla="*/ 261642 w 1186728"/>
                <a:gd name="connsiteY19" fmla="*/ 1612900 h 2005763"/>
                <a:gd name="connsiteX20" fmla="*/ 153692 w 1186728"/>
                <a:gd name="connsiteY20" fmla="*/ 1644650 h 2005763"/>
                <a:gd name="connsiteX21" fmla="*/ 77492 w 1186728"/>
                <a:gd name="connsiteY21" fmla="*/ 1752600 h 2005763"/>
                <a:gd name="connsiteX22" fmla="*/ 37011 w 1186728"/>
                <a:gd name="connsiteY22" fmla="*/ 1948656 h 2005763"/>
                <a:gd name="connsiteX23" fmla="*/ 4467 w 1186728"/>
                <a:gd name="connsiteY23" fmla="*/ 2004219 h 2005763"/>
                <a:gd name="connsiteX24" fmla="*/ 1292 w 1186728"/>
                <a:gd name="connsiteY24" fmla="*/ 1902619 h 2005763"/>
                <a:gd name="connsiteX25" fmla="*/ 13992 w 1186728"/>
                <a:gd name="connsiteY25" fmla="*/ 1663700 h 2005763"/>
                <a:gd name="connsiteX26" fmla="*/ 45742 w 1186728"/>
                <a:gd name="connsiteY26" fmla="*/ 412750 h 2005763"/>
                <a:gd name="connsiteX27" fmla="*/ 52092 w 1186728"/>
                <a:gd name="connsiteY27" fmla="*/ 6350 h 2005763"/>
                <a:gd name="connsiteX28" fmla="*/ 81461 w 1186728"/>
                <a:gd name="connsiteY28" fmla="*/ 3968 h 2005763"/>
                <a:gd name="connsiteX29" fmla="*/ 928392 w 1186728"/>
                <a:gd name="connsiteY29" fmla="*/ 0 h 2005763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6509 w 1188195"/>
                <a:gd name="connsiteY10" fmla="*/ 977900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02859 w 1188195"/>
                <a:gd name="connsiteY15" fmla="*/ 1358900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63109 w 1188195"/>
                <a:gd name="connsiteY19" fmla="*/ 1612900 h 2004621"/>
                <a:gd name="connsiteX20" fmla="*/ 155159 w 1188195"/>
                <a:gd name="connsiteY20" fmla="*/ 1644650 h 2004621"/>
                <a:gd name="connsiteX21" fmla="*/ 78959 w 1188195"/>
                <a:gd name="connsiteY21" fmla="*/ 175260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6509 w 1188195"/>
                <a:gd name="connsiteY10" fmla="*/ 977900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02859 w 1188195"/>
                <a:gd name="connsiteY15" fmla="*/ 1358900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63109 w 1188195"/>
                <a:gd name="connsiteY19" fmla="*/ 1612900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6509 w 1188195"/>
                <a:gd name="connsiteY10" fmla="*/ 977900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02859 w 1188195"/>
                <a:gd name="connsiteY15" fmla="*/ 1358900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63109 w 1188195"/>
                <a:gd name="connsiteY19" fmla="*/ 1612900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6509 w 1188195"/>
                <a:gd name="connsiteY10" fmla="*/ 977900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02859 w 1188195"/>
                <a:gd name="connsiteY15" fmla="*/ 1358900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63109 w 1188195"/>
                <a:gd name="connsiteY19" fmla="*/ 1612900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6509 w 1188195"/>
                <a:gd name="connsiteY10" fmla="*/ 977900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02859 w 1188195"/>
                <a:gd name="connsiteY15" fmla="*/ 1358900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63109 w 1188195"/>
                <a:gd name="connsiteY19" fmla="*/ 1612900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6509 w 1188195"/>
                <a:gd name="connsiteY10" fmla="*/ 977900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02859 w 1188195"/>
                <a:gd name="connsiteY15" fmla="*/ 1358900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44059 w 1188195"/>
                <a:gd name="connsiteY19" fmla="*/ 1617662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6509 w 1188195"/>
                <a:gd name="connsiteY10" fmla="*/ 977900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02859 w 1188195"/>
                <a:gd name="connsiteY15" fmla="*/ 1358900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44059 w 1188195"/>
                <a:gd name="connsiteY19" fmla="*/ 1617662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6509 w 1188195"/>
                <a:gd name="connsiteY10" fmla="*/ 977900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02859 w 1188195"/>
                <a:gd name="connsiteY15" fmla="*/ 1358900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44059 w 1188195"/>
                <a:gd name="connsiteY19" fmla="*/ 1617662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6509 w 1188195"/>
                <a:gd name="connsiteY10" fmla="*/ 977900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10003 w 1188195"/>
                <a:gd name="connsiteY15" fmla="*/ 1327944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44059 w 1188195"/>
                <a:gd name="connsiteY19" fmla="*/ 1617662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1747 w 1188195"/>
                <a:gd name="connsiteY10" fmla="*/ 968375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10003 w 1188195"/>
                <a:gd name="connsiteY15" fmla="*/ 1327944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44059 w 1188195"/>
                <a:gd name="connsiteY19" fmla="*/ 1617662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1747 w 1188195"/>
                <a:gd name="connsiteY10" fmla="*/ 968375 h 2004621"/>
                <a:gd name="connsiteX11" fmla="*/ 847309 w 1188195"/>
                <a:gd name="connsiteY11" fmla="*/ 965200 h 2004621"/>
                <a:gd name="connsiteX12" fmla="*/ 891759 w 1188195"/>
                <a:gd name="connsiteY12" fmla="*/ 1016000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10003 w 1188195"/>
                <a:gd name="connsiteY15" fmla="*/ 1327944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44059 w 1188195"/>
                <a:gd name="connsiteY19" fmla="*/ 1617662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4309 w 1188195"/>
                <a:gd name="connsiteY4" fmla="*/ 565150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1747 w 1188195"/>
                <a:gd name="connsiteY10" fmla="*/ 968375 h 2004621"/>
                <a:gd name="connsiteX11" fmla="*/ 847309 w 1188195"/>
                <a:gd name="connsiteY11" fmla="*/ 965200 h 2004621"/>
                <a:gd name="connsiteX12" fmla="*/ 894140 w 1188195"/>
                <a:gd name="connsiteY12" fmla="*/ 1013619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10003 w 1188195"/>
                <a:gd name="connsiteY15" fmla="*/ 1327944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44059 w 1188195"/>
                <a:gd name="connsiteY19" fmla="*/ 1617662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1500 h 2004621"/>
                <a:gd name="connsiteX4" fmla="*/ 971928 w 1188195"/>
                <a:gd name="connsiteY4" fmla="*/ 577056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1747 w 1188195"/>
                <a:gd name="connsiteY10" fmla="*/ 968375 h 2004621"/>
                <a:gd name="connsiteX11" fmla="*/ 847309 w 1188195"/>
                <a:gd name="connsiteY11" fmla="*/ 965200 h 2004621"/>
                <a:gd name="connsiteX12" fmla="*/ 894140 w 1188195"/>
                <a:gd name="connsiteY12" fmla="*/ 1013619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10003 w 1188195"/>
                <a:gd name="connsiteY15" fmla="*/ 1327944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44059 w 1188195"/>
                <a:gd name="connsiteY19" fmla="*/ 1617662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8195"/>
                <a:gd name="connsiteY0" fmla="*/ 0 h 2004621"/>
                <a:gd name="connsiteX1" fmla="*/ 1164809 w 1188195"/>
                <a:gd name="connsiteY1" fmla="*/ 476250 h 2004621"/>
                <a:gd name="connsiteX2" fmla="*/ 1171159 w 1188195"/>
                <a:gd name="connsiteY2" fmla="*/ 558800 h 2004621"/>
                <a:gd name="connsiteX3" fmla="*/ 1088609 w 1188195"/>
                <a:gd name="connsiteY3" fmla="*/ 578643 h 2004621"/>
                <a:gd name="connsiteX4" fmla="*/ 971928 w 1188195"/>
                <a:gd name="connsiteY4" fmla="*/ 577056 h 2004621"/>
                <a:gd name="connsiteX5" fmla="*/ 885409 w 1188195"/>
                <a:gd name="connsiteY5" fmla="*/ 622300 h 2004621"/>
                <a:gd name="connsiteX6" fmla="*/ 910809 w 1188195"/>
                <a:gd name="connsiteY6" fmla="*/ 755650 h 2004621"/>
                <a:gd name="connsiteX7" fmla="*/ 936209 w 1188195"/>
                <a:gd name="connsiteY7" fmla="*/ 825500 h 2004621"/>
                <a:gd name="connsiteX8" fmla="*/ 853659 w 1188195"/>
                <a:gd name="connsiteY8" fmla="*/ 901700 h 2004621"/>
                <a:gd name="connsiteX9" fmla="*/ 790159 w 1188195"/>
                <a:gd name="connsiteY9" fmla="*/ 863600 h 2004621"/>
                <a:gd name="connsiteX10" fmla="*/ 791747 w 1188195"/>
                <a:gd name="connsiteY10" fmla="*/ 968375 h 2004621"/>
                <a:gd name="connsiteX11" fmla="*/ 847309 w 1188195"/>
                <a:gd name="connsiteY11" fmla="*/ 965200 h 2004621"/>
                <a:gd name="connsiteX12" fmla="*/ 894140 w 1188195"/>
                <a:gd name="connsiteY12" fmla="*/ 1013619 h 2004621"/>
                <a:gd name="connsiteX13" fmla="*/ 885409 w 1188195"/>
                <a:gd name="connsiteY13" fmla="*/ 1092200 h 2004621"/>
                <a:gd name="connsiteX14" fmla="*/ 809209 w 1188195"/>
                <a:gd name="connsiteY14" fmla="*/ 1143000 h 2004621"/>
                <a:gd name="connsiteX15" fmla="*/ 810003 w 1188195"/>
                <a:gd name="connsiteY15" fmla="*/ 1327944 h 2004621"/>
                <a:gd name="connsiteX16" fmla="*/ 853659 w 1188195"/>
                <a:gd name="connsiteY16" fmla="*/ 1504950 h 2004621"/>
                <a:gd name="connsiteX17" fmla="*/ 802859 w 1188195"/>
                <a:gd name="connsiteY17" fmla="*/ 1644650 h 2004621"/>
                <a:gd name="connsiteX18" fmla="*/ 644109 w 1188195"/>
                <a:gd name="connsiteY18" fmla="*/ 1670050 h 2004621"/>
                <a:gd name="connsiteX19" fmla="*/ 244059 w 1188195"/>
                <a:gd name="connsiteY19" fmla="*/ 1617662 h 2004621"/>
                <a:gd name="connsiteX20" fmla="*/ 155159 w 1188195"/>
                <a:gd name="connsiteY20" fmla="*/ 1644650 h 2004621"/>
                <a:gd name="connsiteX21" fmla="*/ 88484 w 1188195"/>
                <a:gd name="connsiteY21" fmla="*/ 1733550 h 2004621"/>
                <a:gd name="connsiteX22" fmla="*/ 62291 w 1188195"/>
                <a:gd name="connsiteY22" fmla="*/ 1870075 h 2004621"/>
                <a:gd name="connsiteX23" fmla="*/ 5934 w 1188195"/>
                <a:gd name="connsiteY23" fmla="*/ 2004219 h 2004621"/>
                <a:gd name="connsiteX24" fmla="*/ 2759 w 1188195"/>
                <a:gd name="connsiteY24" fmla="*/ 1902619 h 2004621"/>
                <a:gd name="connsiteX25" fmla="*/ 15459 w 1188195"/>
                <a:gd name="connsiteY25" fmla="*/ 1663700 h 2004621"/>
                <a:gd name="connsiteX26" fmla="*/ 47209 w 1188195"/>
                <a:gd name="connsiteY26" fmla="*/ 412750 h 2004621"/>
                <a:gd name="connsiteX27" fmla="*/ 53559 w 1188195"/>
                <a:gd name="connsiteY27" fmla="*/ 6350 h 2004621"/>
                <a:gd name="connsiteX28" fmla="*/ 82928 w 1188195"/>
                <a:gd name="connsiteY28" fmla="*/ 3968 h 2004621"/>
                <a:gd name="connsiteX29" fmla="*/ 929859 w 1188195"/>
                <a:gd name="connsiteY29" fmla="*/ 0 h 2004621"/>
                <a:gd name="connsiteX0" fmla="*/ 929859 w 1189351"/>
                <a:gd name="connsiteY0" fmla="*/ 0 h 2004621"/>
                <a:gd name="connsiteX1" fmla="*/ 1164809 w 1189351"/>
                <a:gd name="connsiteY1" fmla="*/ 476250 h 2004621"/>
                <a:gd name="connsiteX2" fmla="*/ 1173540 w 1189351"/>
                <a:gd name="connsiteY2" fmla="*/ 563562 h 2004621"/>
                <a:gd name="connsiteX3" fmla="*/ 1088609 w 1189351"/>
                <a:gd name="connsiteY3" fmla="*/ 578643 h 2004621"/>
                <a:gd name="connsiteX4" fmla="*/ 971928 w 1189351"/>
                <a:gd name="connsiteY4" fmla="*/ 577056 h 2004621"/>
                <a:gd name="connsiteX5" fmla="*/ 885409 w 1189351"/>
                <a:gd name="connsiteY5" fmla="*/ 622300 h 2004621"/>
                <a:gd name="connsiteX6" fmla="*/ 910809 w 1189351"/>
                <a:gd name="connsiteY6" fmla="*/ 755650 h 2004621"/>
                <a:gd name="connsiteX7" fmla="*/ 936209 w 1189351"/>
                <a:gd name="connsiteY7" fmla="*/ 825500 h 2004621"/>
                <a:gd name="connsiteX8" fmla="*/ 853659 w 1189351"/>
                <a:gd name="connsiteY8" fmla="*/ 901700 h 2004621"/>
                <a:gd name="connsiteX9" fmla="*/ 790159 w 1189351"/>
                <a:gd name="connsiteY9" fmla="*/ 863600 h 2004621"/>
                <a:gd name="connsiteX10" fmla="*/ 791747 w 1189351"/>
                <a:gd name="connsiteY10" fmla="*/ 968375 h 2004621"/>
                <a:gd name="connsiteX11" fmla="*/ 847309 w 1189351"/>
                <a:gd name="connsiteY11" fmla="*/ 965200 h 2004621"/>
                <a:gd name="connsiteX12" fmla="*/ 894140 w 1189351"/>
                <a:gd name="connsiteY12" fmla="*/ 1013619 h 2004621"/>
                <a:gd name="connsiteX13" fmla="*/ 885409 w 1189351"/>
                <a:gd name="connsiteY13" fmla="*/ 1092200 h 2004621"/>
                <a:gd name="connsiteX14" fmla="*/ 809209 w 1189351"/>
                <a:gd name="connsiteY14" fmla="*/ 1143000 h 2004621"/>
                <a:gd name="connsiteX15" fmla="*/ 810003 w 1189351"/>
                <a:gd name="connsiteY15" fmla="*/ 1327944 h 2004621"/>
                <a:gd name="connsiteX16" fmla="*/ 853659 w 1189351"/>
                <a:gd name="connsiteY16" fmla="*/ 1504950 h 2004621"/>
                <a:gd name="connsiteX17" fmla="*/ 802859 w 1189351"/>
                <a:gd name="connsiteY17" fmla="*/ 1644650 h 2004621"/>
                <a:gd name="connsiteX18" fmla="*/ 644109 w 1189351"/>
                <a:gd name="connsiteY18" fmla="*/ 1670050 h 2004621"/>
                <a:gd name="connsiteX19" fmla="*/ 244059 w 1189351"/>
                <a:gd name="connsiteY19" fmla="*/ 1617662 h 2004621"/>
                <a:gd name="connsiteX20" fmla="*/ 155159 w 1189351"/>
                <a:gd name="connsiteY20" fmla="*/ 1644650 h 2004621"/>
                <a:gd name="connsiteX21" fmla="*/ 88484 w 1189351"/>
                <a:gd name="connsiteY21" fmla="*/ 1733550 h 2004621"/>
                <a:gd name="connsiteX22" fmla="*/ 62291 w 1189351"/>
                <a:gd name="connsiteY22" fmla="*/ 1870075 h 2004621"/>
                <a:gd name="connsiteX23" fmla="*/ 5934 w 1189351"/>
                <a:gd name="connsiteY23" fmla="*/ 2004219 h 2004621"/>
                <a:gd name="connsiteX24" fmla="*/ 2759 w 1189351"/>
                <a:gd name="connsiteY24" fmla="*/ 1902619 h 2004621"/>
                <a:gd name="connsiteX25" fmla="*/ 15459 w 1189351"/>
                <a:gd name="connsiteY25" fmla="*/ 1663700 h 2004621"/>
                <a:gd name="connsiteX26" fmla="*/ 47209 w 1189351"/>
                <a:gd name="connsiteY26" fmla="*/ 412750 h 2004621"/>
                <a:gd name="connsiteX27" fmla="*/ 53559 w 1189351"/>
                <a:gd name="connsiteY27" fmla="*/ 6350 h 2004621"/>
                <a:gd name="connsiteX28" fmla="*/ 82928 w 1189351"/>
                <a:gd name="connsiteY28" fmla="*/ 3968 h 2004621"/>
                <a:gd name="connsiteX29" fmla="*/ 929859 w 1189351"/>
                <a:gd name="connsiteY29" fmla="*/ 0 h 2004621"/>
                <a:gd name="connsiteX0" fmla="*/ 929859 w 1178041"/>
                <a:gd name="connsiteY0" fmla="*/ 0 h 2004621"/>
                <a:gd name="connsiteX1" fmla="*/ 1140996 w 1178041"/>
                <a:gd name="connsiteY1" fmla="*/ 421481 h 2004621"/>
                <a:gd name="connsiteX2" fmla="*/ 1173540 w 1178041"/>
                <a:gd name="connsiteY2" fmla="*/ 563562 h 2004621"/>
                <a:gd name="connsiteX3" fmla="*/ 1088609 w 1178041"/>
                <a:gd name="connsiteY3" fmla="*/ 578643 h 2004621"/>
                <a:gd name="connsiteX4" fmla="*/ 971928 w 1178041"/>
                <a:gd name="connsiteY4" fmla="*/ 577056 h 2004621"/>
                <a:gd name="connsiteX5" fmla="*/ 885409 w 1178041"/>
                <a:gd name="connsiteY5" fmla="*/ 622300 h 2004621"/>
                <a:gd name="connsiteX6" fmla="*/ 910809 w 1178041"/>
                <a:gd name="connsiteY6" fmla="*/ 755650 h 2004621"/>
                <a:gd name="connsiteX7" fmla="*/ 936209 w 1178041"/>
                <a:gd name="connsiteY7" fmla="*/ 825500 h 2004621"/>
                <a:gd name="connsiteX8" fmla="*/ 853659 w 1178041"/>
                <a:gd name="connsiteY8" fmla="*/ 901700 h 2004621"/>
                <a:gd name="connsiteX9" fmla="*/ 790159 w 1178041"/>
                <a:gd name="connsiteY9" fmla="*/ 863600 h 2004621"/>
                <a:gd name="connsiteX10" fmla="*/ 791747 w 1178041"/>
                <a:gd name="connsiteY10" fmla="*/ 968375 h 2004621"/>
                <a:gd name="connsiteX11" fmla="*/ 847309 w 1178041"/>
                <a:gd name="connsiteY11" fmla="*/ 965200 h 2004621"/>
                <a:gd name="connsiteX12" fmla="*/ 894140 w 1178041"/>
                <a:gd name="connsiteY12" fmla="*/ 1013619 h 2004621"/>
                <a:gd name="connsiteX13" fmla="*/ 885409 w 1178041"/>
                <a:gd name="connsiteY13" fmla="*/ 1092200 h 2004621"/>
                <a:gd name="connsiteX14" fmla="*/ 809209 w 1178041"/>
                <a:gd name="connsiteY14" fmla="*/ 1143000 h 2004621"/>
                <a:gd name="connsiteX15" fmla="*/ 810003 w 1178041"/>
                <a:gd name="connsiteY15" fmla="*/ 1327944 h 2004621"/>
                <a:gd name="connsiteX16" fmla="*/ 853659 w 1178041"/>
                <a:gd name="connsiteY16" fmla="*/ 1504950 h 2004621"/>
                <a:gd name="connsiteX17" fmla="*/ 802859 w 1178041"/>
                <a:gd name="connsiteY17" fmla="*/ 1644650 h 2004621"/>
                <a:gd name="connsiteX18" fmla="*/ 644109 w 1178041"/>
                <a:gd name="connsiteY18" fmla="*/ 1670050 h 2004621"/>
                <a:gd name="connsiteX19" fmla="*/ 244059 w 1178041"/>
                <a:gd name="connsiteY19" fmla="*/ 1617662 h 2004621"/>
                <a:gd name="connsiteX20" fmla="*/ 155159 w 1178041"/>
                <a:gd name="connsiteY20" fmla="*/ 1644650 h 2004621"/>
                <a:gd name="connsiteX21" fmla="*/ 88484 w 1178041"/>
                <a:gd name="connsiteY21" fmla="*/ 1733550 h 2004621"/>
                <a:gd name="connsiteX22" fmla="*/ 62291 w 1178041"/>
                <a:gd name="connsiteY22" fmla="*/ 1870075 h 2004621"/>
                <a:gd name="connsiteX23" fmla="*/ 5934 w 1178041"/>
                <a:gd name="connsiteY23" fmla="*/ 2004219 h 2004621"/>
                <a:gd name="connsiteX24" fmla="*/ 2759 w 1178041"/>
                <a:gd name="connsiteY24" fmla="*/ 1902619 h 2004621"/>
                <a:gd name="connsiteX25" fmla="*/ 15459 w 1178041"/>
                <a:gd name="connsiteY25" fmla="*/ 1663700 h 2004621"/>
                <a:gd name="connsiteX26" fmla="*/ 47209 w 1178041"/>
                <a:gd name="connsiteY26" fmla="*/ 412750 h 2004621"/>
                <a:gd name="connsiteX27" fmla="*/ 53559 w 1178041"/>
                <a:gd name="connsiteY27" fmla="*/ 6350 h 2004621"/>
                <a:gd name="connsiteX28" fmla="*/ 82928 w 1178041"/>
                <a:gd name="connsiteY28" fmla="*/ 3968 h 2004621"/>
                <a:gd name="connsiteX29" fmla="*/ 929859 w 1178041"/>
                <a:gd name="connsiteY29" fmla="*/ 0 h 2004621"/>
                <a:gd name="connsiteX0" fmla="*/ 929859 w 1184046"/>
                <a:gd name="connsiteY0" fmla="*/ 0 h 2004621"/>
                <a:gd name="connsiteX1" fmla="*/ 1140996 w 1184046"/>
                <a:gd name="connsiteY1" fmla="*/ 421481 h 2004621"/>
                <a:gd name="connsiteX2" fmla="*/ 1180684 w 1184046"/>
                <a:gd name="connsiteY2" fmla="*/ 554037 h 2004621"/>
                <a:gd name="connsiteX3" fmla="*/ 1088609 w 1184046"/>
                <a:gd name="connsiteY3" fmla="*/ 578643 h 2004621"/>
                <a:gd name="connsiteX4" fmla="*/ 971928 w 1184046"/>
                <a:gd name="connsiteY4" fmla="*/ 577056 h 2004621"/>
                <a:gd name="connsiteX5" fmla="*/ 885409 w 1184046"/>
                <a:gd name="connsiteY5" fmla="*/ 622300 h 2004621"/>
                <a:gd name="connsiteX6" fmla="*/ 910809 w 1184046"/>
                <a:gd name="connsiteY6" fmla="*/ 755650 h 2004621"/>
                <a:gd name="connsiteX7" fmla="*/ 936209 w 1184046"/>
                <a:gd name="connsiteY7" fmla="*/ 825500 h 2004621"/>
                <a:gd name="connsiteX8" fmla="*/ 853659 w 1184046"/>
                <a:gd name="connsiteY8" fmla="*/ 901700 h 2004621"/>
                <a:gd name="connsiteX9" fmla="*/ 790159 w 1184046"/>
                <a:gd name="connsiteY9" fmla="*/ 863600 h 2004621"/>
                <a:gd name="connsiteX10" fmla="*/ 791747 w 1184046"/>
                <a:gd name="connsiteY10" fmla="*/ 968375 h 2004621"/>
                <a:gd name="connsiteX11" fmla="*/ 847309 w 1184046"/>
                <a:gd name="connsiteY11" fmla="*/ 965200 h 2004621"/>
                <a:gd name="connsiteX12" fmla="*/ 894140 w 1184046"/>
                <a:gd name="connsiteY12" fmla="*/ 1013619 h 2004621"/>
                <a:gd name="connsiteX13" fmla="*/ 885409 w 1184046"/>
                <a:gd name="connsiteY13" fmla="*/ 1092200 h 2004621"/>
                <a:gd name="connsiteX14" fmla="*/ 809209 w 1184046"/>
                <a:gd name="connsiteY14" fmla="*/ 1143000 h 2004621"/>
                <a:gd name="connsiteX15" fmla="*/ 810003 w 1184046"/>
                <a:gd name="connsiteY15" fmla="*/ 1327944 h 2004621"/>
                <a:gd name="connsiteX16" fmla="*/ 853659 w 1184046"/>
                <a:gd name="connsiteY16" fmla="*/ 1504950 h 2004621"/>
                <a:gd name="connsiteX17" fmla="*/ 802859 w 1184046"/>
                <a:gd name="connsiteY17" fmla="*/ 1644650 h 2004621"/>
                <a:gd name="connsiteX18" fmla="*/ 644109 w 1184046"/>
                <a:gd name="connsiteY18" fmla="*/ 1670050 h 2004621"/>
                <a:gd name="connsiteX19" fmla="*/ 244059 w 1184046"/>
                <a:gd name="connsiteY19" fmla="*/ 1617662 h 2004621"/>
                <a:gd name="connsiteX20" fmla="*/ 155159 w 1184046"/>
                <a:gd name="connsiteY20" fmla="*/ 1644650 h 2004621"/>
                <a:gd name="connsiteX21" fmla="*/ 88484 w 1184046"/>
                <a:gd name="connsiteY21" fmla="*/ 1733550 h 2004621"/>
                <a:gd name="connsiteX22" fmla="*/ 62291 w 1184046"/>
                <a:gd name="connsiteY22" fmla="*/ 1870075 h 2004621"/>
                <a:gd name="connsiteX23" fmla="*/ 5934 w 1184046"/>
                <a:gd name="connsiteY23" fmla="*/ 2004219 h 2004621"/>
                <a:gd name="connsiteX24" fmla="*/ 2759 w 1184046"/>
                <a:gd name="connsiteY24" fmla="*/ 1902619 h 2004621"/>
                <a:gd name="connsiteX25" fmla="*/ 15459 w 1184046"/>
                <a:gd name="connsiteY25" fmla="*/ 1663700 h 2004621"/>
                <a:gd name="connsiteX26" fmla="*/ 47209 w 1184046"/>
                <a:gd name="connsiteY26" fmla="*/ 412750 h 2004621"/>
                <a:gd name="connsiteX27" fmla="*/ 53559 w 1184046"/>
                <a:gd name="connsiteY27" fmla="*/ 6350 h 2004621"/>
                <a:gd name="connsiteX28" fmla="*/ 82928 w 1184046"/>
                <a:gd name="connsiteY28" fmla="*/ 3968 h 2004621"/>
                <a:gd name="connsiteX29" fmla="*/ 929859 w 1184046"/>
                <a:gd name="connsiteY29" fmla="*/ 0 h 2004621"/>
                <a:gd name="connsiteX0" fmla="*/ 929859 w 1184046"/>
                <a:gd name="connsiteY0" fmla="*/ 0 h 2004621"/>
                <a:gd name="connsiteX1" fmla="*/ 1140996 w 1184046"/>
                <a:gd name="connsiteY1" fmla="*/ 421481 h 2004621"/>
                <a:gd name="connsiteX2" fmla="*/ 1180684 w 1184046"/>
                <a:gd name="connsiteY2" fmla="*/ 554037 h 2004621"/>
                <a:gd name="connsiteX3" fmla="*/ 1088609 w 1184046"/>
                <a:gd name="connsiteY3" fmla="*/ 578643 h 2004621"/>
                <a:gd name="connsiteX4" fmla="*/ 971928 w 1184046"/>
                <a:gd name="connsiteY4" fmla="*/ 577056 h 2004621"/>
                <a:gd name="connsiteX5" fmla="*/ 885409 w 1184046"/>
                <a:gd name="connsiteY5" fmla="*/ 622300 h 2004621"/>
                <a:gd name="connsiteX6" fmla="*/ 910809 w 1184046"/>
                <a:gd name="connsiteY6" fmla="*/ 755650 h 2004621"/>
                <a:gd name="connsiteX7" fmla="*/ 936209 w 1184046"/>
                <a:gd name="connsiteY7" fmla="*/ 825500 h 2004621"/>
                <a:gd name="connsiteX8" fmla="*/ 853659 w 1184046"/>
                <a:gd name="connsiteY8" fmla="*/ 901700 h 2004621"/>
                <a:gd name="connsiteX9" fmla="*/ 790159 w 1184046"/>
                <a:gd name="connsiteY9" fmla="*/ 863600 h 2004621"/>
                <a:gd name="connsiteX10" fmla="*/ 791747 w 1184046"/>
                <a:gd name="connsiteY10" fmla="*/ 968375 h 2004621"/>
                <a:gd name="connsiteX11" fmla="*/ 847309 w 1184046"/>
                <a:gd name="connsiteY11" fmla="*/ 965200 h 2004621"/>
                <a:gd name="connsiteX12" fmla="*/ 894140 w 1184046"/>
                <a:gd name="connsiteY12" fmla="*/ 1013619 h 2004621"/>
                <a:gd name="connsiteX13" fmla="*/ 885409 w 1184046"/>
                <a:gd name="connsiteY13" fmla="*/ 1092200 h 2004621"/>
                <a:gd name="connsiteX14" fmla="*/ 809209 w 1184046"/>
                <a:gd name="connsiteY14" fmla="*/ 1143000 h 2004621"/>
                <a:gd name="connsiteX15" fmla="*/ 810003 w 1184046"/>
                <a:gd name="connsiteY15" fmla="*/ 1327944 h 2004621"/>
                <a:gd name="connsiteX16" fmla="*/ 853659 w 1184046"/>
                <a:gd name="connsiteY16" fmla="*/ 1504950 h 2004621"/>
                <a:gd name="connsiteX17" fmla="*/ 802859 w 1184046"/>
                <a:gd name="connsiteY17" fmla="*/ 1644650 h 2004621"/>
                <a:gd name="connsiteX18" fmla="*/ 644109 w 1184046"/>
                <a:gd name="connsiteY18" fmla="*/ 1670050 h 2004621"/>
                <a:gd name="connsiteX19" fmla="*/ 244059 w 1184046"/>
                <a:gd name="connsiteY19" fmla="*/ 1617662 h 2004621"/>
                <a:gd name="connsiteX20" fmla="*/ 155159 w 1184046"/>
                <a:gd name="connsiteY20" fmla="*/ 1644650 h 2004621"/>
                <a:gd name="connsiteX21" fmla="*/ 88484 w 1184046"/>
                <a:gd name="connsiteY21" fmla="*/ 1733550 h 2004621"/>
                <a:gd name="connsiteX22" fmla="*/ 62291 w 1184046"/>
                <a:gd name="connsiteY22" fmla="*/ 1870075 h 2004621"/>
                <a:gd name="connsiteX23" fmla="*/ 5934 w 1184046"/>
                <a:gd name="connsiteY23" fmla="*/ 2004219 h 2004621"/>
                <a:gd name="connsiteX24" fmla="*/ 2759 w 1184046"/>
                <a:gd name="connsiteY24" fmla="*/ 1902619 h 2004621"/>
                <a:gd name="connsiteX25" fmla="*/ 15459 w 1184046"/>
                <a:gd name="connsiteY25" fmla="*/ 1663700 h 2004621"/>
                <a:gd name="connsiteX26" fmla="*/ 47209 w 1184046"/>
                <a:gd name="connsiteY26" fmla="*/ 412750 h 2004621"/>
                <a:gd name="connsiteX27" fmla="*/ 53559 w 1184046"/>
                <a:gd name="connsiteY27" fmla="*/ 6350 h 2004621"/>
                <a:gd name="connsiteX28" fmla="*/ 82928 w 1184046"/>
                <a:gd name="connsiteY28" fmla="*/ 3968 h 2004621"/>
                <a:gd name="connsiteX29" fmla="*/ 929859 w 1184046"/>
                <a:gd name="connsiteY29" fmla="*/ 0 h 2004621"/>
                <a:gd name="connsiteX0" fmla="*/ 935968 w 1190155"/>
                <a:gd name="connsiteY0" fmla="*/ 0 h 2004621"/>
                <a:gd name="connsiteX1" fmla="*/ 1147105 w 1190155"/>
                <a:gd name="connsiteY1" fmla="*/ 421481 h 2004621"/>
                <a:gd name="connsiteX2" fmla="*/ 1186793 w 1190155"/>
                <a:gd name="connsiteY2" fmla="*/ 554037 h 2004621"/>
                <a:gd name="connsiteX3" fmla="*/ 1094718 w 1190155"/>
                <a:gd name="connsiteY3" fmla="*/ 578643 h 2004621"/>
                <a:gd name="connsiteX4" fmla="*/ 978037 w 1190155"/>
                <a:gd name="connsiteY4" fmla="*/ 577056 h 2004621"/>
                <a:gd name="connsiteX5" fmla="*/ 891518 w 1190155"/>
                <a:gd name="connsiteY5" fmla="*/ 622300 h 2004621"/>
                <a:gd name="connsiteX6" fmla="*/ 916918 w 1190155"/>
                <a:gd name="connsiteY6" fmla="*/ 755650 h 2004621"/>
                <a:gd name="connsiteX7" fmla="*/ 942318 w 1190155"/>
                <a:gd name="connsiteY7" fmla="*/ 825500 h 2004621"/>
                <a:gd name="connsiteX8" fmla="*/ 859768 w 1190155"/>
                <a:gd name="connsiteY8" fmla="*/ 901700 h 2004621"/>
                <a:gd name="connsiteX9" fmla="*/ 796268 w 1190155"/>
                <a:gd name="connsiteY9" fmla="*/ 863600 h 2004621"/>
                <a:gd name="connsiteX10" fmla="*/ 797856 w 1190155"/>
                <a:gd name="connsiteY10" fmla="*/ 968375 h 2004621"/>
                <a:gd name="connsiteX11" fmla="*/ 853418 w 1190155"/>
                <a:gd name="connsiteY11" fmla="*/ 965200 h 2004621"/>
                <a:gd name="connsiteX12" fmla="*/ 900249 w 1190155"/>
                <a:gd name="connsiteY12" fmla="*/ 1013619 h 2004621"/>
                <a:gd name="connsiteX13" fmla="*/ 891518 w 1190155"/>
                <a:gd name="connsiteY13" fmla="*/ 1092200 h 2004621"/>
                <a:gd name="connsiteX14" fmla="*/ 815318 w 1190155"/>
                <a:gd name="connsiteY14" fmla="*/ 1143000 h 2004621"/>
                <a:gd name="connsiteX15" fmla="*/ 816112 w 1190155"/>
                <a:gd name="connsiteY15" fmla="*/ 1327944 h 2004621"/>
                <a:gd name="connsiteX16" fmla="*/ 859768 w 1190155"/>
                <a:gd name="connsiteY16" fmla="*/ 1504950 h 2004621"/>
                <a:gd name="connsiteX17" fmla="*/ 808968 w 1190155"/>
                <a:gd name="connsiteY17" fmla="*/ 1644650 h 2004621"/>
                <a:gd name="connsiteX18" fmla="*/ 650218 w 1190155"/>
                <a:gd name="connsiteY18" fmla="*/ 1670050 h 2004621"/>
                <a:gd name="connsiteX19" fmla="*/ 250168 w 1190155"/>
                <a:gd name="connsiteY19" fmla="*/ 1617662 h 2004621"/>
                <a:gd name="connsiteX20" fmla="*/ 161268 w 1190155"/>
                <a:gd name="connsiteY20" fmla="*/ 1644650 h 2004621"/>
                <a:gd name="connsiteX21" fmla="*/ 94593 w 1190155"/>
                <a:gd name="connsiteY21" fmla="*/ 1733550 h 2004621"/>
                <a:gd name="connsiteX22" fmla="*/ 68400 w 1190155"/>
                <a:gd name="connsiteY22" fmla="*/ 1870075 h 2004621"/>
                <a:gd name="connsiteX23" fmla="*/ 12043 w 1190155"/>
                <a:gd name="connsiteY23" fmla="*/ 2004219 h 2004621"/>
                <a:gd name="connsiteX24" fmla="*/ 8868 w 1190155"/>
                <a:gd name="connsiteY24" fmla="*/ 1902619 h 2004621"/>
                <a:gd name="connsiteX25" fmla="*/ 21568 w 1190155"/>
                <a:gd name="connsiteY25" fmla="*/ 1663700 h 2004621"/>
                <a:gd name="connsiteX26" fmla="*/ 53318 w 1190155"/>
                <a:gd name="connsiteY26" fmla="*/ 412750 h 2004621"/>
                <a:gd name="connsiteX27" fmla="*/ 137 w 1190155"/>
                <a:gd name="connsiteY27" fmla="*/ 3969 h 2004621"/>
                <a:gd name="connsiteX28" fmla="*/ 89037 w 1190155"/>
                <a:gd name="connsiteY28" fmla="*/ 3968 h 2004621"/>
                <a:gd name="connsiteX29" fmla="*/ 935968 w 1190155"/>
                <a:gd name="connsiteY29" fmla="*/ 0 h 2004621"/>
                <a:gd name="connsiteX0" fmla="*/ 936822 w 1191009"/>
                <a:gd name="connsiteY0" fmla="*/ 0 h 2004621"/>
                <a:gd name="connsiteX1" fmla="*/ 1147959 w 1191009"/>
                <a:gd name="connsiteY1" fmla="*/ 421481 h 2004621"/>
                <a:gd name="connsiteX2" fmla="*/ 1187647 w 1191009"/>
                <a:gd name="connsiteY2" fmla="*/ 554037 h 2004621"/>
                <a:gd name="connsiteX3" fmla="*/ 1095572 w 1191009"/>
                <a:gd name="connsiteY3" fmla="*/ 578643 h 2004621"/>
                <a:gd name="connsiteX4" fmla="*/ 978891 w 1191009"/>
                <a:gd name="connsiteY4" fmla="*/ 577056 h 2004621"/>
                <a:gd name="connsiteX5" fmla="*/ 892372 w 1191009"/>
                <a:gd name="connsiteY5" fmla="*/ 622300 h 2004621"/>
                <a:gd name="connsiteX6" fmla="*/ 917772 w 1191009"/>
                <a:gd name="connsiteY6" fmla="*/ 755650 h 2004621"/>
                <a:gd name="connsiteX7" fmla="*/ 943172 w 1191009"/>
                <a:gd name="connsiteY7" fmla="*/ 825500 h 2004621"/>
                <a:gd name="connsiteX8" fmla="*/ 860622 w 1191009"/>
                <a:gd name="connsiteY8" fmla="*/ 901700 h 2004621"/>
                <a:gd name="connsiteX9" fmla="*/ 797122 w 1191009"/>
                <a:gd name="connsiteY9" fmla="*/ 863600 h 2004621"/>
                <a:gd name="connsiteX10" fmla="*/ 798710 w 1191009"/>
                <a:gd name="connsiteY10" fmla="*/ 968375 h 2004621"/>
                <a:gd name="connsiteX11" fmla="*/ 854272 w 1191009"/>
                <a:gd name="connsiteY11" fmla="*/ 965200 h 2004621"/>
                <a:gd name="connsiteX12" fmla="*/ 901103 w 1191009"/>
                <a:gd name="connsiteY12" fmla="*/ 1013619 h 2004621"/>
                <a:gd name="connsiteX13" fmla="*/ 892372 w 1191009"/>
                <a:gd name="connsiteY13" fmla="*/ 1092200 h 2004621"/>
                <a:gd name="connsiteX14" fmla="*/ 816172 w 1191009"/>
                <a:gd name="connsiteY14" fmla="*/ 1143000 h 2004621"/>
                <a:gd name="connsiteX15" fmla="*/ 816966 w 1191009"/>
                <a:gd name="connsiteY15" fmla="*/ 1327944 h 2004621"/>
                <a:gd name="connsiteX16" fmla="*/ 860622 w 1191009"/>
                <a:gd name="connsiteY16" fmla="*/ 1504950 h 2004621"/>
                <a:gd name="connsiteX17" fmla="*/ 809822 w 1191009"/>
                <a:gd name="connsiteY17" fmla="*/ 1644650 h 2004621"/>
                <a:gd name="connsiteX18" fmla="*/ 651072 w 1191009"/>
                <a:gd name="connsiteY18" fmla="*/ 1670050 h 2004621"/>
                <a:gd name="connsiteX19" fmla="*/ 251022 w 1191009"/>
                <a:gd name="connsiteY19" fmla="*/ 1617662 h 2004621"/>
                <a:gd name="connsiteX20" fmla="*/ 162122 w 1191009"/>
                <a:gd name="connsiteY20" fmla="*/ 1644650 h 2004621"/>
                <a:gd name="connsiteX21" fmla="*/ 95447 w 1191009"/>
                <a:gd name="connsiteY21" fmla="*/ 1733550 h 2004621"/>
                <a:gd name="connsiteX22" fmla="*/ 69254 w 1191009"/>
                <a:gd name="connsiteY22" fmla="*/ 1870075 h 2004621"/>
                <a:gd name="connsiteX23" fmla="*/ 12897 w 1191009"/>
                <a:gd name="connsiteY23" fmla="*/ 2004219 h 2004621"/>
                <a:gd name="connsiteX24" fmla="*/ 9722 w 1191009"/>
                <a:gd name="connsiteY24" fmla="*/ 1902619 h 2004621"/>
                <a:gd name="connsiteX25" fmla="*/ 22422 w 1191009"/>
                <a:gd name="connsiteY25" fmla="*/ 1663700 h 2004621"/>
                <a:gd name="connsiteX26" fmla="*/ 6547 w 1191009"/>
                <a:gd name="connsiteY26" fmla="*/ 443706 h 2004621"/>
                <a:gd name="connsiteX27" fmla="*/ 991 w 1191009"/>
                <a:gd name="connsiteY27" fmla="*/ 3969 h 2004621"/>
                <a:gd name="connsiteX28" fmla="*/ 89891 w 1191009"/>
                <a:gd name="connsiteY28" fmla="*/ 3968 h 2004621"/>
                <a:gd name="connsiteX29" fmla="*/ 936822 w 1191009"/>
                <a:gd name="connsiteY29" fmla="*/ 0 h 2004621"/>
                <a:gd name="connsiteX0" fmla="*/ 936527 w 1190714"/>
                <a:gd name="connsiteY0" fmla="*/ 0 h 2004623"/>
                <a:gd name="connsiteX1" fmla="*/ 1147664 w 1190714"/>
                <a:gd name="connsiteY1" fmla="*/ 421481 h 2004623"/>
                <a:gd name="connsiteX2" fmla="*/ 1187352 w 1190714"/>
                <a:gd name="connsiteY2" fmla="*/ 554037 h 2004623"/>
                <a:gd name="connsiteX3" fmla="*/ 1095277 w 1190714"/>
                <a:gd name="connsiteY3" fmla="*/ 578643 h 2004623"/>
                <a:gd name="connsiteX4" fmla="*/ 978596 w 1190714"/>
                <a:gd name="connsiteY4" fmla="*/ 577056 h 2004623"/>
                <a:gd name="connsiteX5" fmla="*/ 892077 w 1190714"/>
                <a:gd name="connsiteY5" fmla="*/ 622300 h 2004623"/>
                <a:gd name="connsiteX6" fmla="*/ 917477 w 1190714"/>
                <a:gd name="connsiteY6" fmla="*/ 755650 h 2004623"/>
                <a:gd name="connsiteX7" fmla="*/ 942877 w 1190714"/>
                <a:gd name="connsiteY7" fmla="*/ 825500 h 2004623"/>
                <a:gd name="connsiteX8" fmla="*/ 860327 w 1190714"/>
                <a:gd name="connsiteY8" fmla="*/ 901700 h 2004623"/>
                <a:gd name="connsiteX9" fmla="*/ 796827 w 1190714"/>
                <a:gd name="connsiteY9" fmla="*/ 863600 h 2004623"/>
                <a:gd name="connsiteX10" fmla="*/ 798415 w 1190714"/>
                <a:gd name="connsiteY10" fmla="*/ 968375 h 2004623"/>
                <a:gd name="connsiteX11" fmla="*/ 853977 w 1190714"/>
                <a:gd name="connsiteY11" fmla="*/ 965200 h 2004623"/>
                <a:gd name="connsiteX12" fmla="*/ 900808 w 1190714"/>
                <a:gd name="connsiteY12" fmla="*/ 1013619 h 2004623"/>
                <a:gd name="connsiteX13" fmla="*/ 892077 w 1190714"/>
                <a:gd name="connsiteY13" fmla="*/ 1092200 h 2004623"/>
                <a:gd name="connsiteX14" fmla="*/ 815877 w 1190714"/>
                <a:gd name="connsiteY14" fmla="*/ 1143000 h 2004623"/>
                <a:gd name="connsiteX15" fmla="*/ 816671 w 1190714"/>
                <a:gd name="connsiteY15" fmla="*/ 1327944 h 2004623"/>
                <a:gd name="connsiteX16" fmla="*/ 860327 w 1190714"/>
                <a:gd name="connsiteY16" fmla="*/ 1504950 h 2004623"/>
                <a:gd name="connsiteX17" fmla="*/ 809527 w 1190714"/>
                <a:gd name="connsiteY17" fmla="*/ 1644650 h 2004623"/>
                <a:gd name="connsiteX18" fmla="*/ 650777 w 1190714"/>
                <a:gd name="connsiteY18" fmla="*/ 1670050 h 2004623"/>
                <a:gd name="connsiteX19" fmla="*/ 250727 w 1190714"/>
                <a:gd name="connsiteY19" fmla="*/ 1617662 h 2004623"/>
                <a:gd name="connsiteX20" fmla="*/ 161827 w 1190714"/>
                <a:gd name="connsiteY20" fmla="*/ 1644650 h 2004623"/>
                <a:gd name="connsiteX21" fmla="*/ 95152 w 1190714"/>
                <a:gd name="connsiteY21" fmla="*/ 1733550 h 2004623"/>
                <a:gd name="connsiteX22" fmla="*/ 68959 w 1190714"/>
                <a:gd name="connsiteY22" fmla="*/ 1870075 h 2004623"/>
                <a:gd name="connsiteX23" fmla="*/ 12602 w 1190714"/>
                <a:gd name="connsiteY23" fmla="*/ 2004219 h 2004623"/>
                <a:gd name="connsiteX24" fmla="*/ 9427 w 1190714"/>
                <a:gd name="connsiteY24" fmla="*/ 1902619 h 2004623"/>
                <a:gd name="connsiteX25" fmla="*/ 695 w 1190714"/>
                <a:gd name="connsiteY25" fmla="*/ 1661319 h 2004623"/>
                <a:gd name="connsiteX26" fmla="*/ 6252 w 1190714"/>
                <a:gd name="connsiteY26" fmla="*/ 443706 h 2004623"/>
                <a:gd name="connsiteX27" fmla="*/ 696 w 1190714"/>
                <a:gd name="connsiteY27" fmla="*/ 3969 h 2004623"/>
                <a:gd name="connsiteX28" fmla="*/ 89596 w 1190714"/>
                <a:gd name="connsiteY28" fmla="*/ 3968 h 2004623"/>
                <a:gd name="connsiteX29" fmla="*/ 936527 w 1190714"/>
                <a:gd name="connsiteY29" fmla="*/ 0 h 2004623"/>
                <a:gd name="connsiteX0" fmla="*/ 937062 w 1191249"/>
                <a:gd name="connsiteY0" fmla="*/ 0 h 2004623"/>
                <a:gd name="connsiteX1" fmla="*/ 1148199 w 1191249"/>
                <a:gd name="connsiteY1" fmla="*/ 421481 h 2004623"/>
                <a:gd name="connsiteX2" fmla="*/ 1187887 w 1191249"/>
                <a:gd name="connsiteY2" fmla="*/ 554037 h 2004623"/>
                <a:gd name="connsiteX3" fmla="*/ 1095812 w 1191249"/>
                <a:gd name="connsiteY3" fmla="*/ 578643 h 2004623"/>
                <a:gd name="connsiteX4" fmla="*/ 979131 w 1191249"/>
                <a:gd name="connsiteY4" fmla="*/ 577056 h 2004623"/>
                <a:gd name="connsiteX5" fmla="*/ 892612 w 1191249"/>
                <a:gd name="connsiteY5" fmla="*/ 622300 h 2004623"/>
                <a:gd name="connsiteX6" fmla="*/ 918012 w 1191249"/>
                <a:gd name="connsiteY6" fmla="*/ 755650 h 2004623"/>
                <a:gd name="connsiteX7" fmla="*/ 943412 w 1191249"/>
                <a:gd name="connsiteY7" fmla="*/ 825500 h 2004623"/>
                <a:gd name="connsiteX8" fmla="*/ 860862 w 1191249"/>
                <a:gd name="connsiteY8" fmla="*/ 901700 h 2004623"/>
                <a:gd name="connsiteX9" fmla="*/ 797362 w 1191249"/>
                <a:gd name="connsiteY9" fmla="*/ 863600 h 2004623"/>
                <a:gd name="connsiteX10" fmla="*/ 798950 w 1191249"/>
                <a:gd name="connsiteY10" fmla="*/ 968375 h 2004623"/>
                <a:gd name="connsiteX11" fmla="*/ 854512 w 1191249"/>
                <a:gd name="connsiteY11" fmla="*/ 965200 h 2004623"/>
                <a:gd name="connsiteX12" fmla="*/ 901343 w 1191249"/>
                <a:gd name="connsiteY12" fmla="*/ 1013619 h 2004623"/>
                <a:gd name="connsiteX13" fmla="*/ 892612 w 1191249"/>
                <a:gd name="connsiteY13" fmla="*/ 1092200 h 2004623"/>
                <a:gd name="connsiteX14" fmla="*/ 816412 w 1191249"/>
                <a:gd name="connsiteY14" fmla="*/ 1143000 h 2004623"/>
                <a:gd name="connsiteX15" fmla="*/ 817206 w 1191249"/>
                <a:gd name="connsiteY15" fmla="*/ 1327944 h 2004623"/>
                <a:gd name="connsiteX16" fmla="*/ 860862 w 1191249"/>
                <a:gd name="connsiteY16" fmla="*/ 1504950 h 2004623"/>
                <a:gd name="connsiteX17" fmla="*/ 810062 w 1191249"/>
                <a:gd name="connsiteY17" fmla="*/ 1644650 h 2004623"/>
                <a:gd name="connsiteX18" fmla="*/ 651312 w 1191249"/>
                <a:gd name="connsiteY18" fmla="*/ 1670050 h 2004623"/>
                <a:gd name="connsiteX19" fmla="*/ 251262 w 1191249"/>
                <a:gd name="connsiteY19" fmla="*/ 1617662 h 2004623"/>
                <a:gd name="connsiteX20" fmla="*/ 162362 w 1191249"/>
                <a:gd name="connsiteY20" fmla="*/ 1644650 h 2004623"/>
                <a:gd name="connsiteX21" fmla="*/ 95687 w 1191249"/>
                <a:gd name="connsiteY21" fmla="*/ 1733550 h 2004623"/>
                <a:gd name="connsiteX22" fmla="*/ 69494 w 1191249"/>
                <a:gd name="connsiteY22" fmla="*/ 1870075 h 2004623"/>
                <a:gd name="connsiteX23" fmla="*/ 13137 w 1191249"/>
                <a:gd name="connsiteY23" fmla="*/ 2004219 h 2004623"/>
                <a:gd name="connsiteX24" fmla="*/ 9962 w 1191249"/>
                <a:gd name="connsiteY24" fmla="*/ 1902619 h 2004623"/>
                <a:gd name="connsiteX25" fmla="*/ 1230 w 1191249"/>
                <a:gd name="connsiteY25" fmla="*/ 1661319 h 2004623"/>
                <a:gd name="connsiteX26" fmla="*/ 2025 w 1191249"/>
                <a:gd name="connsiteY26" fmla="*/ 443706 h 2004623"/>
                <a:gd name="connsiteX27" fmla="*/ 1231 w 1191249"/>
                <a:gd name="connsiteY27" fmla="*/ 3969 h 2004623"/>
                <a:gd name="connsiteX28" fmla="*/ 90131 w 1191249"/>
                <a:gd name="connsiteY28" fmla="*/ 3968 h 2004623"/>
                <a:gd name="connsiteX29" fmla="*/ 937062 w 1191249"/>
                <a:gd name="connsiteY29" fmla="*/ 0 h 2004623"/>
                <a:gd name="connsiteX0" fmla="*/ 937062 w 1191249"/>
                <a:gd name="connsiteY0" fmla="*/ 0 h 2004623"/>
                <a:gd name="connsiteX1" fmla="*/ 1148199 w 1191249"/>
                <a:gd name="connsiteY1" fmla="*/ 421481 h 2004623"/>
                <a:gd name="connsiteX2" fmla="*/ 1187887 w 1191249"/>
                <a:gd name="connsiteY2" fmla="*/ 554037 h 2004623"/>
                <a:gd name="connsiteX3" fmla="*/ 1095812 w 1191249"/>
                <a:gd name="connsiteY3" fmla="*/ 578643 h 2004623"/>
                <a:gd name="connsiteX4" fmla="*/ 979131 w 1191249"/>
                <a:gd name="connsiteY4" fmla="*/ 577056 h 2004623"/>
                <a:gd name="connsiteX5" fmla="*/ 892612 w 1191249"/>
                <a:gd name="connsiteY5" fmla="*/ 622300 h 2004623"/>
                <a:gd name="connsiteX6" fmla="*/ 918012 w 1191249"/>
                <a:gd name="connsiteY6" fmla="*/ 755650 h 2004623"/>
                <a:gd name="connsiteX7" fmla="*/ 943412 w 1191249"/>
                <a:gd name="connsiteY7" fmla="*/ 825500 h 2004623"/>
                <a:gd name="connsiteX8" fmla="*/ 860862 w 1191249"/>
                <a:gd name="connsiteY8" fmla="*/ 901700 h 2004623"/>
                <a:gd name="connsiteX9" fmla="*/ 797362 w 1191249"/>
                <a:gd name="connsiteY9" fmla="*/ 863600 h 2004623"/>
                <a:gd name="connsiteX10" fmla="*/ 798950 w 1191249"/>
                <a:gd name="connsiteY10" fmla="*/ 968375 h 2004623"/>
                <a:gd name="connsiteX11" fmla="*/ 854512 w 1191249"/>
                <a:gd name="connsiteY11" fmla="*/ 965200 h 2004623"/>
                <a:gd name="connsiteX12" fmla="*/ 901343 w 1191249"/>
                <a:gd name="connsiteY12" fmla="*/ 1013619 h 2004623"/>
                <a:gd name="connsiteX13" fmla="*/ 892612 w 1191249"/>
                <a:gd name="connsiteY13" fmla="*/ 1092200 h 2004623"/>
                <a:gd name="connsiteX14" fmla="*/ 816412 w 1191249"/>
                <a:gd name="connsiteY14" fmla="*/ 1143000 h 2004623"/>
                <a:gd name="connsiteX15" fmla="*/ 817206 w 1191249"/>
                <a:gd name="connsiteY15" fmla="*/ 1327944 h 2004623"/>
                <a:gd name="connsiteX16" fmla="*/ 860862 w 1191249"/>
                <a:gd name="connsiteY16" fmla="*/ 1504950 h 2004623"/>
                <a:gd name="connsiteX17" fmla="*/ 810062 w 1191249"/>
                <a:gd name="connsiteY17" fmla="*/ 1644650 h 2004623"/>
                <a:gd name="connsiteX18" fmla="*/ 651312 w 1191249"/>
                <a:gd name="connsiteY18" fmla="*/ 1670050 h 2004623"/>
                <a:gd name="connsiteX19" fmla="*/ 251262 w 1191249"/>
                <a:gd name="connsiteY19" fmla="*/ 1617662 h 2004623"/>
                <a:gd name="connsiteX20" fmla="*/ 162362 w 1191249"/>
                <a:gd name="connsiteY20" fmla="*/ 1644650 h 2004623"/>
                <a:gd name="connsiteX21" fmla="*/ 95687 w 1191249"/>
                <a:gd name="connsiteY21" fmla="*/ 1733550 h 2004623"/>
                <a:gd name="connsiteX22" fmla="*/ 69494 w 1191249"/>
                <a:gd name="connsiteY22" fmla="*/ 1870075 h 2004623"/>
                <a:gd name="connsiteX23" fmla="*/ 13137 w 1191249"/>
                <a:gd name="connsiteY23" fmla="*/ 2004219 h 2004623"/>
                <a:gd name="connsiteX24" fmla="*/ 5199 w 1191249"/>
                <a:gd name="connsiteY24" fmla="*/ 1902619 h 2004623"/>
                <a:gd name="connsiteX25" fmla="*/ 1230 w 1191249"/>
                <a:gd name="connsiteY25" fmla="*/ 1661319 h 2004623"/>
                <a:gd name="connsiteX26" fmla="*/ 2025 w 1191249"/>
                <a:gd name="connsiteY26" fmla="*/ 443706 h 2004623"/>
                <a:gd name="connsiteX27" fmla="*/ 1231 w 1191249"/>
                <a:gd name="connsiteY27" fmla="*/ 3969 h 2004623"/>
                <a:gd name="connsiteX28" fmla="*/ 90131 w 1191249"/>
                <a:gd name="connsiteY28" fmla="*/ 3968 h 2004623"/>
                <a:gd name="connsiteX29" fmla="*/ 937062 w 1191249"/>
                <a:gd name="connsiteY29" fmla="*/ 0 h 2004623"/>
                <a:gd name="connsiteX0" fmla="*/ 937062 w 1191249"/>
                <a:gd name="connsiteY0" fmla="*/ 0 h 2004623"/>
                <a:gd name="connsiteX1" fmla="*/ 1148199 w 1191249"/>
                <a:gd name="connsiteY1" fmla="*/ 421481 h 2004623"/>
                <a:gd name="connsiteX2" fmla="*/ 1187887 w 1191249"/>
                <a:gd name="connsiteY2" fmla="*/ 554037 h 2004623"/>
                <a:gd name="connsiteX3" fmla="*/ 1095812 w 1191249"/>
                <a:gd name="connsiteY3" fmla="*/ 578643 h 2004623"/>
                <a:gd name="connsiteX4" fmla="*/ 979131 w 1191249"/>
                <a:gd name="connsiteY4" fmla="*/ 577056 h 2004623"/>
                <a:gd name="connsiteX5" fmla="*/ 892612 w 1191249"/>
                <a:gd name="connsiteY5" fmla="*/ 622300 h 2004623"/>
                <a:gd name="connsiteX6" fmla="*/ 918012 w 1191249"/>
                <a:gd name="connsiteY6" fmla="*/ 755650 h 2004623"/>
                <a:gd name="connsiteX7" fmla="*/ 943412 w 1191249"/>
                <a:gd name="connsiteY7" fmla="*/ 825500 h 2004623"/>
                <a:gd name="connsiteX8" fmla="*/ 860862 w 1191249"/>
                <a:gd name="connsiteY8" fmla="*/ 901700 h 2004623"/>
                <a:gd name="connsiteX9" fmla="*/ 797362 w 1191249"/>
                <a:gd name="connsiteY9" fmla="*/ 863600 h 2004623"/>
                <a:gd name="connsiteX10" fmla="*/ 798950 w 1191249"/>
                <a:gd name="connsiteY10" fmla="*/ 968375 h 2004623"/>
                <a:gd name="connsiteX11" fmla="*/ 854512 w 1191249"/>
                <a:gd name="connsiteY11" fmla="*/ 965200 h 2004623"/>
                <a:gd name="connsiteX12" fmla="*/ 901343 w 1191249"/>
                <a:gd name="connsiteY12" fmla="*/ 1013619 h 2004623"/>
                <a:gd name="connsiteX13" fmla="*/ 885468 w 1191249"/>
                <a:gd name="connsiteY13" fmla="*/ 1085056 h 2004623"/>
                <a:gd name="connsiteX14" fmla="*/ 816412 w 1191249"/>
                <a:gd name="connsiteY14" fmla="*/ 1143000 h 2004623"/>
                <a:gd name="connsiteX15" fmla="*/ 817206 w 1191249"/>
                <a:gd name="connsiteY15" fmla="*/ 1327944 h 2004623"/>
                <a:gd name="connsiteX16" fmla="*/ 860862 w 1191249"/>
                <a:gd name="connsiteY16" fmla="*/ 1504950 h 2004623"/>
                <a:gd name="connsiteX17" fmla="*/ 810062 w 1191249"/>
                <a:gd name="connsiteY17" fmla="*/ 1644650 h 2004623"/>
                <a:gd name="connsiteX18" fmla="*/ 651312 w 1191249"/>
                <a:gd name="connsiteY18" fmla="*/ 1670050 h 2004623"/>
                <a:gd name="connsiteX19" fmla="*/ 251262 w 1191249"/>
                <a:gd name="connsiteY19" fmla="*/ 1617662 h 2004623"/>
                <a:gd name="connsiteX20" fmla="*/ 162362 w 1191249"/>
                <a:gd name="connsiteY20" fmla="*/ 1644650 h 2004623"/>
                <a:gd name="connsiteX21" fmla="*/ 95687 w 1191249"/>
                <a:gd name="connsiteY21" fmla="*/ 1733550 h 2004623"/>
                <a:gd name="connsiteX22" fmla="*/ 69494 w 1191249"/>
                <a:gd name="connsiteY22" fmla="*/ 1870075 h 2004623"/>
                <a:gd name="connsiteX23" fmla="*/ 13137 w 1191249"/>
                <a:gd name="connsiteY23" fmla="*/ 2004219 h 2004623"/>
                <a:gd name="connsiteX24" fmla="*/ 5199 w 1191249"/>
                <a:gd name="connsiteY24" fmla="*/ 1902619 h 2004623"/>
                <a:gd name="connsiteX25" fmla="*/ 1230 w 1191249"/>
                <a:gd name="connsiteY25" fmla="*/ 1661319 h 2004623"/>
                <a:gd name="connsiteX26" fmla="*/ 2025 w 1191249"/>
                <a:gd name="connsiteY26" fmla="*/ 443706 h 2004623"/>
                <a:gd name="connsiteX27" fmla="*/ 1231 w 1191249"/>
                <a:gd name="connsiteY27" fmla="*/ 3969 h 2004623"/>
                <a:gd name="connsiteX28" fmla="*/ 90131 w 1191249"/>
                <a:gd name="connsiteY28" fmla="*/ 3968 h 2004623"/>
                <a:gd name="connsiteX29" fmla="*/ 937062 w 1191249"/>
                <a:gd name="connsiteY29" fmla="*/ 0 h 2004623"/>
                <a:gd name="connsiteX0" fmla="*/ 937062 w 1191249"/>
                <a:gd name="connsiteY0" fmla="*/ 0 h 2004623"/>
                <a:gd name="connsiteX1" fmla="*/ 1148199 w 1191249"/>
                <a:gd name="connsiteY1" fmla="*/ 421481 h 2004623"/>
                <a:gd name="connsiteX2" fmla="*/ 1187887 w 1191249"/>
                <a:gd name="connsiteY2" fmla="*/ 554037 h 2004623"/>
                <a:gd name="connsiteX3" fmla="*/ 1095812 w 1191249"/>
                <a:gd name="connsiteY3" fmla="*/ 578643 h 2004623"/>
                <a:gd name="connsiteX4" fmla="*/ 979131 w 1191249"/>
                <a:gd name="connsiteY4" fmla="*/ 577056 h 2004623"/>
                <a:gd name="connsiteX5" fmla="*/ 892612 w 1191249"/>
                <a:gd name="connsiteY5" fmla="*/ 622300 h 2004623"/>
                <a:gd name="connsiteX6" fmla="*/ 918012 w 1191249"/>
                <a:gd name="connsiteY6" fmla="*/ 755650 h 2004623"/>
                <a:gd name="connsiteX7" fmla="*/ 943412 w 1191249"/>
                <a:gd name="connsiteY7" fmla="*/ 825500 h 2004623"/>
                <a:gd name="connsiteX8" fmla="*/ 860862 w 1191249"/>
                <a:gd name="connsiteY8" fmla="*/ 901700 h 2004623"/>
                <a:gd name="connsiteX9" fmla="*/ 797362 w 1191249"/>
                <a:gd name="connsiteY9" fmla="*/ 863600 h 2004623"/>
                <a:gd name="connsiteX10" fmla="*/ 798950 w 1191249"/>
                <a:gd name="connsiteY10" fmla="*/ 968375 h 2004623"/>
                <a:gd name="connsiteX11" fmla="*/ 854512 w 1191249"/>
                <a:gd name="connsiteY11" fmla="*/ 965200 h 2004623"/>
                <a:gd name="connsiteX12" fmla="*/ 901343 w 1191249"/>
                <a:gd name="connsiteY12" fmla="*/ 1013619 h 2004623"/>
                <a:gd name="connsiteX13" fmla="*/ 885468 w 1191249"/>
                <a:gd name="connsiteY13" fmla="*/ 1085056 h 2004623"/>
                <a:gd name="connsiteX14" fmla="*/ 816412 w 1191249"/>
                <a:gd name="connsiteY14" fmla="*/ 1143000 h 2004623"/>
                <a:gd name="connsiteX15" fmla="*/ 817206 w 1191249"/>
                <a:gd name="connsiteY15" fmla="*/ 1327944 h 2004623"/>
                <a:gd name="connsiteX16" fmla="*/ 834668 w 1191249"/>
                <a:gd name="connsiteY16" fmla="*/ 1488281 h 2004623"/>
                <a:gd name="connsiteX17" fmla="*/ 810062 w 1191249"/>
                <a:gd name="connsiteY17" fmla="*/ 1644650 h 2004623"/>
                <a:gd name="connsiteX18" fmla="*/ 651312 w 1191249"/>
                <a:gd name="connsiteY18" fmla="*/ 1670050 h 2004623"/>
                <a:gd name="connsiteX19" fmla="*/ 251262 w 1191249"/>
                <a:gd name="connsiteY19" fmla="*/ 1617662 h 2004623"/>
                <a:gd name="connsiteX20" fmla="*/ 162362 w 1191249"/>
                <a:gd name="connsiteY20" fmla="*/ 1644650 h 2004623"/>
                <a:gd name="connsiteX21" fmla="*/ 95687 w 1191249"/>
                <a:gd name="connsiteY21" fmla="*/ 1733550 h 2004623"/>
                <a:gd name="connsiteX22" fmla="*/ 69494 w 1191249"/>
                <a:gd name="connsiteY22" fmla="*/ 1870075 h 2004623"/>
                <a:gd name="connsiteX23" fmla="*/ 13137 w 1191249"/>
                <a:gd name="connsiteY23" fmla="*/ 2004219 h 2004623"/>
                <a:gd name="connsiteX24" fmla="*/ 5199 w 1191249"/>
                <a:gd name="connsiteY24" fmla="*/ 1902619 h 2004623"/>
                <a:gd name="connsiteX25" fmla="*/ 1230 w 1191249"/>
                <a:gd name="connsiteY25" fmla="*/ 1661319 h 2004623"/>
                <a:gd name="connsiteX26" fmla="*/ 2025 w 1191249"/>
                <a:gd name="connsiteY26" fmla="*/ 443706 h 2004623"/>
                <a:gd name="connsiteX27" fmla="*/ 1231 w 1191249"/>
                <a:gd name="connsiteY27" fmla="*/ 3969 h 2004623"/>
                <a:gd name="connsiteX28" fmla="*/ 90131 w 1191249"/>
                <a:gd name="connsiteY28" fmla="*/ 3968 h 2004623"/>
                <a:gd name="connsiteX29" fmla="*/ 937062 w 1191249"/>
                <a:gd name="connsiteY29" fmla="*/ 0 h 2004623"/>
                <a:gd name="connsiteX0" fmla="*/ 937062 w 1191249"/>
                <a:gd name="connsiteY0" fmla="*/ 0 h 2004623"/>
                <a:gd name="connsiteX1" fmla="*/ 1148199 w 1191249"/>
                <a:gd name="connsiteY1" fmla="*/ 421481 h 2004623"/>
                <a:gd name="connsiteX2" fmla="*/ 1187887 w 1191249"/>
                <a:gd name="connsiteY2" fmla="*/ 554037 h 2004623"/>
                <a:gd name="connsiteX3" fmla="*/ 1095812 w 1191249"/>
                <a:gd name="connsiteY3" fmla="*/ 578643 h 2004623"/>
                <a:gd name="connsiteX4" fmla="*/ 979131 w 1191249"/>
                <a:gd name="connsiteY4" fmla="*/ 577056 h 2004623"/>
                <a:gd name="connsiteX5" fmla="*/ 892612 w 1191249"/>
                <a:gd name="connsiteY5" fmla="*/ 622300 h 2004623"/>
                <a:gd name="connsiteX6" fmla="*/ 918012 w 1191249"/>
                <a:gd name="connsiteY6" fmla="*/ 755650 h 2004623"/>
                <a:gd name="connsiteX7" fmla="*/ 943412 w 1191249"/>
                <a:gd name="connsiteY7" fmla="*/ 825500 h 2004623"/>
                <a:gd name="connsiteX8" fmla="*/ 860862 w 1191249"/>
                <a:gd name="connsiteY8" fmla="*/ 901700 h 2004623"/>
                <a:gd name="connsiteX9" fmla="*/ 797362 w 1191249"/>
                <a:gd name="connsiteY9" fmla="*/ 863600 h 2004623"/>
                <a:gd name="connsiteX10" fmla="*/ 798950 w 1191249"/>
                <a:gd name="connsiteY10" fmla="*/ 968375 h 2004623"/>
                <a:gd name="connsiteX11" fmla="*/ 854512 w 1191249"/>
                <a:gd name="connsiteY11" fmla="*/ 965200 h 2004623"/>
                <a:gd name="connsiteX12" fmla="*/ 901343 w 1191249"/>
                <a:gd name="connsiteY12" fmla="*/ 1013619 h 2004623"/>
                <a:gd name="connsiteX13" fmla="*/ 885468 w 1191249"/>
                <a:gd name="connsiteY13" fmla="*/ 1085056 h 2004623"/>
                <a:gd name="connsiteX14" fmla="*/ 816412 w 1191249"/>
                <a:gd name="connsiteY14" fmla="*/ 1143000 h 2004623"/>
                <a:gd name="connsiteX15" fmla="*/ 817206 w 1191249"/>
                <a:gd name="connsiteY15" fmla="*/ 1327944 h 2004623"/>
                <a:gd name="connsiteX16" fmla="*/ 834668 w 1191249"/>
                <a:gd name="connsiteY16" fmla="*/ 1488281 h 2004623"/>
                <a:gd name="connsiteX17" fmla="*/ 783868 w 1191249"/>
                <a:gd name="connsiteY17" fmla="*/ 1616075 h 2004623"/>
                <a:gd name="connsiteX18" fmla="*/ 651312 w 1191249"/>
                <a:gd name="connsiteY18" fmla="*/ 1670050 h 2004623"/>
                <a:gd name="connsiteX19" fmla="*/ 251262 w 1191249"/>
                <a:gd name="connsiteY19" fmla="*/ 1617662 h 2004623"/>
                <a:gd name="connsiteX20" fmla="*/ 162362 w 1191249"/>
                <a:gd name="connsiteY20" fmla="*/ 1644650 h 2004623"/>
                <a:gd name="connsiteX21" fmla="*/ 95687 w 1191249"/>
                <a:gd name="connsiteY21" fmla="*/ 1733550 h 2004623"/>
                <a:gd name="connsiteX22" fmla="*/ 69494 w 1191249"/>
                <a:gd name="connsiteY22" fmla="*/ 1870075 h 2004623"/>
                <a:gd name="connsiteX23" fmla="*/ 13137 w 1191249"/>
                <a:gd name="connsiteY23" fmla="*/ 2004219 h 2004623"/>
                <a:gd name="connsiteX24" fmla="*/ 5199 w 1191249"/>
                <a:gd name="connsiteY24" fmla="*/ 1902619 h 2004623"/>
                <a:gd name="connsiteX25" fmla="*/ 1230 w 1191249"/>
                <a:gd name="connsiteY25" fmla="*/ 1661319 h 2004623"/>
                <a:gd name="connsiteX26" fmla="*/ 2025 w 1191249"/>
                <a:gd name="connsiteY26" fmla="*/ 443706 h 2004623"/>
                <a:gd name="connsiteX27" fmla="*/ 1231 w 1191249"/>
                <a:gd name="connsiteY27" fmla="*/ 3969 h 2004623"/>
                <a:gd name="connsiteX28" fmla="*/ 90131 w 1191249"/>
                <a:gd name="connsiteY28" fmla="*/ 3968 h 2004623"/>
                <a:gd name="connsiteX29" fmla="*/ 937062 w 1191249"/>
                <a:gd name="connsiteY29" fmla="*/ 0 h 2004623"/>
                <a:gd name="connsiteX0" fmla="*/ 937062 w 1191249"/>
                <a:gd name="connsiteY0" fmla="*/ 0 h 2004623"/>
                <a:gd name="connsiteX1" fmla="*/ 1148199 w 1191249"/>
                <a:gd name="connsiteY1" fmla="*/ 421481 h 2004623"/>
                <a:gd name="connsiteX2" fmla="*/ 1187887 w 1191249"/>
                <a:gd name="connsiteY2" fmla="*/ 554037 h 2004623"/>
                <a:gd name="connsiteX3" fmla="*/ 1095812 w 1191249"/>
                <a:gd name="connsiteY3" fmla="*/ 578643 h 2004623"/>
                <a:gd name="connsiteX4" fmla="*/ 979131 w 1191249"/>
                <a:gd name="connsiteY4" fmla="*/ 577056 h 2004623"/>
                <a:gd name="connsiteX5" fmla="*/ 892612 w 1191249"/>
                <a:gd name="connsiteY5" fmla="*/ 622300 h 2004623"/>
                <a:gd name="connsiteX6" fmla="*/ 918012 w 1191249"/>
                <a:gd name="connsiteY6" fmla="*/ 755650 h 2004623"/>
                <a:gd name="connsiteX7" fmla="*/ 943412 w 1191249"/>
                <a:gd name="connsiteY7" fmla="*/ 825500 h 2004623"/>
                <a:gd name="connsiteX8" fmla="*/ 860862 w 1191249"/>
                <a:gd name="connsiteY8" fmla="*/ 901700 h 2004623"/>
                <a:gd name="connsiteX9" fmla="*/ 797362 w 1191249"/>
                <a:gd name="connsiteY9" fmla="*/ 863600 h 2004623"/>
                <a:gd name="connsiteX10" fmla="*/ 798950 w 1191249"/>
                <a:gd name="connsiteY10" fmla="*/ 968375 h 2004623"/>
                <a:gd name="connsiteX11" fmla="*/ 854512 w 1191249"/>
                <a:gd name="connsiteY11" fmla="*/ 965200 h 2004623"/>
                <a:gd name="connsiteX12" fmla="*/ 901343 w 1191249"/>
                <a:gd name="connsiteY12" fmla="*/ 1013619 h 2004623"/>
                <a:gd name="connsiteX13" fmla="*/ 885468 w 1191249"/>
                <a:gd name="connsiteY13" fmla="*/ 1085056 h 2004623"/>
                <a:gd name="connsiteX14" fmla="*/ 816412 w 1191249"/>
                <a:gd name="connsiteY14" fmla="*/ 1143000 h 2004623"/>
                <a:gd name="connsiteX15" fmla="*/ 810062 w 1191249"/>
                <a:gd name="connsiteY15" fmla="*/ 1270794 h 2004623"/>
                <a:gd name="connsiteX16" fmla="*/ 834668 w 1191249"/>
                <a:gd name="connsiteY16" fmla="*/ 1488281 h 2004623"/>
                <a:gd name="connsiteX17" fmla="*/ 783868 w 1191249"/>
                <a:gd name="connsiteY17" fmla="*/ 1616075 h 2004623"/>
                <a:gd name="connsiteX18" fmla="*/ 651312 w 1191249"/>
                <a:gd name="connsiteY18" fmla="*/ 1670050 h 2004623"/>
                <a:gd name="connsiteX19" fmla="*/ 251262 w 1191249"/>
                <a:gd name="connsiteY19" fmla="*/ 1617662 h 2004623"/>
                <a:gd name="connsiteX20" fmla="*/ 162362 w 1191249"/>
                <a:gd name="connsiteY20" fmla="*/ 1644650 h 2004623"/>
                <a:gd name="connsiteX21" fmla="*/ 95687 w 1191249"/>
                <a:gd name="connsiteY21" fmla="*/ 1733550 h 2004623"/>
                <a:gd name="connsiteX22" fmla="*/ 69494 w 1191249"/>
                <a:gd name="connsiteY22" fmla="*/ 1870075 h 2004623"/>
                <a:gd name="connsiteX23" fmla="*/ 13137 w 1191249"/>
                <a:gd name="connsiteY23" fmla="*/ 2004219 h 2004623"/>
                <a:gd name="connsiteX24" fmla="*/ 5199 w 1191249"/>
                <a:gd name="connsiteY24" fmla="*/ 1902619 h 2004623"/>
                <a:gd name="connsiteX25" fmla="*/ 1230 w 1191249"/>
                <a:gd name="connsiteY25" fmla="*/ 1661319 h 2004623"/>
                <a:gd name="connsiteX26" fmla="*/ 2025 w 1191249"/>
                <a:gd name="connsiteY26" fmla="*/ 443706 h 2004623"/>
                <a:gd name="connsiteX27" fmla="*/ 1231 w 1191249"/>
                <a:gd name="connsiteY27" fmla="*/ 3969 h 2004623"/>
                <a:gd name="connsiteX28" fmla="*/ 90131 w 1191249"/>
                <a:gd name="connsiteY28" fmla="*/ 3968 h 2004623"/>
                <a:gd name="connsiteX29" fmla="*/ 937062 w 1191249"/>
                <a:gd name="connsiteY29" fmla="*/ 0 h 2004623"/>
                <a:gd name="connsiteX0" fmla="*/ 937062 w 1191249"/>
                <a:gd name="connsiteY0" fmla="*/ 0 h 2004623"/>
                <a:gd name="connsiteX1" fmla="*/ 1148199 w 1191249"/>
                <a:gd name="connsiteY1" fmla="*/ 421481 h 2004623"/>
                <a:gd name="connsiteX2" fmla="*/ 1187887 w 1191249"/>
                <a:gd name="connsiteY2" fmla="*/ 554037 h 2004623"/>
                <a:gd name="connsiteX3" fmla="*/ 1095812 w 1191249"/>
                <a:gd name="connsiteY3" fmla="*/ 578643 h 2004623"/>
                <a:gd name="connsiteX4" fmla="*/ 971987 w 1191249"/>
                <a:gd name="connsiteY4" fmla="*/ 584200 h 2004623"/>
                <a:gd name="connsiteX5" fmla="*/ 892612 w 1191249"/>
                <a:gd name="connsiteY5" fmla="*/ 622300 h 2004623"/>
                <a:gd name="connsiteX6" fmla="*/ 918012 w 1191249"/>
                <a:gd name="connsiteY6" fmla="*/ 755650 h 2004623"/>
                <a:gd name="connsiteX7" fmla="*/ 943412 w 1191249"/>
                <a:gd name="connsiteY7" fmla="*/ 825500 h 2004623"/>
                <a:gd name="connsiteX8" fmla="*/ 860862 w 1191249"/>
                <a:gd name="connsiteY8" fmla="*/ 901700 h 2004623"/>
                <a:gd name="connsiteX9" fmla="*/ 797362 w 1191249"/>
                <a:gd name="connsiteY9" fmla="*/ 863600 h 2004623"/>
                <a:gd name="connsiteX10" fmla="*/ 798950 w 1191249"/>
                <a:gd name="connsiteY10" fmla="*/ 968375 h 2004623"/>
                <a:gd name="connsiteX11" fmla="*/ 854512 w 1191249"/>
                <a:gd name="connsiteY11" fmla="*/ 965200 h 2004623"/>
                <a:gd name="connsiteX12" fmla="*/ 901343 w 1191249"/>
                <a:gd name="connsiteY12" fmla="*/ 1013619 h 2004623"/>
                <a:gd name="connsiteX13" fmla="*/ 885468 w 1191249"/>
                <a:gd name="connsiteY13" fmla="*/ 1085056 h 2004623"/>
                <a:gd name="connsiteX14" fmla="*/ 816412 w 1191249"/>
                <a:gd name="connsiteY14" fmla="*/ 1143000 h 2004623"/>
                <a:gd name="connsiteX15" fmla="*/ 810062 w 1191249"/>
                <a:gd name="connsiteY15" fmla="*/ 1270794 h 2004623"/>
                <a:gd name="connsiteX16" fmla="*/ 834668 w 1191249"/>
                <a:gd name="connsiteY16" fmla="*/ 1488281 h 2004623"/>
                <a:gd name="connsiteX17" fmla="*/ 783868 w 1191249"/>
                <a:gd name="connsiteY17" fmla="*/ 1616075 h 2004623"/>
                <a:gd name="connsiteX18" fmla="*/ 651312 w 1191249"/>
                <a:gd name="connsiteY18" fmla="*/ 1670050 h 2004623"/>
                <a:gd name="connsiteX19" fmla="*/ 251262 w 1191249"/>
                <a:gd name="connsiteY19" fmla="*/ 1617662 h 2004623"/>
                <a:gd name="connsiteX20" fmla="*/ 162362 w 1191249"/>
                <a:gd name="connsiteY20" fmla="*/ 1644650 h 2004623"/>
                <a:gd name="connsiteX21" fmla="*/ 95687 w 1191249"/>
                <a:gd name="connsiteY21" fmla="*/ 1733550 h 2004623"/>
                <a:gd name="connsiteX22" fmla="*/ 69494 w 1191249"/>
                <a:gd name="connsiteY22" fmla="*/ 1870075 h 2004623"/>
                <a:gd name="connsiteX23" fmla="*/ 13137 w 1191249"/>
                <a:gd name="connsiteY23" fmla="*/ 2004219 h 2004623"/>
                <a:gd name="connsiteX24" fmla="*/ 5199 w 1191249"/>
                <a:gd name="connsiteY24" fmla="*/ 1902619 h 2004623"/>
                <a:gd name="connsiteX25" fmla="*/ 1230 w 1191249"/>
                <a:gd name="connsiteY25" fmla="*/ 1661319 h 2004623"/>
                <a:gd name="connsiteX26" fmla="*/ 2025 w 1191249"/>
                <a:gd name="connsiteY26" fmla="*/ 443706 h 2004623"/>
                <a:gd name="connsiteX27" fmla="*/ 1231 w 1191249"/>
                <a:gd name="connsiteY27" fmla="*/ 3969 h 2004623"/>
                <a:gd name="connsiteX28" fmla="*/ 90131 w 1191249"/>
                <a:gd name="connsiteY28" fmla="*/ 3968 h 2004623"/>
                <a:gd name="connsiteX29" fmla="*/ 937062 w 1191249"/>
                <a:gd name="connsiteY29" fmla="*/ 0 h 2004623"/>
                <a:gd name="connsiteX0" fmla="*/ 937062 w 1191582"/>
                <a:gd name="connsiteY0" fmla="*/ 0 h 2004623"/>
                <a:gd name="connsiteX1" fmla="*/ 1148199 w 1191582"/>
                <a:gd name="connsiteY1" fmla="*/ 421481 h 2004623"/>
                <a:gd name="connsiteX2" fmla="*/ 1187887 w 1191582"/>
                <a:gd name="connsiteY2" fmla="*/ 554037 h 2004623"/>
                <a:gd name="connsiteX3" fmla="*/ 1091049 w 1191582"/>
                <a:gd name="connsiteY3" fmla="*/ 585787 h 2004623"/>
                <a:gd name="connsiteX4" fmla="*/ 971987 w 1191582"/>
                <a:gd name="connsiteY4" fmla="*/ 584200 h 2004623"/>
                <a:gd name="connsiteX5" fmla="*/ 892612 w 1191582"/>
                <a:gd name="connsiteY5" fmla="*/ 622300 h 2004623"/>
                <a:gd name="connsiteX6" fmla="*/ 918012 w 1191582"/>
                <a:gd name="connsiteY6" fmla="*/ 755650 h 2004623"/>
                <a:gd name="connsiteX7" fmla="*/ 943412 w 1191582"/>
                <a:gd name="connsiteY7" fmla="*/ 825500 h 2004623"/>
                <a:gd name="connsiteX8" fmla="*/ 860862 w 1191582"/>
                <a:gd name="connsiteY8" fmla="*/ 901700 h 2004623"/>
                <a:gd name="connsiteX9" fmla="*/ 797362 w 1191582"/>
                <a:gd name="connsiteY9" fmla="*/ 863600 h 2004623"/>
                <a:gd name="connsiteX10" fmla="*/ 798950 w 1191582"/>
                <a:gd name="connsiteY10" fmla="*/ 968375 h 2004623"/>
                <a:gd name="connsiteX11" fmla="*/ 854512 w 1191582"/>
                <a:gd name="connsiteY11" fmla="*/ 965200 h 2004623"/>
                <a:gd name="connsiteX12" fmla="*/ 901343 w 1191582"/>
                <a:gd name="connsiteY12" fmla="*/ 1013619 h 2004623"/>
                <a:gd name="connsiteX13" fmla="*/ 885468 w 1191582"/>
                <a:gd name="connsiteY13" fmla="*/ 1085056 h 2004623"/>
                <a:gd name="connsiteX14" fmla="*/ 816412 w 1191582"/>
                <a:gd name="connsiteY14" fmla="*/ 1143000 h 2004623"/>
                <a:gd name="connsiteX15" fmla="*/ 810062 w 1191582"/>
                <a:gd name="connsiteY15" fmla="*/ 1270794 h 2004623"/>
                <a:gd name="connsiteX16" fmla="*/ 834668 w 1191582"/>
                <a:gd name="connsiteY16" fmla="*/ 1488281 h 2004623"/>
                <a:gd name="connsiteX17" fmla="*/ 783868 w 1191582"/>
                <a:gd name="connsiteY17" fmla="*/ 1616075 h 2004623"/>
                <a:gd name="connsiteX18" fmla="*/ 651312 w 1191582"/>
                <a:gd name="connsiteY18" fmla="*/ 1670050 h 2004623"/>
                <a:gd name="connsiteX19" fmla="*/ 251262 w 1191582"/>
                <a:gd name="connsiteY19" fmla="*/ 1617662 h 2004623"/>
                <a:gd name="connsiteX20" fmla="*/ 162362 w 1191582"/>
                <a:gd name="connsiteY20" fmla="*/ 1644650 h 2004623"/>
                <a:gd name="connsiteX21" fmla="*/ 95687 w 1191582"/>
                <a:gd name="connsiteY21" fmla="*/ 1733550 h 2004623"/>
                <a:gd name="connsiteX22" fmla="*/ 69494 w 1191582"/>
                <a:gd name="connsiteY22" fmla="*/ 1870075 h 2004623"/>
                <a:gd name="connsiteX23" fmla="*/ 13137 w 1191582"/>
                <a:gd name="connsiteY23" fmla="*/ 2004219 h 2004623"/>
                <a:gd name="connsiteX24" fmla="*/ 5199 w 1191582"/>
                <a:gd name="connsiteY24" fmla="*/ 1902619 h 2004623"/>
                <a:gd name="connsiteX25" fmla="*/ 1230 w 1191582"/>
                <a:gd name="connsiteY25" fmla="*/ 1661319 h 2004623"/>
                <a:gd name="connsiteX26" fmla="*/ 2025 w 1191582"/>
                <a:gd name="connsiteY26" fmla="*/ 443706 h 2004623"/>
                <a:gd name="connsiteX27" fmla="*/ 1231 w 1191582"/>
                <a:gd name="connsiteY27" fmla="*/ 3969 h 2004623"/>
                <a:gd name="connsiteX28" fmla="*/ 90131 w 1191582"/>
                <a:gd name="connsiteY28" fmla="*/ 3968 h 2004623"/>
                <a:gd name="connsiteX29" fmla="*/ 937062 w 1191582"/>
                <a:gd name="connsiteY29" fmla="*/ 0 h 2004623"/>
                <a:gd name="connsiteX0" fmla="*/ 937062 w 1189537"/>
                <a:gd name="connsiteY0" fmla="*/ 0 h 2004623"/>
                <a:gd name="connsiteX1" fmla="*/ 1148199 w 1189537"/>
                <a:gd name="connsiteY1" fmla="*/ 421481 h 2004623"/>
                <a:gd name="connsiteX2" fmla="*/ 1185505 w 1189537"/>
                <a:gd name="connsiteY2" fmla="*/ 527844 h 2004623"/>
                <a:gd name="connsiteX3" fmla="*/ 1091049 w 1189537"/>
                <a:gd name="connsiteY3" fmla="*/ 585787 h 2004623"/>
                <a:gd name="connsiteX4" fmla="*/ 971987 w 1189537"/>
                <a:gd name="connsiteY4" fmla="*/ 584200 h 2004623"/>
                <a:gd name="connsiteX5" fmla="*/ 892612 w 1189537"/>
                <a:gd name="connsiteY5" fmla="*/ 622300 h 2004623"/>
                <a:gd name="connsiteX6" fmla="*/ 918012 w 1189537"/>
                <a:gd name="connsiteY6" fmla="*/ 755650 h 2004623"/>
                <a:gd name="connsiteX7" fmla="*/ 943412 w 1189537"/>
                <a:gd name="connsiteY7" fmla="*/ 825500 h 2004623"/>
                <a:gd name="connsiteX8" fmla="*/ 860862 w 1189537"/>
                <a:gd name="connsiteY8" fmla="*/ 901700 h 2004623"/>
                <a:gd name="connsiteX9" fmla="*/ 797362 w 1189537"/>
                <a:gd name="connsiteY9" fmla="*/ 863600 h 2004623"/>
                <a:gd name="connsiteX10" fmla="*/ 798950 w 1189537"/>
                <a:gd name="connsiteY10" fmla="*/ 968375 h 2004623"/>
                <a:gd name="connsiteX11" fmla="*/ 854512 w 1189537"/>
                <a:gd name="connsiteY11" fmla="*/ 965200 h 2004623"/>
                <a:gd name="connsiteX12" fmla="*/ 901343 w 1189537"/>
                <a:gd name="connsiteY12" fmla="*/ 1013619 h 2004623"/>
                <a:gd name="connsiteX13" fmla="*/ 885468 w 1189537"/>
                <a:gd name="connsiteY13" fmla="*/ 1085056 h 2004623"/>
                <a:gd name="connsiteX14" fmla="*/ 816412 w 1189537"/>
                <a:gd name="connsiteY14" fmla="*/ 1143000 h 2004623"/>
                <a:gd name="connsiteX15" fmla="*/ 810062 w 1189537"/>
                <a:gd name="connsiteY15" fmla="*/ 1270794 h 2004623"/>
                <a:gd name="connsiteX16" fmla="*/ 834668 w 1189537"/>
                <a:gd name="connsiteY16" fmla="*/ 1488281 h 2004623"/>
                <a:gd name="connsiteX17" fmla="*/ 783868 w 1189537"/>
                <a:gd name="connsiteY17" fmla="*/ 1616075 h 2004623"/>
                <a:gd name="connsiteX18" fmla="*/ 651312 w 1189537"/>
                <a:gd name="connsiteY18" fmla="*/ 1670050 h 2004623"/>
                <a:gd name="connsiteX19" fmla="*/ 251262 w 1189537"/>
                <a:gd name="connsiteY19" fmla="*/ 1617662 h 2004623"/>
                <a:gd name="connsiteX20" fmla="*/ 162362 w 1189537"/>
                <a:gd name="connsiteY20" fmla="*/ 1644650 h 2004623"/>
                <a:gd name="connsiteX21" fmla="*/ 95687 w 1189537"/>
                <a:gd name="connsiteY21" fmla="*/ 1733550 h 2004623"/>
                <a:gd name="connsiteX22" fmla="*/ 69494 w 1189537"/>
                <a:gd name="connsiteY22" fmla="*/ 1870075 h 2004623"/>
                <a:gd name="connsiteX23" fmla="*/ 13137 w 1189537"/>
                <a:gd name="connsiteY23" fmla="*/ 2004219 h 2004623"/>
                <a:gd name="connsiteX24" fmla="*/ 5199 w 1189537"/>
                <a:gd name="connsiteY24" fmla="*/ 1902619 h 2004623"/>
                <a:gd name="connsiteX25" fmla="*/ 1230 w 1189537"/>
                <a:gd name="connsiteY25" fmla="*/ 1661319 h 2004623"/>
                <a:gd name="connsiteX26" fmla="*/ 2025 w 1189537"/>
                <a:gd name="connsiteY26" fmla="*/ 443706 h 2004623"/>
                <a:gd name="connsiteX27" fmla="*/ 1231 w 1189537"/>
                <a:gd name="connsiteY27" fmla="*/ 3969 h 2004623"/>
                <a:gd name="connsiteX28" fmla="*/ 90131 w 1189537"/>
                <a:gd name="connsiteY28" fmla="*/ 3968 h 2004623"/>
                <a:gd name="connsiteX29" fmla="*/ 937062 w 1189537"/>
                <a:gd name="connsiteY29" fmla="*/ 0 h 2004623"/>
                <a:gd name="connsiteX0" fmla="*/ 937062 w 1187538"/>
                <a:gd name="connsiteY0" fmla="*/ 0 h 2004623"/>
                <a:gd name="connsiteX1" fmla="*/ 1148199 w 1187538"/>
                <a:gd name="connsiteY1" fmla="*/ 421481 h 2004623"/>
                <a:gd name="connsiteX2" fmla="*/ 1183123 w 1187538"/>
                <a:gd name="connsiteY2" fmla="*/ 525462 h 2004623"/>
                <a:gd name="connsiteX3" fmla="*/ 1091049 w 1187538"/>
                <a:gd name="connsiteY3" fmla="*/ 585787 h 2004623"/>
                <a:gd name="connsiteX4" fmla="*/ 971987 w 1187538"/>
                <a:gd name="connsiteY4" fmla="*/ 584200 h 2004623"/>
                <a:gd name="connsiteX5" fmla="*/ 892612 w 1187538"/>
                <a:gd name="connsiteY5" fmla="*/ 622300 h 2004623"/>
                <a:gd name="connsiteX6" fmla="*/ 918012 w 1187538"/>
                <a:gd name="connsiteY6" fmla="*/ 755650 h 2004623"/>
                <a:gd name="connsiteX7" fmla="*/ 943412 w 1187538"/>
                <a:gd name="connsiteY7" fmla="*/ 825500 h 2004623"/>
                <a:gd name="connsiteX8" fmla="*/ 860862 w 1187538"/>
                <a:gd name="connsiteY8" fmla="*/ 901700 h 2004623"/>
                <a:gd name="connsiteX9" fmla="*/ 797362 w 1187538"/>
                <a:gd name="connsiteY9" fmla="*/ 863600 h 2004623"/>
                <a:gd name="connsiteX10" fmla="*/ 798950 w 1187538"/>
                <a:gd name="connsiteY10" fmla="*/ 968375 h 2004623"/>
                <a:gd name="connsiteX11" fmla="*/ 854512 w 1187538"/>
                <a:gd name="connsiteY11" fmla="*/ 965200 h 2004623"/>
                <a:gd name="connsiteX12" fmla="*/ 901343 w 1187538"/>
                <a:gd name="connsiteY12" fmla="*/ 1013619 h 2004623"/>
                <a:gd name="connsiteX13" fmla="*/ 885468 w 1187538"/>
                <a:gd name="connsiteY13" fmla="*/ 1085056 h 2004623"/>
                <a:gd name="connsiteX14" fmla="*/ 816412 w 1187538"/>
                <a:gd name="connsiteY14" fmla="*/ 1143000 h 2004623"/>
                <a:gd name="connsiteX15" fmla="*/ 810062 w 1187538"/>
                <a:gd name="connsiteY15" fmla="*/ 1270794 h 2004623"/>
                <a:gd name="connsiteX16" fmla="*/ 834668 w 1187538"/>
                <a:gd name="connsiteY16" fmla="*/ 1488281 h 2004623"/>
                <a:gd name="connsiteX17" fmla="*/ 783868 w 1187538"/>
                <a:gd name="connsiteY17" fmla="*/ 1616075 h 2004623"/>
                <a:gd name="connsiteX18" fmla="*/ 651312 w 1187538"/>
                <a:gd name="connsiteY18" fmla="*/ 1670050 h 2004623"/>
                <a:gd name="connsiteX19" fmla="*/ 251262 w 1187538"/>
                <a:gd name="connsiteY19" fmla="*/ 1617662 h 2004623"/>
                <a:gd name="connsiteX20" fmla="*/ 162362 w 1187538"/>
                <a:gd name="connsiteY20" fmla="*/ 1644650 h 2004623"/>
                <a:gd name="connsiteX21" fmla="*/ 95687 w 1187538"/>
                <a:gd name="connsiteY21" fmla="*/ 1733550 h 2004623"/>
                <a:gd name="connsiteX22" fmla="*/ 69494 w 1187538"/>
                <a:gd name="connsiteY22" fmla="*/ 1870075 h 2004623"/>
                <a:gd name="connsiteX23" fmla="*/ 13137 w 1187538"/>
                <a:gd name="connsiteY23" fmla="*/ 2004219 h 2004623"/>
                <a:gd name="connsiteX24" fmla="*/ 5199 w 1187538"/>
                <a:gd name="connsiteY24" fmla="*/ 1902619 h 2004623"/>
                <a:gd name="connsiteX25" fmla="*/ 1230 w 1187538"/>
                <a:gd name="connsiteY25" fmla="*/ 1661319 h 2004623"/>
                <a:gd name="connsiteX26" fmla="*/ 2025 w 1187538"/>
                <a:gd name="connsiteY26" fmla="*/ 443706 h 2004623"/>
                <a:gd name="connsiteX27" fmla="*/ 1231 w 1187538"/>
                <a:gd name="connsiteY27" fmla="*/ 3969 h 2004623"/>
                <a:gd name="connsiteX28" fmla="*/ 90131 w 1187538"/>
                <a:gd name="connsiteY28" fmla="*/ 3968 h 2004623"/>
                <a:gd name="connsiteX29" fmla="*/ 937062 w 1187538"/>
                <a:gd name="connsiteY29" fmla="*/ 0 h 2004623"/>
                <a:gd name="connsiteX0" fmla="*/ 937062 w 1186497"/>
                <a:gd name="connsiteY0" fmla="*/ 0 h 2004623"/>
                <a:gd name="connsiteX1" fmla="*/ 1148199 w 1186497"/>
                <a:gd name="connsiteY1" fmla="*/ 421481 h 2004623"/>
                <a:gd name="connsiteX2" fmla="*/ 1183123 w 1186497"/>
                <a:gd name="connsiteY2" fmla="*/ 525462 h 2004623"/>
                <a:gd name="connsiteX3" fmla="*/ 1091049 w 1186497"/>
                <a:gd name="connsiteY3" fmla="*/ 585787 h 2004623"/>
                <a:gd name="connsiteX4" fmla="*/ 971987 w 1186497"/>
                <a:gd name="connsiteY4" fmla="*/ 584200 h 2004623"/>
                <a:gd name="connsiteX5" fmla="*/ 892612 w 1186497"/>
                <a:gd name="connsiteY5" fmla="*/ 622300 h 2004623"/>
                <a:gd name="connsiteX6" fmla="*/ 918012 w 1186497"/>
                <a:gd name="connsiteY6" fmla="*/ 755650 h 2004623"/>
                <a:gd name="connsiteX7" fmla="*/ 943412 w 1186497"/>
                <a:gd name="connsiteY7" fmla="*/ 825500 h 2004623"/>
                <a:gd name="connsiteX8" fmla="*/ 860862 w 1186497"/>
                <a:gd name="connsiteY8" fmla="*/ 901700 h 2004623"/>
                <a:gd name="connsiteX9" fmla="*/ 797362 w 1186497"/>
                <a:gd name="connsiteY9" fmla="*/ 863600 h 2004623"/>
                <a:gd name="connsiteX10" fmla="*/ 798950 w 1186497"/>
                <a:gd name="connsiteY10" fmla="*/ 968375 h 2004623"/>
                <a:gd name="connsiteX11" fmla="*/ 854512 w 1186497"/>
                <a:gd name="connsiteY11" fmla="*/ 965200 h 2004623"/>
                <a:gd name="connsiteX12" fmla="*/ 901343 w 1186497"/>
                <a:gd name="connsiteY12" fmla="*/ 1013619 h 2004623"/>
                <a:gd name="connsiteX13" fmla="*/ 885468 w 1186497"/>
                <a:gd name="connsiteY13" fmla="*/ 1085056 h 2004623"/>
                <a:gd name="connsiteX14" fmla="*/ 816412 w 1186497"/>
                <a:gd name="connsiteY14" fmla="*/ 1143000 h 2004623"/>
                <a:gd name="connsiteX15" fmla="*/ 810062 w 1186497"/>
                <a:gd name="connsiteY15" fmla="*/ 1270794 h 2004623"/>
                <a:gd name="connsiteX16" fmla="*/ 834668 w 1186497"/>
                <a:gd name="connsiteY16" fmla="*/ 1488281 h 2004623"/>
                <a:gd name="connsiteX17" fmla="*/ 783868 w 1186497"/>
                <a:gd name="connsiteY17" fmla="*/ 1616075 h 2004623"/>
                <a:gd name="connsiteX18" fmla="*/ 651312 w 1186497"/>
                <a:gd name="connsiteY18" fmla="*/ 1670050 h 2004623"/>
                <a:gd name="connsiteX19" fmla="*/ 251262 w 1186497"/>
                <a:gd name="connsiteY19" fmla="*/ 1617662 h 2004623"/>
                <a:gd name="connsiteX20" fmla="*/ 162362 w 1186497"/>
                <a:gd name="connsiteY20" fmla="*/ 1644650 h 2004623"/>
                <a:gd name="connsiteX21" fmla="*/ 95687 w 1186497"/>
                <a:gd name="connsiteY21" fmla="*/ 1733550 h 2004623"/>
                <a:gd name="connsiteX22" fmla="*/ 69494 w 1186497"/>
                <a:gd name="connsiteY22" fmla="*/ 1870075 h 2004623"/>
                <a:gd name="connsiteX23" fmla="*/ 13137 w 1186497"/>
                <a:gd name="connsiteY23" fmla="*/ 2004219 h 2004623"/>
                <a:gd name="connsiteX24" fmla="*/ 5199 w 1186497"/>
                <a:gd name="connsiteY24" fmla="*/ 1902619 h 2004623"/>
                <a:gd name="connsiteX25" fmla="*/ 1230 w 1186497"/>
                <a:gd name="connsiteY25" fmla="*/ 1661319 h 2004623"/>
                <a:gd name="connsiteX26" fmla="*/ 2025 w 1186497"/>
                <a:gd name="connsiteY26" fmla="*/ 443706 h 2004623"/>
                <a:gd name="connsiteX27" fmla="*/ 1231 w 1186497"/>
                <a:gd name="connsiteY27" fmla="*/ 3969 h 2004623"/>
                <a:gd name="connsiteX28" fmla="*/ 90131 w 1186497"/>
                <a:gd name="connsiteY28" fmla="*/ 3968 h 2004623"/>
                <a:gd name="connsiteX29" fmla="*/ 937062 w 1186497"/>
                <a:gd name="connsiteY29" fmla="*/ 0 h 2004623"/>
                <a:gd name="connsiteX0" fmla="*/ 937062 w 1185902"/>
                <a:gd name="connsiteY0" fmla="*/ 0 h 2004623"/>
                <a:gd name="connsiteX1" fmla="*/ 1141055 w 1185902"/>
                <a:gd name="connsiteY1" fmla="*/ 395287 h 2004623"/>
                <a:gd name="connsiteX2" fmla="*/ 1183123 w 1185902"/>
                <a:gd name="connsiteY2" fmla="*/ 525462 h 2004623"/>
                <a:gd name="connsiteX3" fmla="*/ 1091049 w 1185902"/>
                <a:gd name="connsiteY3" fmla="*/ 585787 h 2004623"/>
                <a:gd name="connsiteX4" fmla="*/ 971987 w 1185902"/>
                <a:gd name="connsiteY4" fmla="*/ 584200 h 2004623"/>
                <a:gd name="connsiteX5" fmla="*/ 892612 w 1185902"/>
                <a:gd name="connsiteY5" fmla="*/ 622300 h 2004623"/>
                <a:gd name="connsiteX6" fmla="*/ 918012 w 1185902"/>
                <a:gd name="connsiteY6" fmla="*/ 755650 h 2004623"/>
                <a:gd name="connsiteX7" fmla="*/ 943412 w 1185902"/>
                <a:gd name="connsiteY7" fmla="*/ 825500 h 2004623"/>
                <a:gd name="connsiteX8" fmla="*/ 860862 w 1185902"/>
                <a:gd name="connsiteY8" fmla="*/ 901700 h 2004623"/>
                <a:gd name="connsiteX9" fmla="*/ 797362 w 1185902"/>
                <a:gd name="connsiteY9" fmla="*/ 863600 h 2004623"/>
                <a:gd name="connsiteX10" fmla="*/ 798950 w 1185902"/>
                <a:gd name="connsiteY10" fmla="*/ 968375 h 2004623"/>
                <a:gd name="connsiteX11" fmla="*/ 854512 w 1185902"/>
                <a:gd name="connsiteY11" fmla="*/ 965200 h 2004623"/>
                <a:gd name="connsiteX12" fmla="*/ 901343 w 1185902"/>
                <a:gd name="connsiteY12" fmla="*/ 1013619 h 2004623"/>
                <a:gd name="connsiteX13" fmla="*/ 885468 w 1185902"/>
                <a:gd name="connsiteY13" fmla="*/ 1085056 h 2004623"/>
                <a:gd name="connsiteX14" fmla="*/ 816412 w 1185902"/>
                <a:gd name="connsiteY14" fmla="*/ 1143000 h 2004623"/>
                <a:gd name="connsiteX15" fmla="*/ 810062 w 1185902"/>
                <a:gd name="connsiteY15" fmla="*/ 1270794 h 2004623"/>
                <a:gd name="connsiteX16" fmla="*/ 834668 w 1185902"/>
                <a:gd name="connsiteY16" fmla="*/ 1488281 h 2004623"/>
                <a:gd name="connsiteX17" fmla="*/ 783868 w 1185902"/>
                <a:gd name="connsiteY17" fmla="*/ 1616075 h 2004623"/>
                <a:gd name="connsiteX18" fmla="*/ 651312 w 1185902"/>
                <a:gd name="connsiteY18" fmla="*/ 1670050 h 2004623"/>
                <a:gd name="connsiteX19" fmla="*/ 251262 w 1185902"/>
                <a:gd name="connsiteY19" fmla="*/ 1617662 h 2004623"/>
                <a:gd name="connsiteX20" fmla="*/ 162362 w 1185902"/>
                <a:gd name="connsiteY20" fmla="*/ 1644650 h 2004623"/>
                <a:gd name="connsiteX21" fmla="*/ 95687 w 1185902"/>
                <a:gd name="connsiteY21" fmla="*/ 1733550 h 2004623"/>
                <a:gd name="connsiteX22" fmla="*/ 69494 w 1185902"/>
                <a:gd name="connsiteY22" fmla="*/ 1870075 h 2004623"/>
                <a:gd name="connsiteX23" fmla="*/ 13137 w 1185902"/>
                <a:gd name="connsiteY23" fmla="*/ 2004219 h 2004623"/>
                <a:gd name="connsiteX24" fmla="*/ 5199 w 1185902"/>
                <a:gd name="connsiteY24" fmla="*/ 1902619 h 2004623"/>
                <a:gd name="connsiteX25" fmla="*/ 1230 w 1185902"/>
                <a:gd name="connsiteY25" fmla="*/ 1661319 h 2004623"/>
                <a:gd name="connsiteX26" fmla="*/ 2025 w 1185902"/>
                <a:gd name="connsiteY26" fmla="*/ 443706 h 2004623"/>
                <a:gd name="connsiteX27" fmla="*/ 1231 w 1185902"/>
                <a:gd name="connsiteY27" fmla="*/ 3969 h 2004623"/>
                <a:gd name="connsiteX28" fmla="*/ 90131 w 1185902"/>
                <a:gd name="connsiteY28" fmla="*/ 3968 h 2004623"/>
                <a:gd name="connsiteX29" fmla="*/ 937062 w 1185902"/>
                <a:gd name="connsiteY29" fmla="*/ 0 h 2004623"/>
                <a:gd name="connsiteX0" fmla="*/ 937062 w 1185902"/>
                <a:gd name="connsiteY0" fmla="*/ 0 h 2009359"/>
                <a:gd name="connsiteX1" fmla="*/ 1141055 w 1185902"/>
                <a:gd name="connsiteY1" fmla="*/ 395287 h 2009359"/>
                <a:gd name="connsiteX2" fmla="*/ 1183123 w 1185902"/>
                <a:gd name="connsiteY2" fmla="*/ 525462 h 2009359"/>
                <a:gd name="connsiteX3" fmla="*/ 1091049 w 1185902"/>
                <a:gd name="connsiteY3" fmla="*/ 585787 h 2009359"/>
                <a:gd name="connsiteX4" fmla="*/ 971987 w 1185902"/>
                <a:gd name="connsiteY4" fmla="*/ 584200 h 2009359"/>
                <a:gd name="connsiteX5" fmla="*/ 892612 w 1185902"/>
                <a:gd name="connsiteY5" fmla="*/ 622300 h 2009359"/>
                <a:gd name="connsiteX6" fmla="*/ 918012 w 1185902"/>
                <a:gd name="connsiteY6" fmla="*/ 755650 h 2009359"/>
                <a:gd name="connsiteX7" fmla="*/ 943412 w 1185902"/>
                <a:gd name="connsiteY7" fmla="*/ 825500 h 2009359"/>
                <a:gd name="connsiteX8" fmla="*/ 860862 w 1185902"/>
                <a:gd name="connsiteY8" fmla="*/ 901700 h 2009359"/>
                <a:gd name="connsiteX9" fmla="*/ 797362 w 1185902"/>
                <a:gd name="connsiteY9" fmla="*/ 863600 h 2009359"/>
                <a:gd name="connsiteX10" fmla="*/ 798950 w 1185902"/>
                <a:gd name="connsiteY10" fmla="*/ 968375 h 2009359"/>
                <a:gd name="connsiteX11" fmla="*/ 854512 w 1185902"/>
                <a:gd name="connsiteY11" fmla="*/ 965200 h 2009359"/>
                <a:gd name="connsiteX12" fmla="*/ 901343 w 1185902"/>
                <a:gd name="connsiteY12" fmla="*/ 1013619 h 2009359"/>
                <a:gd name="connsiteX13" fmla="*/ 885468 w 1185902"/>
                <a:gd name="connsiteY13" fmla="*/ 1085056 h 2009359"/>
                <a:gd name="connsiteX14" fmla="*/ 816412 w 1185902"/>
                <a:gd name="connsiteY14" fmla="*/ 1143000 h 2009359"/>
                <a:gd name="connsiteX15" fmla="*/ 810062 w 1185902"/>
                <a:gd name="connsiteY15" fmla="*/ 1270794 h 2009359"/>
                <a:gd name="connsiteX16" fmla="*/ 834668 w 1185902"/>
                <a:gd name="connsiteY16" fmla="*/ 1488281 h 2009359"/>
                <a:gd name="connsiteX17" fmla="*/ 783868 w 1185902"/>
                <a:gd name="connsiteY17" fmla="*/ 1616075 h 2009359"/>
                <a:gd name="connsiteX18" fmla="*/ 651312 w 1185902"/>
                <a:gd name="connsiteY18" fmla="*/ 1670050 h 2009359"/>
                <a:gd name="connsiteX19" fmla="*/ 251262 w 1185902"/>
                <a:gd name="connsiteY19" fmla="*/ 1617662 h 2009359"/>
                <a:gd name="connsiteX20" fmla="*/ 162362 w 1185902"/>
                <a:gd name="connsiteY20" fmla="*/ 1644650 h 2009359"/>
                <a:gd name="connsiteX21" fmla="*/ 95687 w 1185902"/>
                <a:gd name="connsiteY21" fmla="*/ 1733550 h 2009359"/>
                <a:gd name="connsiteX22" fmla="*/ 69494 w 1185902"/>
                <a:gd name="connsiteY22" fmla="*/ 1870075 h 2009359"/>
                <a:gd name="connsiteX23" fmla="*/ 17900 w 1185902"/>
                <a:gd name="connsiteY23" fmla="*/ 2008982 h 2009359"/>
                <a:gd name="connsiteX24" fmla="*/ 5199 w 1185902"/>
                <a:gd name="connsiteY24" fmla="*/ 1902619 h 2009359"/>
                <a:gd name="connsiteX25" fmla="*/ 1230 w 1185902"/>
                <a:gd name="connsiteY25" fmla="*/ 1661319 h 2009359"/>
                <a:gd name="connsiteX26" fmla="*/ 2025 w 1185902"/>
                <a:gd name="connsiteY26" fmla="*/ 443706 h 2009359"/>
                <a:gd name="connsiteX27" fmla="*/ 1231 w 1185902"/>
                <a:gd name="connsiteY27" fmla="*/ 3969 h 2009359"/>
                <a:gd name="connsiteX28" fmla="*/ 90131 w 1185902"/>
                <a:gd name="connsiteY28" fmla="*/ 3968 h 2009359"/>
                <a:gd name="connsiteX29" fmla="*/ 937062 w 1185902"/>
                <a:gd name="connsiteY29" fmla="*/ 0 h 2009359"/>
                <a:gd name="connsiteX0" fmla="*/ 942015 w 1190855"/>
                <a:gd name="connsiteY0" fmla="*/ 0 h 2034879"/>
                <a:gd name="connsiteX1" fmla="*/ 1146008 w 1190855"/>
                <a:gd name="connsiteY1" fmla="*/ 395287 h 2034879"/>
                <a:gd name="connsiteX2" fmla="*/ 1188076 w 1190855"/>
                <a:gd name="connsiteY2" fmla="*/ 525462 h 2034879"/>
                <a:gd name="connsiteX3" fmla="*/ 1096002 w 1190855"/>
                <a:gd name="connsiteY3" fmla="*/ 585787 h 2034879"/>
                <a:gd name="connsiteX4" fmla="*/ 976940 w 1190855"/>
                <a:gd name="connsiteY4" fmla="*/ 584200 h 2034879"/>
                <a:gd name="connsiteX5" fmla="*/ 897565 w 1190855"/>
                <a:gd name="connsiteY5" fmla="*/ 622300 h 2034879"/>
                <a:gd name="connsiteX6" fmla="*/ 922965 w 1190855"/>
                <a:gd name="connsiteY6" fmla="*/ 755650 h 2034879"/>
                <a:gd name="connsiteX7" fmla="*/ 948365 w 1190855"/>
                <a:gd name="connsiteY7" fmla="*/ 825500 h 2034879"/>
                <a:gd name="connsiteX8" fmla="*/ 865815 w 1190855"/>
                <a:gd name="connsiteY8" fmla="*/ 901700 h 2034879"/>
                <a:gd name="connsiteX9" fmla="*/ 802315 w 1190855"/>
                <a:gd name="connsiteY9" fmla="*/ 863600 h 2034879"/>
                <a:gd name="connsiteX10" fmla="*/ 803903 w 1190855"/>
                <a:gd name="connsiteY10" fmla="*/ 968375 h 2034879"/>
                <a:gd name="connsiteX11" fmla="*/ 859465 w 1190855"/>
                <a:gd name="connsiteY11" fmla="*/ 965200 h 2034879"/>
                <a:gd name="connsiteX12" fmla="*/ 906296 w 1190855"/>
                <a:gd name="connsiteY12" fmla="*/ 1013619 h 2034879"/>
                <a:gd name="connsiteX13" fmla="*/ 890421 w 1190855"/>
                <a:gd name="connsiteY13" fmla="*/ 1085056 h 2034879"/>
                <a:gd name="connsiteX14" fmla="*/ 821365 w 1190855"/>
                <a:gd name="connsiteY14" fmla="*/ 1143000 h 2034879"/>
                <a:gd name="connsiteX15" fmla="*/ 815015 w 1190855"/>
                <a:gd name="connsiteY15" fmla="*/ 1270794 h 2034879"/>
                <a:gd name="connsiteX16" fmla="*/ 839621 w 1190855"/>
                <a:gd name="connsiteY16" fmla="*/ 1488281 h 2034879"/>
                <a:gd name="connsiteX17" fmla="*/ 788821 w 1190855"/>
                <a:gd name="connsiteY17" fmla="*/ 1616075 h 2034879"/>
                <a:gd name="connsiteX18" fmla="*/ 656265 w 1190855"/>
                <a:gd name="connsiteY18" fmla="*/ 1670050 h 2034879"/>
                <a:gd name="connsiteX19" fmla="*/ 256215 w 1190855"/>
                <a:gd name="connsiteY19" fmla="*/ 1617662 h 2034879"/>
                <a:gd name="connsiteX20" fmla="*/ 167315 w 1190855"/>
                <a:gd name="connsiteY20" fmla="*/ 1644650 h 2034879"/>
                <a:gd name="connsiteX21" fmla="*/ 100640 w 1190855"/>
                <a:gd name="connsiteY21" fmla="*/ 1733550 h 2034879"/>
                <a:gd name="connsiteX22" fmla="*/ 74447 w 1190855"/>
                <a:gd name="connsiteY22" fmla="*/ 1870075 h 2034879"/>
                <a:gd name="connsiteX23" fmla="*/ 22853 w 1190855"/>
                <a:gd name="connsiteY23" fmla="*/ 2008982 h 2034879"/>
                <a:gd name="connsiteX24" fmla="*/ 627 w 1190855"/>
                <a:gd name="connsiteY24" fmla="*/ 2000250 h 2034879"/>
                <a:gd name="connsiteX25" fmla="*/ 6183 w 1190855"/>
                <a:gd name="connsiteY25" fmla="*/ 1661319 h 2034879"/>
                <a:gd name="connsiteX26" fmla="*/ 6978 w 1190855"/>
                <a:gd name="connsiteY26" fmla="*/ 443706 h 2034879"/>
                <a:gd name="connsiteX27" fmla="*/ 6184 w 1190855"/>
                <a:gd name="connsiteY27" fmla="*/ 3969 h 2034879"/>
                <a:gd name="connsiteX28" fmla="*/ 95084 w 1190855"/>
                <a:gd name="connsiteY28" fmla="*/ 3968 h 2034879"/>
                <a:gd name="connsiteX29" fmla="*/ 942015 w 1190855"/>
                <a:gd name="connsiteY29" fmla="*/ 0 h 2034879"/>
                <a:gd name="connsiteX0" fmla="*/ 946589 w 1195429"/>
                <a:gd name="connsiteY0" fmla="*/ 0 h 2009158"/>
                <a:gd name="connsiteX1" fmla="*/ 1150582 w 1195429"/>
                <a:gd name="connsiteY1" fmla="*/ 395287 h 2009158"/>
                <a:gd name="connsiteX2" fmla="*/ 1192650 w 1195429"/>
                <a:gd name="connsiteY2" fmla="*/ 525462 h 2009158"/>
                <a:gd name="connsiteX3" fmla="*/ 1100576 w 1195429"/>
                <a:gd name="connsiteY3" fmla="*/ 585787 h 2009158"/>
                <a:gd name="connsiteX4" fmla="*/ 981514 w 1195429"/>
                <a:gd name="connsiteY4" fmla="*/ 584200 h 2009158"/>
                <a:gd name="connsiteX5" fmla="*/ 902139 w 1195429"/>
                <a:gd name="connsiteY5" fmla="*/ 622300 h 2009158"/>
                <a:gd name="connsiteX6" fmla="*/ 927539 w 1195429"/>
                <a:gd name="connsiteY6" fmla="*/ 755650 h 2009158"/>
                <a:gd name="connsiteX7" fmla="*/ 952939 w 1195429"/>
                <a:gd name="connsiteY7" fmla="*/ 825500 h 2009158"/>
                <a:gd name="connsiteX8" fmla="*/ 870389 w 1195429"/>
                <a:gd name="connsiteY8" fmla="*/ 901700 h 2009158"/>
                <a:gd name="connsiteX9" fmla="*/ 806889 w 1195429"/>
                <a:gd name="connsiteY9" fmla="*/ 863600 h 2009158"/>
                <a:gd name="connsiteX10" fmla="*/ 808477 w 1195429"/>
                <a:gd name="connsiteY10" fmla="*/ 968375 h 2009158"/>
                <a:gd name="connsiteX11" fmla="*/ 864039 w 1195429"/>
                <a:gd name="connsiteY11" fmla="*/ 965200 h 2009158"/>
                <a:gd name="connsiteX12" fmla="*/ 910870 w 1195429"/>
                <a:gd name="connsiteY12" fmla="*/ 1013619 h 2009158"/>
                <a:gd name="connsiteX13" fmla="*/ 894995 w 1195429"/>
                <a:gd name="connsiteY13" fmla="*/ 1085056 h 2009158"/>
                <a:gd name="connsiteX14" fmla="*/ 825939 w 1195429"/>
                <a:gd name="connsiteY14" fmla="*/ 1143000 h 2009158"/>
                <a:gd name="connsiteX15" fmla="*/ 819589 w 1195429"/>
                <a:gd name="connsiteY15" fmla="*/ 1270794 h 2009158"/>
                <a:gd name="connsiteX16" fmla="*/ 844195 w 1195429"/>
                <a:gd name="connsiteY16" fmla="*/ 1488281 h 2009158"/>
                <a:gd name="connsiteX17" fmla="*/ 793395 w 1195429"/>
                <a:gd name="connsiteY17" fmla="*/ 1616075 h 2009158"/>
                <a:gd name="connsiteX18" fmla="*/ 660839 w 1195429"/>
                <a:gd name="connsiteY18" fmla="*/ 1670050 h 2009158"/>
                <a:gd name="connsiteX19" fmla="*/ 260789 w 1195429"/>
                <a:gd name="connsiteY19" fmla="*/ 1617662 h 2009158"/>
                <a:gd name="connsiteX20" fmla="*/ 171889 w 1195429"/>
                <a:gd name="connsiteY20" fmla="*/ 1644650 h 2009158"/>
                <a:gd name="connsiteX21" fmla="*/ 105214 w 1195429"/>
                <a:gd name="connsiteY21" fmla="*/ 1733550 h 2009158"/>
                <a:gd name="connsiteX22" fmla="*/ 79021 w 1195429"/>
                <a:gd name="connsiteY22" fmla="*/ 1870075 h 2009158"/>
                <a:gd name="connsiteX23" fmla="*/ 27427 w 1195429"/>
                <a:gd name="connsiteY23" fmla="*/ 2008982 h 2009158"/>
                <a:gd name="connsiteX24" fmla="*/ 438 w 1195429"/>
                <a:gd name="connsiteY24" fmla="*/ 1840706 h 2009158"/>
                <a:gd name="connsiteX25" fmla="*/ 10757 w 1195429"/>
                <a:gd name="connsiteY25" fmla="*/ 1661319 h 2009158"/>
                <a:gd name="connsiteX26" fmla="*/ 11552 w 1195429"/>
                <a:gd name="connsiteY26" fmla="*/ 443706 h 2009158"/>
                <a:gd name="connsiteX27" fmla="*/ 10758 w 1195429"/>
                <a:gd name="connsiteY27" fmla="*/ 3969 h 2009158"/>
                <a:gd name="connsiteX28" fmla="*/ 99658 w 1195429"/>
                <a:gd name="connsiteY28" fmla="*/ 3968 h 2009158"/>
                <a:gd name="connsiteX29" fmla="*/ 946589 w 1195429"/>
                <a:gd name="connsiteY29" fmla="*/ 0 h 2009158"/>
                <a:gd name="connsiteX0" fmla="*/ 946430 w 1195270"/>
                <a:gd name="connsiteY0" fmla="*/ 0 h 2024445"/>
                <a:gd name="connsiteX1" fmla="*/ 1150423 w 1195270"/>
                <a:gd name="connsiteY1" fmla="*/ 395287 h 2024445"/>
                <a:gd name="connsiteX2" fmla="*/ 1192491 w 1195270"/>
                <a:gd name="connsiteY2" fmla="*/ 525462 h 2024445"/>
                <a:gd name="connsiteX3" fmla="*/ 1100417 w 1195270"/>
                <a:gd name="connsiteY3" fmla="*/ 585787 h 2024445"/>
                <a:gd name="connsiteX4" fmla="*/ 981355 w 1195270"/>
                <a:gd name="connsiteY4" fmla="*/ 584200 h 2024445"/>
                <a:gd name="connsiteX5" fmla="*/ 901980 w 1195270"/>
                <a:gd name="connsiteY5" fmla="*/ 622300 h 2024445"/>
                <a:gd name="connsiteX6" fmla="*/ 927380 w 1195270"/>
                <a:gd name="connsiteY6" fmla="*/ 755650 h 2024445"/>
                <a:gd name="connsiteX7" fmla="*/ 952780 w 1195270"/>
                <a:gd name="connsiteY7" fmla="*/ 825500 h 2024445"/>
                <a:gd name="connsiteX8" fmla="*/ 870230 w 1195270"/>
                <a:gd name="connsiteY8" fmla="*/ 901700 h 2024445"/>
                <a:gd name="connsiteX9" fmla="*/ 806730 w 1195270"/>
                <a:gd name="connsiteY9" fmla="*/ 863600 h 2024445"/>
                <a:gd name="connsiteX10" fmla="*/ 808318 w 1195270"/>
                <a:gd name="connsiteY10" fmla="*/ 968375 h 2024445"/>
                <a:gd name="connsiteX11" fmla="*/ 863880 w 1195270"/>
                <a:gd name="connsiteY11" fmla="*/ 965200 h 2024445"/>
                <a:gd name="connsiteX12" fmla="*/ 910711 w 1195270"/>
                <a:gd name="connsiteY12" fmla="*/ 1013619 h 2024445"/>
                <a:gd name="connsiteX13" fmla="*/ 894836 w 1195270"/>
                <a:gd name="connsiteY13" fmla="*/ 1085056 h 2024445"/>
                <a:gd name="connsiteX14" fmla="*/ 825780 w 1195270"/>
                <a:gd name="connsiteY14" fmla="*/ 1143000 h 2024445"/>
                <a:gd name="connsiteX15" fmla="*/ 819430 w 1195270"/>
                <a:gd name="connsiteY15" fmla="*/ 1270794 h 2024445"/>
                <a:gd name="connsiteX16" fmla="*/ 844036 w 1195270"/>
                <a:gd name="connsiteY16" fmla="*/ 1488281 h 2024445"/>
                <a:gd name="connsiteX17" fmla="*/ 793236 w 1195270"/>
                <a:gd name="connsiteY17" fmla="*/ 1616075 h 2024445"/>
                <a:gd name="connsiteX18" fmla="*/ 660680 w 1195270"/>
                <a:gd name="connsiteY18" fmla="*/ 1670050 h 2024445"/>
                <a:gd name="connsiteX19" fmla="*/ 260630 w 1195270"/>
                <a:gd name="connsiteY19" fmla="*/ 1617662 h 2024445"/>
                <a:gd name="connsiteX20" fmla="*/ 171730 w 1195270"/>
                <a:gd name="connsiteY20" fmla="*/ 1644650 h 2024445"/>
                <a:gd name="connsiteX21" fmla="*/ 105055 w 1195270"/>
                <a:gd name="connsiteY21" fmla="*/ 1733550 h 2024445"/>
                <a:gd name="connsiteX22" fmla="*/ 78862 w 1195270"/>
                <a:gd name="connsiteY22" fmla="*/ 1870075 h 2024445"/>
                <a:gd name="connsiteX23" fmla="*/ 27268 w 1195270"/>
                <a:gd name="connsiteY23" fmla="*/ 2008982 h 2024445"/>
                <a:gd name="connsiteX24" fmla="*/ 5122 w 1195270"/>
                <a:gd name="connsiteY24" fmla="*/ 2002147 h 2024445"/>
                <a:gd name="connsiteX25" fmla="*/ 279 w 1195270"/>
                <a:gd name="connsiteY25" fmla="*/ 1840706 h 2024445"/>
                <a:gd name="connsiteX26" fmla="*/ 10598 w 1195270"/>
                <a:gd name="connsiteY26" fmla="*/ 1661319 h 2024445"/>
                <a:gd name="connsiteX27" fmla="*/ 11393 w 1195270"/>
                <a:gd name="connsiteY27" fmla="*/ 443706 h 2024445"/>
                <a:gd name="connsiteX28" fmla="*/ 10599 w 1195270"/>
                <a:gd name="connsiteY28" fmla="*/ 3969 h 2024445"/>
                <a:gd name="connsiteX29" fmla="*/ 99499 w 1195270"/>
                <a:gd name="connsiteY29" fmla="*/ 3968 h 2024445"/>
                <a:gd name="connsiteX30" fmla="*/ 946430 w 1195270"/>
                <a:gd name="connsiteY30" fmla="*/ 0 h 2024445"/>
                <a:gd name="connsiteX0" fmla="*/ 946430 w 1195270"/>
                <a:gd name="connsiteY0" fmla="*/ 0 h 2018992"/>
                <a:gd name="connsiteX1" fmla="*/ 1150423 w 1195270"/>
                <a:gd name="connsiteY1" fmla="*/ 395287 h 2018992"/>
                <a:gd name="connsiteX2" fmla="*/ 1192491 w 1195270"/>
                <a:gd name="connsiteY2" fmla="*/ 525462 h 2018992"/>
                <a:gd name="connsiteX3" fmla="*/ 1100417 w 1195270"/>
                <a:gd name="connsiteY3" fmla="*/ 585787 h 2018992"/>
                <a:gd name="connsiteX4" fmla="*/ 981355 w 1195270"/>
                <a:gd name="connsiteY4" fmla="*/ 584200 h 2018992"/>
                <a:gd name="connsiteX5" fmla="*/ 901980 w 1195270"/>
                <a:gd name="connsiteY5" fmla="*/ 622300 h 2018992"/>
                <a:gd name="connsiteX6" fmla="*/ 927380 w 1195270"/>
                <a:gd name="connsiteY6" fmla="*/ 755650 h 2018992"/>
                <a:gd name="connsiteX7" fmla="*/ 952780 w 1195270"/>
                <a:gd name="connsiteY7" fmla="*/ 825500 h 2018992"/>
                <a:gd name="connsiteX8" fmla="*/ 870230 w 1195270"/>
                <a:gd name="connsiteY8" fmla="*/ 901700 h 2018992"/>
                <a:gd name="connsiteX9" fmla="*/ 806730 w 1195270"/>
                <a:gd name="connsiteY9" fmla="*/ 863600 h 2018992"/>
                <a:gd name="connsiteX10" fmla="*/ 808318 w 1195270"/>
                <a:gd name="connsiteY10" fmla="*/ 968375 h 2018992"/>
                <a:gd name="connsiteX11" fmla="*/ 863880 w 1195270"/>
                <a:gd name="connsiteY11" fmla="*/ 965200 h 2018992"/>
                <a:gd name="connsiteX12" fmla="*/ 910711 w 1195270"/>
                <a:gd name="connsiteY12" fmla="*/ 1013619 h 2018992"/>
                <a:gd name="connsiteX13" fmla="*/ 894836 w 1195270"/>
                <a:gd name="connsiteY13" fmla="*/ 1085056 h 2018992"/>
                <a:gd name="connsiteX14" fmla="*/ 825780 w 1195270"/>
                <a:gd name="connsiteY14" fmla="*/ 1143000 h 2018992"/>
                <a:gd name="connsiteX15" fmla="*/ 819430 w 1195270"/>
                <a:gd name="connsiteY15" fmla="*/ 1270794 h 2018992"/>
                <a:gd name="connsiteX16" fmla="*/ 844036 w 1195270"/>
                <a:gd name="connsiteY16" fmla="*/ 1488281 h 2018992"/>
                <a:gd name="connsiteX17" fmla="*/ 793236 w 1195270"/>
                <a:gd name="connsiteY17" fmla="*/ 1616075 h 2018992"/>
                <a:gd name="connsiteX18" fmla="*/ 660680 w 1195270"/>
                <a:gd name="connsiteY18" fmla="*/ 1670050 h 2018992"/>
                <a:gd name="connsiteX19" fmla="*/ 260630 w 1195270"/>
                <a:gd name="connsiteY19" fmla="*/ 1617662 h 2018992"/>
                <a:gd name="connsiteX20" fmla="*/ 171730 w 1195270"/>
                <a:gd name="connsiteY20" fmla="*/ 1644650 h 2018992"/>
                <a:gd name="connsiteX21" fmla="*/ 105055 w 1195270"/>
                <a:gd name="connsiteY21" fmla="*/ 1733550 h 2018992"/>
                <a:gd name="connsiteX22" fmla="*/ 78862 w 1195270"/>
                <a:gd name="connsiteY22" fmla="*/ 1870075 h 2018992"/>
                <a:gd name="connsiteX23" fmla="*/ 27268 w 1195270"/>
                <a:gd name="connsiteY23" fmla="*/ 2008982 h 2018992"/>
                <a:gd name="connsiteX24" fmla="*/ 5122 w 1195270"/>
                <a:gd name="connsiteY24" fmla="*/ 2002147 h 2018992"/>
                <a:gd name="connsiteX25" fmla="*/ 279 w 1195270"/>
                <a:gd name="connsiteY25" fmla="*/ 1840706 h 2018992"/>
                <a:gd name="connsiteX26" fmla="*/ 10598 w 1195270"/>
                <a:gd name="connsiteY26" fmla="*/ 1661319 h 2018992"/>
                <a:gd name="connsiteX27" fmla="*/ 11393 w 1195270"/>
                <a:gd name="connsiteY27" fmla="*/ 443706 h 2018992"/>
                <a:gd name="connsiteX28" fmla="*/ 10599 w 1195270"/>
                <a:gd name="connsiteY28" fmla="*/ 3969 h 2018992"/>
                <a:gd name="connsiteX29" fmla="*/ 99499 w 1195270"/>
                <a:gd name="connsiteY29" fmla="*/ 3968 h 2018992"/>
                <a:gd name="connsiteX30" fmla="*/ 946430 w 1195270"/>
                <a:gd name="connsiteY30" fmla="*/ 0 h 20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95270" h="2018992">
                  <a:moveTo>
                    <a:pt x="946430" y="0"/>
                  </a:moveTo>
                  <a:cubicBezTo>
                    <a:pt x="1043796" y="191558"/>
                    <a:pt x="1109413" y="307710"/>
                    <a:pt x="1150423" y="395287"/>
                  </a:cubicBezTo>
                  <a:cubicBezTo>
                    <a:pt x="1191433" y="482864"/>
                    <a:pt x="1200825" y="493712"/>
                    <a:pt x="1192491" y="525462"/>
                  </a:cubicBezTo>
                  <a:cubicBezTo>
                    <a:pt x="1184157" y="557212"/>
                    <a:pt x="1135606" y="575997"/>
                    <a:pt x="1100417" y="585787"/>
                  </a:cubicBezTo>
                  <a:cubicBezTo>
                    <a:pt x="1065228" y="595577"/>
                    <a:pt x="1014428" y="578115"/>
                    <a:pt x="981355" y="584200"/>
                  </a:cubicBezTo>
                  <a:cubicBezTo>
                    <a:pt x="948282" y="590285"/>
                    <a:pt x="910976" y="593725"/>
                    <a:pt x="901980" y="622300"/>
                  </a:cubicBezTo>
                  <a:cubicBezTo>
                    <a:pt x="892984" y="650875"/>
                    <a:pt x="918913" y="721783"/>
                    <a:pt x="927380" y="755650"/>
                  </a:cubicBezTo>
                  <a:cubicBezTo>
                    <a:pt x="935847" y="789517"/>
                    <a:pt x="962305" y="801158"/>
                    <a:pt x="952780" y="825500"/>
                  </a:cubicBezTo>
                  <a:cubicBezTo>
                    <a:pt x="943255" y="849842"/>
                    <a:pt x="894572" y="895350"/>
                    <a:pt x="870230" y="901700"/>
                  </a:cubicBezTo>
                  <a:cubicBezTo>
                    <a:pt x="845888" y="908050"/>
                    <a:pt x="817049" y="852487"/>
                    <a:pt x="806730" y="863600"/>
                  </a:cubicBezTo>
                  <a:cubicBezTo>
                    <a:pt x="796411" y="874713"/>
                    <a:pt x="796412" y="965730"/>
                    <a:pt x="808318" y="968375"/>
                  </a:cubicBezTo>
                  <a:cubicBezTo>
                    <a:pt x="820224" y="971020"/>
                    <a:pt x="846815" y="957659"/>
                    <a:pt x="863880" y="965200"/>
                  </a:cubicBezTo>
                  <a:cubicBezTo>
                    <a:pt x="880946" y="972741"/>
                    <a:pt x="905552" y="993643"/>
                    <a:pt x="910711" y="1013619"/>
                  </a:cubicBezTo>
                  <a:cubicBezTo>
                    <a:pt x="915870" y="1033595"/>
                    <a:pt x="908991" y="1063493"/>
                    <a:pt x="894836" y="1085056"/>
                  </a:cubicBezTo>
                  <a:cubicBezTo>
                    <a:pt x="880681" y="1106620"/>
                    <a:pt x="838348" y="1112044"/>
                    <a:pt x="825780" y="1143000"/>
                  </a:cubicBezTo>
                  <a:cubicBezTo>
                    <a:pt x="813212" y="1173956"/>
                    <a:pt x="816387" y="1213247"/>
                    <a:pt x="819430" y="1270794"/>
                  </a:cubicBezTo>
                  <a:cubicBezTo>
                    <a:pt x="822473" y="1328341"/>
                    <a:pt x="848402" y="1430734"/>
                    <a:pt x="844036" y="1488281"/>
                  </a:cubicBezTo>
                  <a:cubicBezTo>
                    <a:pt x="839670" y="1545828"/>
                    <a:pt x="823795" y="1585780"/>
                    <a:pt x="793236" y="1616075"/>
                  </a:cubicBezTo>
                  <a:cubicBezTo>
                    <a:pt x="762677" y="1646370"/>
                    <a:pt x="749448" y="1669786"/>
                    <a:pt x="660680" y="1670050"/>
                  </a:cubicBezTo>
                  <a:cubicBezTo>
                    <a:pt x="571912" y="1670315"/>
                    <a:pt x="304022" y="1617134"/>
                    <a:pt x="260630" y="1617662"/>
                  </a:cubicBezTo>
                  <a:cubicBezTo>
                    <a:pt x="217238" y="1618190"/>
                    <a:pt x="197659" y="1625335"/>
                    <a:pt x="171730" y="1644650"/>
                  </a:cubicBezTo>
                  <a:cubicBezTo>
                    <a:pt x="145801" y="1663965"/>
                    <a:pt x="120533" y="1695979"/>
                    <a:pt x="105055" y="1733550"/>
                  </a:cubicBezTo>
                  <a:cubicBezTo>
                    <a:pt x="89577" y="1771121"/>
                    <a:pt x="91826" y="1824170"/>
                    <a:pt x="78862" y="1870075"/>
                  </a:cubicBezTo>
                  <a:cubicBezTo>
                    <a:pt x="65898" y="1915980"/>
                    <a:pt x="39558" y="1986970"/>
                    <a:pt x="27268" y="2008982"/>
                  </a:cubicBezTo>
                  <a:cubicBezTo>
                    <a:pt x="14978" y="2030994"/>
                    <a:pt x="26289" y="2011143"/>
                    <a:pt x="5122" y="2002147"/>
                  </a:cubicBezTo>
                  <a:cubicBezTo>
                    <a:pt x="624" y="1974101"/>
                    <a:pt x="-634" y="1897511"/>
                    <a:pt x="279" y="1840706"/>
                  </a:cubicBezTo>
                  <a:cubicBezTo>
                    <a:pt x="1192" y="1783901"/>
                    <a:pt x="8746" y="1894152"/>
                    <a:pt x="10598" y="1661319"/>
                  </a:cubicBezTo>
                  <a:cubicBezTo>
                    <a:pt x="12450" y="1428486"/>
                    <a:pt x="11393" y="719931"/>
                    <a:pt x="11393" y="443706"/>
                  </a:cubicBezTo>
                  <a:cubicBezTo>
                    <a:pt x="11393" y="167481"/>
                    <a:pt x="7424" y="68527"/>
                    <a:pt x="10599" y="3969"/>
                  </a:cubicBezTo>
                  <a:cubicBezTo>
                    <a:pt x="109024" y="1324"/>
                    <a:pt x="99499" y="3968"/>
                    <a:pt x="99499" y="3968"/>
                  </a:cubicBezTo>
                  <a:lnTo>
                    <a:pt x="94643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01" name="正方形/長方形 100"/>
            <p:cNvSpPr/>
            <p:nvPr/>
          </p:nvSpPr>
          <p:spPr bwMode="auto">
            <a:xfrm>
              <a:off x="-1608112" y="1589136"/>
              <a:ext cx="690530" cy="2021655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106" name="グループ化 105"/>
            <p:cNvGrpSpPr/>
            <p:nvPr/>
          </p:nvGrpSpPr>
          <p:grpSpPr>
            <a:xfrm>
              <a:off x="-1495848" y="1818530"/>
              <a:ext cx="1381125" cy="1794734"/>
              <a:chOff x="-1152525" y="5741195"/>
              <a:chExt cx="1381125" cy="1794734"/>
            </a:xfrm>
          </p:grpSpPr>
          <p:sp>
            <p:nvSpPr>
              <p:cNvPr id="102" name="フリーフォーム 101"/>
              <p:cNvSpPr/>
              <p:nvPr/>
            </p:nvSpPr>
            <p:spPr bwMode="auto">
              <a:xfrm>
                <a:off x="-1150171" y="5742542"/>
                <a:ext cx="1376093" cy="1793387"/>
              </a:xfrm>
              <a:custGeom>
                <a:avLst/>
                <a:gdLst>
                  <a:gd name="connsiteX0" fmla="*/ 520370 w 1383088"/>
                  <a:gd name="connsiteY0" fmla="*/ 13053 h 1822551"/>
                  <a:gd name="connsiteX1" fmla="*/ 406070 w 1383088"/>
                  <a:gd name="connsiteY1" fmla="*/ 127353 h 1822551"/>
                  <a:gd name="connsiteX2" fmla="*/ 291770 w 1383088"/>
                  <a:gd name="connsiteY2" fmla="*/ 298803 h 1822551"/>
                  <a:gd name="connsiteX3" fmla="*/ 234620 w 1383088"/>
                  <a:gd name="connsiteY3" fmla="*/ 613128 h 1822551"/>
                  <a:gd name="connsiteX4" fmla="*/ 220333 w 1383088"/>
                  <a:gd name="connsiteY4" fmla="*/ 1027466 h 1822551"/>
                  <a:gd name="connsiteX5" fmla="*/ 167945 w 1383088"/>
                  <a:gd name="connsiteY5" fmla="*/ 1298928 h 1822551"/>
                  <a:gd name="connsiteX6" fmla="*/ 91745 w 1383088"/>
                  <a:gd name="connsiteY6" fmla="*/ 1594203 h 1822551"/>
                  <a:gd name="connsiteX7" fmla="*/ 15545 w 1383088"/>
                  <a:gd name="connsiteY7" fmla="*/ 1798991 h 1822551"/>
                  <a:gd name="connsiteX8" fmla="*/ 420358 w 1383088"/>
                  <a:gd name="connsiteY8" fmla="*/ 1798991 h 1822551"/>
                  <a:gd name="connsiteX9" fmla="*/ 472745 w 1383088"/>
                  <a:gd name="connsiteY9" fmla="*/ 1627541 h 1822551"/>
                  <a:gd name="connsiteX10" fmla="*/ 396545 w 1383088"/>
                  <a:gd name="connsiteY10" fmla="*/ 1375128 h 1822551"/>
                  <a:gd name="connsiteX11" fmla="*/ 353683 w 1383088"/>
                  <a:gd name="connsiteY11" fmla="*/ 1127478 h 1822551"/>
                  <a:gd name="connsiteX12" fmla="*/ 377495 w 1383088"/>
                  <a:gd name="connsiteY12" fmla="*/ 1041753 h 1822551"/>
                  <a:gd name="connsiteX13" fmla="*/ 420358 w 1383088"/>
                  <a:gd name="connsiteY13" fmla="*/ 1108428 h 1822551"/>
                  <a:gd name="connsiteX14" fmla="*/ 439408 w 1383088"/>
                  <a:gd name="connsiteY14" fmla="*/ 1217966 h 1822551"/>
                  <a:gd name="connsiteX15" fmla="*/ 477508 w 1383088"/>
                  <a:gd name="connsiteY15" fmla="*/ 1284641 h 1822551"/>
                  <a:gd name="connsiteX16" fmla="*/ 477508 w 1383088"/>
                  <a:gd name="connsiteY16" fmla="*/ 1184628 h 1822551"/>
                  <a:gd name="connsiteX17" fmla="*/ 439408 w 1383088"/>
                  <a:gd name="connsiteY17" fmla="*/ 1008416 h 1822551"/>
                  <a:gd name="connsiteX18" fmla="*/ 487033 w 1383088"/>
                  <a:gd name="connsiteY18" fmla="*/ 836966 h 1822551"/>
                  <a:gd name="connsiteX19" fmla="*/ 629908 w 1383088"/>
                  <a:gd name="connsiteY19" fmla="*/ 713141 h 1822551"/>
                  <a:gd name="connsiteX20" fmla="*/ 901370 w 1383088"/>
                  <a:gd name="connsiteY20" fmla="*/ 646466 h 1822551"/>
                  <a:gd name="connsiteX21" fmla="*/ 1129970 w 1383088"/>
                  <a:gd name="connsiteY21" fmla="*/ 675041 h 1822551"/>
                  <a:gd name="connsiteX22" fmla="*/ 1215696 w 1383088"/>
                  <a:gd name="connsiteY22" fmla="*/ 732191 h 1822551"/>
                  <a:gd name="connsiteX23" fmla="*/ 1201408 w 1383088"/>
                  <a:gd name="connsiteY23" fmla="*/ 794103 h 1822551"/>
                  <a:gd name="connsiteX24" fmla="*/ 1072820 w 1383088"/>
                  <a:gd name="connsiteY24" fmla="*/ 813153 h 1822551"/>
                  <a:gd name="connsiteX25" fmla="*/ 1015670 w 1383088"/>
                  <a:gd name="connsiteY25" fmla="*/ 860778 h 1822551"/>
                  <a:gd name="connsiteX26" fmla="*/ 1077583 w 1383088"/>
                  <a:gd name="connsiteY26" fmla="*/ 917928 h 1822551"/>
                  <a:gd name="connsiteX27" fmla="*/ 1229983 w 1383088"/>
                  <a:gd name="connsiteY27" fmla="*/ 822678 h 1822551"/>
                  <a:gd name="connsiteX28" fmla="*/ 1339521 w 1383088"/>
                  <a:gd name="connsiteY28" fmla="*/ 808391 h 1822551"/>
                  <a:gd name="connsiteX29" fmla="*/ 1372858 w 1383088"/>
                  <a:gd name="connsiteY29" fmla="*/ 746478 h 1822551"/>
                  <a:gd name="connsiteX30" fmla="*/ 1377621 w 1383088"/>
                  <a:gd name="connsiteY30" fmla="*/ 641703 h 1822551"/>
                  <a:gd name="connsiteX31" fmla="*/ 1301421 w 1383088"/>
                  <a:gd name="connsiteY31" fmla="*/ 594078 h 1822551"/>
                  <a:gd name="connsiteX32" fmla="*/ 1163308 w 1383088"/>
                  <a:gd name="connsiteY32" fmla="*/ 522641 h 1822551"/>
                  <a:gd name="connsiteX33" fmla="*/ 1063295 w 1383088"/>
                  <a:gd name="connsiteY33" fmla="*/ 460728 h 1822551"/>
                  <a:gd name="connsiteX34" fmla="*/ 901370 w 1383088"/>
                  <a:gd name="connsiteY34" fmla="*/ 441678 h 1822551"/>
                  <a:gd name="connsiteX35" fmla="*/ 696583 w 1383088"/>
                  <a:gd name="connsiteY35" fmla="*/ 489303 h 1822551"/>
                  <a:gd name="connsiteX36" fmla="*/ 591808 w 1383088"/>
                  <a:gd name="connsiteY36" fmla="*/ 565503 h 1822551"/>
                  <a:gd name="connsiteX37" fmla="*/ 487033 w 1383088"/>
                  <a:gd name="connsiteY37" fmla="*/ 617891 h 1822551"/>
                  <a:gd name="connsiteX38" fmla="*/ 401308 w 1383088"/>
                  <a:gd name="connsiteY38" fmla="*/ 694091 h 1822551"/>
                  <a:gd name="connsiteX39" fmla="*/ 310820 w 1383088"/>
                  <a:gd name="connsiteY39" fmla="*/ 694091 h 1822551"/>
                  <a:gd name="connsiteX40" fmla="*/ 291770 w 1383088"/>
                  <a:gd name="connsiteY40" fmla="*/ 646466 h 1822551"/>
                  <a:gd name="connsiteX41" fmla="*/ 315583 w 1383088"/>
                  <a:gd name="connsiteY41" fmla="*/ 555978 h 1822551"/>
                  <a:gd name="connsiteX42" fmla="*/ 425120 w 1383088"/>
                  <a:gd name="connsiteY42" fmla="*/ 441678 h 1822551"/>
                  <a:gd name="connsiteX43" fmla="*/ 520370 w 1383088"/>
                  <a:gd name="connsiteY43" fmla="*/ 13053 h 1822551"/>
                  <a:gd name="connsiteX0" fmla="*/ 505579 w 1368297"/>
                  <a:gd name="connsiteY0" fmla="*/ 13053 h 1836380"/>
                  <a:gd name="connsiteX1" fmla="*/ 391279 w 1368297"/>
                  <a:gd name="connsiteY1" fmla="*/ 127353 h 1836380"/>
                  <a:gd name="connsiteX2" fmla="*/ 276979 w 1368297"/>
                  <a:gd name="connsiteY2" fmla="*/ 298803 h 1836380"/>
                  <a:gd name="connsiteX3" fmla="*/ 219829 w 1368297"/>
                  <a:gd name="connsiteY3" fmla="*/ 613128 h 1836380"/>
                  <a:gd name="connsiteX4" fmla="*/ 205542 w 1368297"/>
                  <a:gd name="connsiteY4" fmla="*/ 1027466 h 1836380"/>
                  <a:gd name="connsiteX5" fmla="*/ 153154 w 1368297"/>
                  <a:gd name="connsiteY5" fmla="*/ 1298928 h 1836380"/>
                  <a:gd name="connsiteX6" fmla="*/ 76954 w 1368297"/>
                  <a:gd name="connsiteY6" fmla="*/ 1594203 h 1836380"/>
                  <a:gd name="connsiteX7" fmla="*/ 754 w 1368297"/>
                  <a:gd name="connsiteY7" fmla="*/ 1798991 h 1836380"/>
                  <a:gd name="connsiteX8" fmla="*/ 405567 w 1368297"/>
                  <a:gd name="connsiteY8" fmla="*/ 1798991 h 1836380"/>
                  <a:gd name="connsiteX9" fmla="*/ 457954 w 1368297"/>
                  <a:gd name="connsiteY9" fmla="*/ 1627541 h 1836380"/>
                  <a:gd name="connsiteX10" fmla="*/ 381754 w 1368297"/>
                  <a:gd name="connsiteY10" fmla="*/ 1375128 h 1836380"/>
                  <a:gd name="connsiteX11" fmla="*/ 338892 w 1368297"/>
                  <a:gd name="connsiteY11" fmla="*/ 1127478 h 1836380"/>
                  <a:gd name="connsiteX12" fmla="*/ 362704 w 1368297"/>
                  <a:gd name="connsiteY12" fmla="*/ 1041753 h 1836380"/>
                  <a:gd name="connsiteX13" fmla="*/ 405567 w 1368297"/>
                  <a:gd name="connsiteY13" fmla="*/ 1108428 h 1836380"/>
                  <a:gd name="connsiteX14" fmla="*/ 424617 w 1368297"/>
                  <a:gd name="connsiteY14" fmla="*/ 1217966 h 1836380"/>
                  <a:gd name="connsiteX15" fmla="*/ 462717 w 1368297"/>
                  <a:gd name="connsiteY15" fmla="*/ 1284641 h 1836380"/>
                  <a:gd name="connsiteX16" fmla="*/ 462717 w 1368297"/>
                  <a:gd name="connsiteY16" fmla="*/ 1184628 h 1836380"/>
                  <a:gd name="connsiteX17" fmla="*/ 424617 w 1368297"/>
                  <a:gd name="connsiteY17" fmla="*/ 1008416 h 1836380"/>
                  <a:gd name="connsiteX18" fmla="*/ 472242 w 1368297"/>
                  <a:gd name="connsiteY18" fmla="*/ 836966 h 1836380"/>
                  <a:gd name="connsiteX19" fmla="*/ 615117 w 1368297"/>
                  <a:gd name="connsiteY19" fmla="*/ 713141 h 1836380"/>
                  <a:gd name="connsiteX20" fmla="*/ 886579 w 1368297"/>
                  <a:gd name="connsiteY20" fmla="*/ 646466 h 1836380"/>
                  <a:gd name="connsiteX21" fmla="*/ 1115179 w 1368297"/>
                  <a:gd name="connsiteY21" fmla="*/ 675041 h 1836380"/>
                  <a:gd name="connsiteX22" fmla="*/ 1200905 w 1368297"/>
                  <a:gd name="connsiteY22" fmla="*/ 732191 h 1836380"/>
                  <a:gd name="connsiteX23" fmla="*/ 1186617 w 1368297"/>
                  <a:gd name="connsiteY23" fmla="*/ 794103 h 1836380"/>
                  <a:gd name="connsiteX24" fmla="*/ 1058029 w 1368297"/>
                  <a:gd name="connsiteY24" fmla="*/ 813153 h 1836380"/>
                  <a:gd name="connsiteX25" fmla="*/ 1000879 w 1368297"/>
                  <a:gd name="connsiteY25" fmla="*/ 860778 h 1836380"/>
                  <a:gd name="connsiteX26" fmla="*/ 1062792 w 1368297"/>
                  <a:gd name="connsiteY26" fmla="*/ 917928 h 1836380"/>
                  <a:gd name="connsiteX27" fmla="*/ 1215192 w 1368297"/>
                  <a:gd name="connsiteY27" fmla="*/ 822678 h 1836380"/>
                  <a:gd name="connsiteX28" fmla="*/ 1324730 w 1368297"/>
                  <a:gd name="connsiteY28" fmla="*/ 808391 h 1836380"/>
                  <a:gd name="connsiteX29" fmla="*/ 1358067 w 1368297"/>
                  <a:gd name="connsiteY29" fmla="*/ 746478 h 1836380"/>
                  <a:gd name="connsiteX30" fmla="*/ 1362830 w 1368297"/>
                  <a:gd name="connsiteY30" fmla="*/ 641703 h 1836380"/>
                  <a:gd name="connsiteX31" fmla="*/ 1286630 w 1368297"/>
                  <a:gd name="connsiteY31" fmla="*/ 594078 h 1836380"/>
                  <a:gd name="connsiteX32" fmla="*/ 1148517 w 1368297"/>
                  <a:gd name="connsiteY32" fmla="*/ 522641 h 1836380"/>
                  <a:gd name="connsiteX33" fmla="*/ 1048504 w 1368297"/>
                  <a:gd name="connsiteY33" fmla="*/ 460728 h 1836380"/>
                  <a:gd name="connsiteX34" fmla="*/ 886579 w 1368297"/>
                  <a:gd name="connsiteY34" fmla="*/ 441678 h 1836380"/>
                  <a:gd name="connsiteX35" fmla="*/ 681792 w 1368297"/>
                  <a:gd name="connsiteY35" fmla="*/ 489303 h 1836380"/>
                  <a:gd name="connsiteX36" fmla="*/ 577017 w 1368297"/>
                  <a:gd name="connsiteY36" fmla="*/ 565503 h 1836380"/>
                  <a:gd name="connsiteX37" fmla="*/ 472242 w 1368297"/>
                  <a:gd name="connsiteY37" fmla="*/ 617891 h 1836380"/>
                  <a:gd name="connsiteX38" fmla="*/ 386517 w 1368297"/>
                  <a:gd name="connsiteY38" fmla="*/ 694091 h 1836380"/>
                  <a:gd name="connsiteX39" fmla="*/ 296029 w 1368297"/>
                  <a:gd name="connsiteY39" fmla="*/ 694091 h 1836380"/>
                  <a:gd name="connsiteX40" fmla="*/ 276979 w 1368297"/>
                  <a:gd name="connsiteY40" fmla="*/ 646466 h 1836380"/>
                  <a:gd name="connsiteX41" fmla="*/ 300792 w 1368297"/>
                  <a:gd name="connsiteY41" fmla="*/ 555978 h 1836380"/>
                  <a:gd name="connsiteX42" fmla="*/ 410329 w 1368297"/>
                  <a:gd name="connsiteY42" fmla="*/ 441678 h 1836380"/>
                  <a:gd name="connsiteX43" fmla="*/ 505579 w 1368297"/>
                  <a:gd name="connsiteY43" fmla="*/ 13053 h 1836380"/>
                  <a:gd name="connsiteX0" fmla="*/ 506312 w 1369030"/>
                  <a:gd name="connsiteY0" fmla="*/ 13053 h 1812426"/>
                  <a:gd name="connsiteX1" fmla="*/ 392012 w 1369030"/>
                  <a:gd name="connsiteY1" fmla="*/ 127353 h 1812426"/>
                  <a:gd name="connsiteX2" fmla="*/ 277712 w 1369030"/>
                  <a:gd name="connsiteY2" fmla="*/ 298803 h 1812426"/>
                  <a:gd name="connsiteX3" fmla="*/ 220562 w 1369030"/>
                  <a:gd name="connsiteY3" fmla="*/ 613128 h 1812426"/>
                  <a:gd name="connsiteX4" fmla="*/ 206275 w 1369030"/>
                  <a:gd name="connsiteY4" fmla="*/ 1027466 h 1812426"/>
                  <a:gd name="connsiteX5" fmla="*/ 153887 w 1369030"/>
                  <a:gd name="connsiteY5" fmla="*/ 1298928 h 1812426"/>
                  <a:gd name="connsiteX6" fmla="*/ 77687 w 1369030"/>
                  <a:gd name="connsiteY6" fmla="*/ 1594203 h 1812426"/>
                  <a:gd name="connsiteX7" fmla="*/ 1487 w 1369030"/>
                  <a:gd name="connsiteY7" fmla="*/ 1798991 h 1812426"/>
                  <a:gd name="connsiteX8" fmla="*/ 406300 w 1369030"/>
                  <a:gd name="connsiteY8" fmla="*/ 1798991 h 1812426"/>
                  <a:gd name="connsiteX9" fmla="*/ 458687 w 1369030"/>
                  <a:gd name="connsiteY9" fmla="*/ 1627541 h 1812426"/>
                  <a:gd name="connsiteX10" fmla="*/ 382487 w 1369030"/>
                  <a:gd name="connsiteY10" fmla="*/ 1375128 h 1812426"/>
                  <a:gd name="connsiteX11" fmla="*/ 339625 w 1369030"/>
                  <a:gd name="connsiteY11" fmla="*/ 1127478 h 1812426"/>
                  <a:gd name="connsiteX12" fmla="*/ 363437 w 1369030"/>
                  <a:gd name="connsiteY12" fmla="*/ 1041753 h 1812426"/>
                  <a:gd name="connsiteX13" fmla="*/ 406300 w 1369030"/>
                  <a:gd name="connsiteY13" fmla="*/ 1108428 h 1812426"/>
                  <a:gd name="connsiteX14" fmla="*/ 425350 w 1369030"/>
                  <a:gd name="connsiteY14" fmla="*/ 1217966 h 1812426"/>
                  <a:gd name="connsiteX15" fmla="*/ 463450 w 1369030"/>
                  <a:gd name="connsiteY15" fmla="*/ 1284641 h 1812426"/>
                  <a:gd name="connsiteX16" fmla="*/ 463450 w 1369030"/>
                  <a:gd name="connsiteY16" fmla="*/ 1184628 h 1812426"/>
                  <a:gd name="connsiteX17" fmla="*/ 425350 w 1369030"/>
                  <a:gd name="connsiteY17" fmla="*/ 1008416 h 1812426"/>
                  <a:gd name="connsiteX18" fmla="*/ 472975 w 1369030"/>
                  <a:gd name="connsiteY18" fmla="*/ 836966 h 1812426"/>
                  <a:gd name="connsiteX19" fmla="*/ 615850 w 1369030"/>
                  <a:gd name="connsiteY19" fmla="*/ 713141 h 1812426"/>
                  <a:gd name="connsiteX20" fmla="*/ 887312 w 1369030"/>
                  <a:gd name="connsiteY20" fmla="*/ 646466 h 1812426"/>
                  <a:gd name="connsiteX21" fmla="*/ 1115912 w 1369030"/>
                  <a:gd name="connsiteY21" fmla="*/ 675041 h 1812426"/>
                  <a:gd name="connsiteX22" fmla="*/ 1201638 w 1369030"/>
                  <a:gd name="connsiteY22" fmla="*/ 732191 h 1812426"/>
                  <a:gd name="connsiteX23" fmla="*/ 1187350 w 1369030"/>
                  <a:gd name="connsiteY23" fmla="*/ 794103 h 1812426"/>
                  <a:gd name="connsiteX24" fmla="*/ 1058762 w 1369030"/>
                  <a:gd name="connsiteY24" fmla="*/ 813153 h 1812426"/>
                  <a:gd name="connsiteX25" fmla="*/ 1001612 w 1369030"/>
                  <a:gd name="connsiteY25" fmla="*/ 860778 h 1812426"/>
                  <a:gd name="connsiteX26" fmla="*/ 1063525 w 1369030"/>
                  <a:gd name="connsiteY26" fmla="*/ 917928 h 1812426"/>
                  <a:gd name="connsiteX27" fmla="*/ 1215925 w 1369030"/>
                  <a:gd name="connsiteY27" fmla="*/ 822678 h 1812426"/>
                  <a:gd name="connsiteX28" fmla="*/ 1325463 w 1369030"/>
                  <a:gd name="connsiteY28" fmla="*/ 808391 h 1812426"/>
                  <a:gd name="connsiteX29" fmla="*/ 1358800 w 1369030"/>
                  <a:gd name="connsiteY29" fmla="*/ 746478 h 1812426"/>
                  <a:gd name="connsiteX30" fmla="*/ 1363563 w 1369030"/>
                  <a:gd name="connsiteY30" fmla="*/ 641703 h 1812426"/>
                  <a:gd name="connsiteX31" fmla="*/ 1287363 w 1369030"/>
                  <a:gd name="connsiteY31" fmla="*/ 594078 h 1812426"/>
                  <a:gd name="connsiteX32" fmla="*/ 1149250 w 1369030"/>
                  <a:gd name="connsiteY32" fmla="*/ 522641 h 1812426"/>
                  <a:gd name="connsiteX33" fmla="*/ 1049237 w 1369030"/>
                  <a:gd name="connsiteY33" fmla="*/ 460728 h 1812426"/>
                  <a:gd name="connsiteX34" fmla="*/ 887312 w 1369030"/>
                  <a:gd name="connsiteY34" fmla="*/ 441678 h 1812426"/>
                  <a:gd name="connsiteX35" fmla="*/ 682525 w 1369030"/>
                  <a:gd name="connsiteY35" fmla="*/ 489303 h 1812426"/>
                  <a:gd name="connsiteX36" fmla="*/ 577750 w 1369030"/>
                  <a:gd name="connsiteY36" fmla="*/ 565503 h 1812426"/>
                  <a:gd name="connsiteX37" fmla="*/ 472975 w 1369030"/>
                  <a:gd name="connsiteY37" fmla="*/ 617891 h 1812426"/>
                  <a:gd name="connsiteX38" fmla="*/ 387250 w 1369030"/>
                  <a:gd name="connsiteY38" fmla="*/ 694091 h 1812426"/>
                  <a:gd name="connsiteX39" fmla="*/ 296762 w 1369030"/>
                  <a:gd name="connsiteY39" fmla="*/ 694091 h 1812426"/>
                  <a:gd name="connsiteX40" fmla="*/ 277712 w 1369030"/>
                  <a:gd name="connsiteY40" fmla="*/ 646466 h 1812426"/>
                  <a:gd name="connsiteX41" fmla="*/ 301525 w 1369030"/>
                  <a:gd name="connsiteY41" fmla="*/ 555978 h 1812426"/>
                  <a:gd name="connsiteX42" fmla="*/ 411062 w 1369030"/>
                  <a:gd name="connsiteY42" fmla="*/ 441678 h 1812426"/>
                  <a:gd name="connsiteX43" fmla="*/ 506312 w 1369030"/>
                  <a:gd name="connsiteY43" fmla="*/ 13053 h 1812426"/>
                  <a:gd name="connsiteX0" fmla="*/ 506312 w 1369030"/>
                  <a:gd name="connsiteY0" fmla="*/ 13053 h 1801996"/>
                  <a:gd name="connsiteX1" fmla="*/ 392012 w 1369030"/>
                  <a:gd name="connsiteY1" fmla="*/ 127353 h 1801996"/>
                  <a:gd name="connsiteX2" fmla="*/ 277712 w 1369030"/>
                  <a:gd name="connsiteY2" fmla="*/ 298803 h 1801996"/>
                  <a:gd name="connsiteX3" fmla="*/ 220562 w 1369030"/>
                  <a:gd name="connsiteY3" fmla="*/ 613128 h 1801996"/>
                  <a:gd name="connsiteX4" fmla="*/ 206275 w 1369030"/>
                  <a:gd name="connsiteY4" fmla="*/ 1027466 h 1801996"/>
                  <a:gd name="connsiteX5" fmla="*/ 153887 w 1369030"/>
                  <a:gd name="connsiteY5" fmla="*/ 1298928 h 1801996"/>
                  <a:gd name="connsiteX6" fmla="*/ 77687 w 1369030"/>
                  <a:gd name="connsiteY6" fmla="*/ 1594203 h 1801996"/>
                  <a:gd name="connsiteX7" fmla="*/ 1487 w 1369030"/>
                  <a:gd name="connsiteY7" fmla="*/ 1798991 h 1801996"/>
                  <a:gd name="connsiteX8" fmla="*/ 406300 w 1369030"/>
                  <a:gd name="connsiteY8" fmla="*/ 1798991 h 1801996"/>
                  <a:gd name="connsiteX9" fmla="*/ 458687 w 1369030"/>
                  <a:gd name="connsiteY9" fmla="*/ 1627541 h 1801996"/>
                  <a:gd name="connsiteX10" fmla="*/ 382487 w 1369030"/>
                  <a:gd name="connsiteY10" fmla="*/ 1375128 h 1801996"/>
                  <a:gd name="connsiteX11" fmla="*/ 339625 w 1369030"/>
                  <a:gd name="connsiteY11" fmla="*/ 1127478 h 1801996"/>
                  <a:gd name="connsiteX12" fmla="*/ 363437 w 1369030"/>
                  <a:gd name="connsiteY12" fmla="*/ 1041753 h 1801996"/>
                  <a:gd name="connsiteX13" fmla="*/ 406300 w 1369030"/>
                  <a:gd name="connsiteY13" fmla="*/ 1108428 h 1801996"/>
                  <a:gd name="connsiteX14" fmla="*/ 425350 w 1369030"/>
                  <a:gd name="connsiteY14" fmla="*/ 1217966 h 1801996"/>
                  <a:gd name="connsiteX15" fmla="*/ 463450 w 1369030"/>
                  <a:gd name="connsiteY15" fmla="*/ 1284641 h 1801996"/>
                  <a:gd name="connsiteX16" fmla="*/ 463450 w 1369030"/>
                  <a:gd name="connsiteY16" fmla="*/ 1184628 h 1801996"/>
                  <a:gd name="connsiteX17" fmla="*/ 425350 w 1369030"/>
                  <a:gd name="connsiteY17" fmla="*/ 1008416 h 1801996"/>
                  <a:gd name="connsiteX18" fmla="*/ 472975 w 1369030"/>
                  <a:gd name="connsiteY18" fmla="*/ 836966 h 1801996"/>
                  <a:gd name="connsiteX19" fmla="*/ 615850 w 1369030"/>
                  <a:gd name="connsiteY19" fmla="*/ 713141 h 1801996"/>
                  <a:gd name="connsiteX20" fmla="*/ 887312 w 1369030"/>
                  <a:gd name="connsiteY20" fmla="*/ 646466 h 1801996"/>
                  <a:gd name="connsiteX21" fmla="*/ 1115912 w 1369030"/>
                  <a:gd name="connsiteY21" fmla="*/ 675041 h 1801996"/>
                  <a:gd name="connsiteX22" fmla="*/ 1201638 w 1369030"/>
                  <a:gd name="connsiteY22" fmla="*/ 732191 h 1801996"/>
                  <a:gd name="connsiteX23" fmla="*/ 1187350 w 1369030"/>
                  <a:gd name="connsiteY23" fmla="*/ 794103 h 1801996"/>
                  <a:gd name="connsiteX24" fmla="*/ 1058762 w 1369030"/>
                  <a:gd name="connsiteY24" fmla="*/ 813153 h 1801996"/>
                  <a:gd name="connsiteX25" fmla="*/ 1001612 w 1369030"/>
                  <a:gd name="connsiteY25" fmla="*/ 860778 h 1801996"/>
                  <a:gd name="connsiteX26" fmla="*/ 1063525 w 1369030"/>
                  <a:gd name="connsiteY26" fmla="*/ 917928 h 1801996"/>
                  <a:gd name="connsiteX27" fmla="*/ 1215925 w 1369030"/>
                  <a:gd name="connsiteY27" fmla="*/ 822678 h 1801996"/>
                  <a:gd name="connsiteX28" fmla="*/ 1325463 w 1369030"/>
                  <a:gd name="connsiteY28" fmla="*/ 808391 h 1801996"/>
                  <a:gd name="connsiteX29" fmla="*/ 1358800 w 1369030"/>
                  <a:gd name="connsiteY29" fmla="*/ 746478 h 1801996"/>
                  <a:gd name="connsiteX30" fmla="*/ 1363563 w 1369030"/>
                  <a:gd name="connsiteY30" fmla="*/ 641703 h 1801996"/>
                  <a:gd name="connsiteX31" fmla="*/ 1287363 w 1369030"/>
                  <a:gd name="connsiteY31" fmla="*/ 594078 h 1801996"/>
                  <a:gd name="connsiteX32" fmla="*/ 1149250 w 1369030"/>
                  <a:gd name="connsiteY32" fmla="*/ 522641 h 1801996"/>
                  <a:gd name="connsiteX33" fmla="*/ 1049237 w 1369030"/>
                  <a:gd name="connsiteY33" fmla="*/ 460728 h 1801996"/>
                  <a:gd name="connsiteX34" fmla="*/ 887312 w 1369030"/>
                  <a:gd name="connsiteY34" fmla="*/ 441678 h 1801996"/>
                  <a:gd name="connsiteX35" fmla="*/ 682525 w 1369030"/>
                  <a:gd name="connsiteY35" fmla="*/ 489303 h 1801996"/>
                  <a:gd name="connsiteX36" fmla="*/ 577750 w 1369030"/>
                  <a:gd name="connsiteY36" fmla="*/ 565503 h 1801996"/>
                  <a:gd name="connsiteX37" fmla="*/ 472975 w 1369030"/>
                  <a:gd name="connsiteY37" fmla="*/ 617891 h 1801996"/>
                  <a:gd name="connsiteX38" fmla="*/ 387250 w 1369030"/>
                  <a:gd name="connsiteY38" fmla="*/ 694091 h 1801996"/>
                  <a:gd name="connsiteX39" fmla="*/ 296762 w 1369030"/>
                  <a:gd name="connsiteY39" fmla="*/ 694091 h 1801996"/>
                  <a:gd name="connsiteX40" fmla="*/ 277712 w 1369030"/>
                  <a:gd name="connsiteY40" fmla="*/ 646466 h 1801996"/>
                  <a:gd name="connsiteX41" fmla="*/ 301525 w 1369030"/>
                  <a:gd name="connsiteY41" fmla="*/ 555978 h 1801996"/>
                  <a:gd name="connsiteX42" fmla="*/ 411062 w 1369030"/>
                  <a:gd name="connsiteY42" fmla="*/ 441678 h 1801996"/>
                  <a:gd name="connsiteX43" fmla="*/ 506312 w 1369030"/>
                  <a:gd name="connsiteY43" fmla="*/ 13053 h 1801996"/>
                  <a:gd name="connsiteX0" fmla="*/ 501638 w 1364356"/>
                  <a:gd name="connsiteY0" fmla="*/ 13053 h 1812426"/>
                  <a:gd name="connsiteX1" fmla="*/ 387338 w 1364356"/>
                  <a:gd name="connsiteY1" fmla="*/ 127353 h 1812426"/>
                  <a:gd name="connsiteX2" fmla="*/ 273038 w 1364356"/>
                  <a:gd name="connsiteY2" fmla="*/ 298803 h 1812426"/>
                  <a:gd name="connsiteX3" fmla="*/ 215888 w 1364356"/>
                  <a:gd name="connsiteY3" fmla="*/ 613128 h 1812426"/>
                  <a:gd name="connsiteX4" fmla="*/ 201601 w 1364356"/>
                  <a:gd name="connsiteY4" fmla="*/ 1027466 h 1812426"/>
                  <a:gd name="connsiteX5" fmla="*/ 149213 w 1364356"/>
                  <a:gd name="connsiteY5" fmla="*/ 1298928 h 1812426"/>
                  <a:gd name="connsiteX6" fmla="*/ 73013 w 1364356"/>
                  <a:gd name="connsiteY6" fmla="*/ 1594203 h 1812426"/>
                  <a:gd name="connsiteX7" fmla="*/ 1575 w 1364356"/>
                  <a:gd name="connsiteY7" fmla="*/ 1798991 h 1812426"/>
                  <a:gd name="connsiteX8" fmla="*/ 401626 w 1364356"/>
                  <a:gd name="connsiteY8" fmla="*/ 1798991 h 1812426"/>
                  <a:gd name="connsiteX9" fmla="*/ 454013 w 1364356"/>
                  <a:gd name="connsiteY9" fmla="*/ 1627541 h 1812426"/>
                  <a:gd name="connsiteX10" fmla="*/ 377813 w 1364356"/>
                  <a:gd name="connsiteY10" fmla="*/ 1375128 h 1812426"/>
                  <a:gd name="connsiteX11" fmla="*/ 334951 w 1364356"/>
                  <a:gd name="connsiteY11" fmla="*/ 1127478 h 1812426"/>
                  <a:gd name="connsiteX12" fmla="*/ 358763 w 1364356"/>
                  <a:gd name="connsiteY12" fmla="*/ 1041753 h 1812426"/>
                  <a:gd name="connsiteX13" fmla="*/ 401626 w 1364356"/>
                  <a:gd name="connsiteY13" fmla="*/ 1108428 h 1812426"/>
                  <a:gd name="connsiteX14" fmla="*/ 420676 w 1364356"/>
                  <a:gd name="connsiteY14" fmla="*/ 1217966 h 1812426"/>
                  <a:gd name="connsiteX15" fmla="*/ 458776 w 1364356"/>
                  <a:gd name="connsiteY15" fmla="*/ 1284641 h 1812426"/>
                  <a:gd name="connsiteX16" fmla="*/ 458776 w 1364356"/>
                  <a:gd name="connsiteY16" fmla="*/ 1184628 h 1812426"/>
                  <a:gd name="connsiteX17" fmla="*/ 420676 w 1364356"/>
                  <a:gd name="connsiteY17" fmla="*/ 1008416 h 1812426"/>
                  <a:gd name="connsiteX18" fmla="*/ 468301 w 1364356"/>
                  <a:gd name="connsiteY18" fmla="*/ 836966 h 1812426"/>
                  <a:gd name="connsiteX19" fmla="*/ 611176 w 1364356"/>
                  <a:gd name="connsiteY19" fmla="*/ 713141 h 1812426"/>
                  <a:gd name="connsiteX20" fmla="*/ 882638 w 1364356"/>
                  <a:gd name="connsiteY20" fmla="*/ 646466 h 1812426"/>
                  <a:gd name="connsiteX21" fmla="*/ 1111238 w 1364356"/>
                  <a:gd name="connsiteY21" fmla="*/ 675041 h 1812426"/>
                  <a:gd name="connsiteX22" fmla="*/ 1196964 w 1364356"/>
                  <a:gd name="connsiteY22" fmla="*/ 732191 h 1812426"/>
                  <a:gd name="connsiteX23" fmla="*/ 1182676 w 1364356"/>
                  <a:gd name="connsiteY23" fmla="*/ 794103 h 1812426"/>
                  <a:gd name="connsiteX24" fmla="*/ 1054088 w 1364356"/>
                  <a:gd name="connsiteY24" fmla="*/ 813153 h 1812426"/>
                  <a:gd name="connsiteX25" fmla="*/ 996938 w 1364356"/>
                  <a:gd name="connsiteY25" fmla="*/ 860778 h 1812426"/>
                  <a:gd name="connsiteX26" fmla="*/ 1058851 w 1364356"/>
                  <a:gd name="connsiteY26" fmla="*/ 917928 h 1812426"/>
                  <a:gd name="connsiteX27" fmla="*/ 1211251 w 1364356"/>
                  <a:gd name="connsiteY27" fmla="*/ 822678 h 1812426"/>
                  <a:gd name="connsiteX28" fmla="*/ 1320789 w 1364356"/>
                  <a:gd name="connsiteY28" fmla="*/ 808391 h 1812426"/>
                  <a:gd name="connsiteX29" fmla="*/ 1354126 w 1364356"/>
                  <a:gd name="connsiteY29" fmla="*/ 746478 h 1812426"/>
                  <a:gd name="connsiteX30" fmla="*/ 1358889 w 1364356"/>
                  <a:gd name="connsiteY30" fmla="*/ 641703 h 1812426"/>
                  <a:gd name="connsiteX31" fmla="*/ 1282689 w 1364356"/>
                  <a:gd name="connsiteY31" fmla="*/ 594078 h 1812426"/>
                  <a:gd name="connsiteX32" fmla="*/ 1144576 w 1364356"/>
                  <a:gd name="connsiteY32" fmla="*/ 522641 h 1812426"/>
                  <a:gd name="connsiteX33" fmla="*/ 1044563 w 1364356"/>
                  <a:gd name="connsiteY33" fmla="*/ 460728 h 1812426"/>
                  <a:gd name="connsiteX34" fmla="*/ 882638 w 1364356"/>
                  <a:gd name="connsiteY34" fmla="*/ 441678 h 1812426"/>
                  <a:gd name="connsiteX35" fmla="*/ 677851 w 1364356"/>
                  <a:gd name="connsiteY35" fmla="*/ 489303 h 1812426"/>
                  <a:gd name="connsiteX36" fmla="*/ 573076 w 1364356"/>
                  <a:gd name="connsiteY36" fmla="*/ 565503 h 1812426"/>
                  <a:gd name="connsiteX37" fmla="*/ 468301 w 1364356"/>
                  <a:gd name="connsiteY37" fmla="*/ 617891 h 1812426"/>
                  <a:gd name="connsiteX38" fmla="*/ 382576 w 1364356"/>
                  <a:gd name="connsiteY38" fmla="*/ 694091 h 1812426"/>
                  <a:gd name="connsiteX39" fmla="*/ 292088 w 1364356"/>
                  <a:gd name="connsiteY39" fmla="*/ 694091 h 1812426"/>
                  <a:gd name="connsiteX40" fmla="*/ 273038 w 1364356"/>
                  <a:gd name="connsiteY40" fmla="*/ 646466 h 1812426"/>
                  <a:gd name="connsiteX41" fmla="*/ 296851 w 1364356"/>
                  <a:gd name="connsiteY41" fmla="*/ 555978 h 1812426"/>
                  <a:gd name="connsiteX42" fmla="*/ 406388 w 1364356"/>
                  <a:gd name="connsiteY42" fmla="*/ 441678 h 1812426"/>
                  <a:gd name="connsiteX43" fmla="*/ 501638 w 1364356"/>
                  <a:gd name="connsiteY43" fmla="*/ 13053 h 1812426"/>
                  <a:gd name="connsiteX0" fmla="*/ 501638 w 1364356"/>
                  <a:gd name="connsiteY0" fmla="*/ 13053 h 1802994"/>
                  <a:gd name="connsiteX1" fmla="*/ 387338 w 1364356"/>
                  <a:gd name="connsiteY1" fmla="*/ 127353 h 1802994"/>
                  <a:gd name="connsiteX2" fmla="*/ 273038 w 1364356"/>
                  <a:gd name="connsiteY2" fmla="*/ 298803 h 1802994"/>
                  <a:gd name="connsiteX3" fmla="*/ 215888 w 1364356"/>
                  <a:gd name="connsiteY3" fmla="*/ 613128 h 1802994"/>
                  <a:gd name="connsiteX4" fmla="*/ 201601 w 1364356"/>
                  <a:gd name="connsiteY4" fmla="*/ 1027466 h 1802994"/>
                  <a:gd name="connsiteX5" fmla="*/ 149213 w 1364356"/>
                  <a:gd name="connsiteY5" fmla="*/ 1298928 h 1802994"/>
                  <a:gd name="connsiteX6" fmla="*/ 73013 w 1364356"/>
                  <a:gd name="connsiteY6" fmla="*/ 1594203 h 1802994"/>
                  <a:gd name="connsiteX7" fmla="*/ 1575 w 1364356"/>
                  <a:gd name="connsiteY7" fmla="*/ 1798991 h 1802994"/>
                  <a:gd name="connsiteX8" fmla="*/ 401626 w 1364356"/>
                  <a:gd name="connsiteY8" fmla="*/ 1798991 h 1802994"/>
                  <a:gd name="connsiteX9" fmla="*/ 454013 w 1364356"/>
                  <a:gd name="connsiteY9" fmla="*/ 1627541 h 1802994"/>
                  <a:gd name="connsiteX10" fmla="*/ 377813 w 1364356"/>
                  <a:gd name="connsiteY10" fmla="*/ 1375128 h 1802994"/>
                  <a:gd name="connsiteX11" fmla="*/ 334951 w 1364356"/>
                  <a:gd name="connsiteY11" fmla="*/ 1127478 h 1802994"/>
                  <a:gd name="connsiteX12" fmla="*/ 358763 w 1364356"/>
                  <a:gd name="connsiteY12" fmla="*/ 1041753 h 1802994"/>
                  <a:gd name="connsiteX13" fmla="*/ 401626 w 1364356"/>
                  <a:gd name="connsiteY13" fmla="*/ 1108428 h 1802994"/>
                  <a:gd name="connsiteX14" fmla="*/ 420676 w 1364356"/>
                  <a:gd name="connsiteY14" fmla="*/ 1217966 h 1802994"/>
                  <a:gd name="connsiteX15" fmla="*/ 458776 w 1364356"/>
                  <a:gd name="connsiteY15" fmla="*/ 1284641 h 1802994"/>
                  <a:gd name="connsiteX16" fmla="*/ 458776 w 1364356"/>
                  <a:gd name="connsiteY16" fmla="*/ 1184628 h 1802994"/>
                  <a:gd name="connsiteX17" fmla="*/ 420676 w 1364356"/>
                  <a:gd name="connsiteY17" fmla="*/ 1008416 h 1802994"/>
                  <a:gd name="connsiteX18" fmla="*/ 468301 w 1364356"/>
                  <a:gd name="connsiteY18" fmla="*/ 836966 h 1802994"/>
                  <a:gd name="connsiteX19" fmla="*/ 611176 w 1364356"/>
                  <a:gd name="connsiteY19" fmla="*/ 713141 h 1802994"/>
                  <a:gd name="connsiteX20" fmla="*/ 882638 w 1364356"/>
                  <a:gd name="connsiteY20" fmla="*/ 646466 h 1802994"/>
                  <a:gd name="connsiteX21" fmla="*/ 1111238 w 1364356"/>
                  <a:gd name="connsiteY21" fmla="*/ 675041 h 1802994"/>
                  <a:gd name="connsiteX22" fmla="*/ 1196964 w 1364356"/>
                  <a:gd name="connsiteY22" fmla="*/ 732191 h 1802994"/>
                  <a:gd name="connsiteX23" fmla="*/ 1182676 w 1364356"/>
                  <a:gd name="connsiteY23" fmla="*/ 794103 h 1802994"/>
                  <a:gd name="connsiteX24" fmla="*/ 1054088 w 1364356"/>
                  <a:gd name="connsiteY24" fmla="*/ 813153 h 1802994"/>
                  <a:gd name="connsiteX25" fmla="*/ 996938 w 1364356"/>
                  <a:gd name="connsiteY25" fmla="*/ 860778 h 1802994"/>
                  <a:gd name="connsiteX26" fmla="*/ 1058851 w 1364356"/>
                  <a:gd name="connsiteY26" fmla="*/ 917928 h 1802994"/>
                  <a:gd name="connsiteX27" fmla="*/ 1211251 w 1364356"/>
                  <a:gd name="connsiteY27" fmla="*/ 822678 h 1802994"/>
                  <a:gd name="connsiteX28" fmla="*/ 1320789 w 1364356"/>
                  <a:gd name="connsiteY28" fmla="*/ 808391 h 1802994"/>
                  <a:gd name="connsiteX29" fmla="*/ 1354126 w 1364356"/>
                  <a:gd name="connsiteY29" fmla="*/ 746478 h 1802994"/>
                  <a:gd name="connsiteX30" fmla="*/ 1358889 w 1364356"/>
                  <a:gd name="connsiteY30" fmla="*/ 641703 h 1802994"/>
                  <a:gd name="connsiteX31" fmla="*/ 1282689 w 1364356"/>
                  <a:gd name="connsiteY31" fmla="*/ 594078 h 1802994"/>
                  <a:gd name="connsiteX32" fmla="*/ 1144576 w 1364356"/>
                  <a:gd name="connsiteY32" fmla="*/ 522641 h 1802994"/>
                  <a:gd name="connsiteX33" fmla="*/ 1044563 w 1364356"/>
                  <a:gd name="connsiteY33" fmla="*/ 460728 h 1802994"/>
                  <a:gd name="connsiteX34" fmla="*/ 882638 w 1364356"/>
                  <a:gd name="connsiteY34" fmla="*/ 441678 h 1802994"/>
                  <a:gd name="connsiteX35" fmla="*/ 677851 w 1364356"/>
                  <a:gd name="connsiteY35" fmla="*/ 489303 h 1802994"/>
                  <a:gd name="connsiteX36" fmla="*/ 573076 w 1364356"/>
                  <a:gd name="connsiteY36" fmla="*/ 565503 h 1802994"/>
                  <a:gd name="connsiteX37" fmla="*/ 468301 w 1364356"/>
                  <a:gd name="connsiteY37" fmla="*/ 617891 h 1802994"/>
                  <a:gd name="connsiteX38" fmla="*/ 382576 w 1364356"/>
                  <a:gd name="connsiteY38" fmla="*/ 694091 h 1802994"/>
                  <a:gd name="connsiteX39" fmla="*/ 292088 w 1364356"/>
                  <a:gd name="connsiteY39" fmla="*/ 694091 h 1802994"/>
                  <a:gd name="connsiteX40" fmla="*/ 273038 w 1364356"/>
                  <a:gd name="connsiteY40" fmla="*/ 646466 h 1802994"/>
                  <a:gd name="connsiteX41" fmla="*/ 296851 w 1364356"/>
                  <a:gd name="connsiteY41" fmla="*/ 555978 h 1802994"/>
                  <a:gd name="connsiteX42" fmla="*/ 406388 w 1364356"/>
                  <a:gd name="connsiteY42" fmla="*/ 441678 h 1802994"/>
                  <a:gd name="connsiteX43" fmla="*/ 501638 w 1364356"/>
                  <a:gd name="connsiteY43" fmla="*/ 13053 h 1802994"/>
                  <a:gd name="connsiteX0" fmla="*/ 515579 w 1378297"/>
                  <a:gd name="connsiteY0" fmla="*/ 13053 h 1815876"/>
                  <a:gd name="connsiteX1" fmla="*/ 401279 w 1378297"/>
                  <a:gd name="connsiteY1" fmla="*/ 127353 h 1815876"/>
                  <a:gd name="connsiteX2" fmla="*/ 286979 w 1378297"/>
                  <a:gd name="connsiteY2" fmla="*/ 298803 h 1815876"/>
                  <a:gd name="connsiteX3" fmla="*/ 229829 w 1378297"/>
                  <a:gd name="connsiteY3" fmla="*/ 613128 h 1815876"/>
                  <a:gd name="connsiteX4" fmla="*/ 215542 w 1378297"/>
                  <a:gd name="connsiteY4" fmla="*/ 1027466 h 1815876"/>
                  <a:gd name="connsiteX5" fmla="*/ 163154 w 1378297"/>
                  <a:gd name="connsiteY5" fmla="*/ 1298928 h 1815876"/>
                  <a:gd name="connsiteX6" fmla="*/ 86954 w 1378297"/>
                  <a:gd name="connsiteY6" fmla="*/ 1594203 h 1815876"/>
                  <a:gd name="connsiteX7" fmla="*/ 15516 w 1378297"/>
                  <a:gd name="connsiteY7" fmla="*/ 1798991 h 1815876"/>
                  <a:gd name="connsiteX8" fmla="*/ 408423 w 1378297"/>
                  <a:gd name="connsiteY8" fmla="*/ 1798991 h 1815876"/>
                  <a:gd name="connsiteX9" fmla="*/ 467954 w 1378297"/>
                  <a:gd name="connsiteY9" fmla="*/ 1627541 h 1815876"/>
                  <a:gd name="connsiteX10" fmla="*/ 391754 w 1378297"/>
                  <a:gd name="connsiteY10" fmla="*/ 1375128 h 1815876"/>
                  <a:gd name="connsiteX11" fmla="*/ 348892 w 1378297"/>
                  <a:gd name="connsiteY11" fmla="*/ 1127478 h 1815876"/>
                  <a:gd name="connsiteX12" fmla="*/ 372704 w 1378297"/>
                  <a:gd name="connsiteY12" fmla="*/ 1041753 h 1815876"/>
                  <a:gd name="connsiteX13" fmla="*/ 415567 w 1378297"/>
                  <a:gd name="connsiteY13" fmla="*/ 1108428 h 1815876"/>
                  <a:gd name="connsiteX14" fmla="*/ 434617 w 1378297"/>
                  <a:gd name="connsiteY14" fmla="*/ 1217966 h 1815876"/>
                  <a:gd name="connsiteX15" fmla="*/ 472717 w 1378297"/>
                  <a:gd name="connsiteY15" fmla="*/ 1284641 h 1815876"/>
                  <a:gd name="connsiteX16" fmla="*/ 472717 w 1378297"/>
                  <a:gd name="connsiteY16" fmla="*/ 1184628 h 1815876"/>
                  <a:gd name="connsiteX17" fmla="*/ 434617 w 1378297"/>
                  <a:gd name="connsiteY17" fmla="*/ 1008416 h 1815876"/>
                  <a:gd name="connsiteX18" fmla="*/ 482242 w 1378297"/>
                  <a:gd name="connsiteY18" fmla="*/ 836966 h 1815876"/>
                  <a:gd name="connsiteX19" fmla="*/ 625117 w 1378297"/>
                  <a:gd name="connsiteY19" fmla="*/ 713141 h 1815876"/>
                  <a:gd name="connsiteX20" fmla="*/ 896579 w 1378297"/>
                  <a:gd name="connsiteY20" fmla="*/ 646466 h 1815876"/>
                  <a:gd name="connsiteX21" fmla="*/ 1125179 w 1378297"/>
                  <a:gd name="connsiteY21" fmla="*/ 675041 h 1815876"/>
                  <a:gd name="connsiteX22" fmla="*/ 1210905 w 1378297"/>
                  <a:gd name="connsiteY22" fmla="*/ 732191 h 1815876"/>
                  <a:gd name="connsiteX23" fmla="*/ 1196617 w 1378297"/>
                  <a:gd name="connsiteY23" fmla="*/ 794103 h 1815876"/>
                  <a:gd name="connsiteX24" fmla="*/ 1068029 w 1378297"/>
                  <a:gd name="connsiteY24" fmla="*/ 813153 h 1815876"/>
                  <a:gd name="connsiteX25" fmla="*/ 1010879 w 1378297"/>
                  <a:gd name="connsiteY25" fmla="*/ 860778 h 1815876"/>
                  <a:gd name="connsiteX26" fmla="*/ 1072792 w 1378297"/>
                  <a:gd name="connsiteY26" fmla="*/ 917928 h 1815876"/>
                  <a:gd name="connsiteX27" fmla="*/ 1225192 w 1378297"/>
                  <a:gd name="connsiteY27" fmla="*/ 822678 h 1815876"/>
                  <a:gd name="connsiteX28" fmla="*/ 1334730 w 1378297"/>
                  <a:gd name="connsiteY28" fmla="*/ 808391 h 1815876"/>
                  <a:gd name="connsiteX29" fmla="*/ 1368067 w 1378297"/>
                  <a:gd name="connsiteY29" fmla="*/ 746478 h 1815876"/>
                  <a:gd name="connsiteX30" fmla="*/ 1372830 w 1378297"/>
                  <a:gd name="connsiteY30" fmla="*/ 641703 h 1815876"/>
                  <a:gd name="connsiteX31" fmla="*/ 1296630 w 1378297"/>
                  <a:gd name="connsiteY31" fmla="*/ 594078 h 1815876"/>
                  <a:gd name="connsiteX32" fmla="*/ 1158517 w 1378297"/>
                  <a:gd name="connsiteY32" fmla="*/ 522641 h 1815876"/>
                  <a:gd name="connsiteX33" fmla="*/ 1058504 w 1378297"/>
                  <a:gd name="connsiteY33" fmla="*/ 460728 h 1815876"/>
                  <a:gd name="connsiteX34" fmla="*/ 896579 w 1378297"/>
                  <a:gd name="connsiteY34" fmla="*/ 441678 h 1815876"/>
                  <a:gd name="connsiteX35" fmla="*/ 691792 w 1378297"/>
                  <a:gd name="connsiteY35" fmla="*/ 489303 h 1815876"/>
                  <a:gd name="connsiteX36" fmla="*/ 587017 w 1378297"/>
                  <a:gd name="connsiteY36" fmla="*/ 565503 h 1815876"/>
                  <a:gd name="connsiteX37" fmla="*/ 482242 w 1378297"/>
                  <a:gd name="connsiteY37" fmla="*/ 617891 h 1815876"/>
                  <a:gd name="connsiteX38" fmla="*/ 396517 w 1378297"/>
                  <a:gd name="connsiteY38" fmla="*/ 694091 h 1815876"/>
                  <a:gd name="connsiteX39" fmla="*/ 306029 w 1378297"/>
                  <a:gd name="connsiteY39" fmla="*/ 694091 h 1815876"/>
                  <a:gd name="connsiteX40" fmla="*/ 286979 w 1378297"/>
                  <a:gd name="connsiteY40" fmla="*/ 646466 h 1815876"/>
                  <a:gd name="connsiteX41" fmla="*/ 310792 w 1378297"/>
                  <a:gd name="connsiteY41" fmla="*/ 555978 h 1815876"/>
                  <a:gd name="connsiteX42" fmla="*/ 420329 w 1378297"/>
                  <a:gd name="connsiteY42" fmla="*/ 441678 h 1815876"/>
                  <a:gd name="connsiteX43" fmla="*/ 515579 w 1378297"/>
                  <a:gd name="connsiteY43" fmla="*/ 13053 h 1815876"/>
                  <a:gd name="connsiteX0" fmla="*/ 500088 w 1362806"/>
                  <a:gd name="connsiteY0" fmla="*/ 13053 h 1803771"/>
                  <a:gd name="connsiteX1" fmla="*/ 385788 w 1362806"/>
                  <a:gd name="connsiteY1" fmla="*/ 127353 h 1803771"/>
                  <a:gd name="connsiteX2" fmla="*/ 271488 w 1362806"/>
                  <a:gd name="connsiteY2" fmla="*/ 298803 h 1803771"/>
                  <a:gd name="connsiteX3" fmla="*/ 214338 w 1362806"/>
                  <a:gd name="connsiteY3" fmla="*/ 613128 h 1803771"/>
                  <a:gd name="connsiteX4" fmla="*/ 200051 w 1362806"/>
                  <a:gd name="connsiteY4" fmla="*/ 1027466 h 1803771"/>
                  <a:gd name="connsiteX5" fmla="*/ 147663 w 1362806"/>
                  <a:gd name="connsiteY5" fmla="*/ 1298928 h 1803771"/>
                  <a:gd name="connsiteX6" fmla="*/ 71463 w 1362806"/>
                  <a:gd name="connsiteY6" fmla="*/ 1594203 h 1803771"/>
                  <a:gd name="connsiteX7" fmla="*/ 25 w 1362806"/>
                  <a:gd name="connsiteY7" fmla="*/ 1798991 h 1803771"/>
                  <a:gd name="connsiteX8" fmla="*/ 392932 w 1362806"/>
                  <a:gd name="connsiteY8" fmla="*/ 1798991 h 1803771"/>
                  <a:gd name="connsiteX9" fmla="*/ 452463 w 1362806"/>
                  <a:gd name="connsiteY9" fmla="*/ 1627541 h 1803771"/>
                  <a:gd name="connsiteX10" fmla="*/ 376263 w 1362806"/>
                  <a:gd name="connsiteY10" fmla="*/ 1375128 h 1803771"/>
                  <a:gd name="connsiteX11" fmla="*/ 333401 w 1362806"/>
                  <a:gd name="connsiteY11" fmla="*/ 1127478 h 1803771"/>
                  <a:gd name="connsiteX12" fmla="*/ 357213 w 1362806"/>
                  <a:gd name="connsiteY12" fmla="*/ 1041753 h 1803771"/>
                  <a:gd name="connsiteX13" fmla="*/ 400076 w 1362806"/>
                  <a:gd name="connsiteY13" fmla="*/ 1108428 h 1803771"/>
                  <a:gd name="connsiteX14" fmla="*/ 419126 w 1362806"/>
                  <a:gd name="connsiteY14" fmla="*/ 1217966 h 1803771"/>
                  <a:gd name="connsiteX15" fmla="*/ 457226 w 1362806"/>
                  <a:gd name="connsiteY15" fmla="*/ 1284641 h 1803771"/>
                  <a:gd name="connsiteX16" fmla="*/ 457226 w 1362806"/>
                  <a:gd name="connsiteY16" fmla="*/ 1184628 h 1803771"/>
                  <a:gd name="connsiteX17" fmla="*/ 419126 w 1362806"/>
                  <a:gd name="connsiteY17" fmla="*/ 1008416 h 1803771"/>
                  <a:gd name="connsiteX18" fmla="*/ 466751 w 1362806"/>
                  <a:gd name="connsiteY18" fmla="*/ 836966 h 1803771"/>
                  <a:gd name="connsiteX19" fmla="*/ 609626 w 1362806"/>
                  <a:gd name="connsiteY19" fmla="*/ 713141 h 1803771"/>
                  <a:gd name="connsiteX20" fmla="*/ 881088 w 1362806"/>
                  <a:gd name="connsiteY20" fmla="*/ 646466 h 1803771"/>
                  <a:gd name="connsiteX21" fmla="*/ 1109688 w 1362806"/>
                  <a:gd name="connsiteY21" fmla="*/ 675041 h 1803771"/>
                  <a:gd name="connsiteX22" fmla="*/ 1195414 w 1362806"/>
                  <a:gd name="connsiteY22" fmla="*/ 732191 h 1803771"/>
                  <a:gd name="connsiteX23" fmla="*/ 1181126 w 1362806"/>
                  <a:gd name="connsiteY23" fmla="*/ 794103 h 1803771"/>
                  <a:gd name="connsiteX24" fmla="*/ 1052538 w 1362806"/>
                  <a:gd name="connsiteY24" fmla="*/ 813153 h 1803771"/>
                  <a:gd name="connsiteX25" fmla="*/ 995388 w 1362806"/>
                  <a:gd name="connsiteY25" fmla="*/ 860778 h 1803771"/>
                  <a:gd name="connsiteX26" fmla="*/ 1057301 w 1362806"/>
                  <a:gd name="connsiteY26" fmla="*/ 917928 h 1803771"/>
                  <a:gd name="connsiteX27" fmla="*/ 1209701 w 1362806"/>
                  <a:gd name="connsiteY27" fmla="*/ 822678 h 1803771"/>
                  <a:gd name="connsiteX28" fmla="*/ 1319239 w 1362806"/>
                  <a:gd name="connsiteY28" fmla="*/ 808391 h 1803771"/>
                  <a:gd name="connsiteX29" fmla="*/ 1352576 w 1362806"/>
                  <a:gd name="connsiteY29" fmla="*/ 746478 h 1803771"/>
                  <a:gd name="connsiteX30" fmla="*/ 1357339 w 1362806"/>
                  <a:gd name="connsiteY30" fmla="*/ 641703 h 1803771"/>
                  <a:gd name="connsiteX31" fmla="*/ 1281139 w 1362806"/>
                  <a:gd name="connsiteY31" fmla="*/ 594078 h 1803771"/>
                  <a:gd name="connsiteX32" fmla="*/ 1143026 w 1362806"/>
                  <a:gd name="connsiteY32" fmla="*/ 522641 h 1803771"/>
                  <a:gd name="connsiteX33" fmla="*/ 1043013 w 1362806"/>
                  <a:gd name="connsiteY33" fmla="*/ 460728 h 1803771"/>
                  <a:gd name="connsiteX34" fmla="*/ 881088 w 1362806"/>
                  <a:gd name="connsiteY34" fmla="*/ 441678 h 1803771"/>
                  <a:gd name="connsiteX35" fmla="*/ 676301 w 1362806"/>
                  <a:gd name="connsiteY35" fmla="*/ 489303 h 1803771"/>
                  <a:gd name="connsiteX36" fmla="*/ 571526 w 1362806"/>
                  <a:gd name="connsiteY36" fmla="*/ 565503 h 1803771"/>
                  <a:gd name="connsiteX37" fmla="*/ 466751 w 1362806"/>
                  <a:gd name="connsiteY37" fmla="*/ 617891 h 1803771"/>
                  <a:gd name="connsiteX38" fmla="*/ 381026 w 1362806"/>
                  <a:gd name="connsiteY38" fmla="*/ 694091 h 1803771"/>
                  <a:gd name="connsiteX39" fmla="*/ 290538 w 1362806"/>
                  <a:gd name="connsiteY39" fmla="*/ 694091 h 1803771"/>
                  <a:gd name="connsiteX40" fmla="*/ 271488 w 1362806"/>
                  <a:gd name="connsiteY40" fmla="*/ 646466 h 1803771"/>
                  <a:gd name="connsiteX41" fmla="*/ 295301 w 1362806"/>
                  <a:gd name="connsiteY41" fmla="*/ 555978 h 1803771"/>
                  <a:gd name="connsiteX42" fmla="*/ 404838 w 1362806"/>
                  <a:gd name="connsiteY42" fmla="*/ 441678 h 1803771"/>
                  <a:gd name="connsiteX43" fmla="*/ 500088 w 1362806"/>
                  <a:gd name="connsiteY43" fmla="*/ 13053 h 1803771"/>
                  <a:gd name="connsiteX0" fmla="*/ 500092 w 1362810"/>
                  <a:gd name="connsiteY0" fmla="*/ 13053 h 1815472"/>
                  <a:gd name="connsiteX1" fmla="*/ 385792 w 1362810"/>
                  <a:gd name="connsiteY1" fmla="*/ 127353 h 1815472"/>
                  <a:gd name="connsiteX2" fmla="*/ 271492 w 1362810"/>
                  <a:gd name="connsiteY2" fmla="*/ 298803 h 1815472"/>
                  <a:gd name="connsiteX3" fmla="*/ 214342 w 1362810"/>
                  <a:gd name="connsiteY3" fmla="*/ 613128 h 1815472"/>
                  <a:gd name="connsiteX4" fmla="*/ 200055 w 1362810"/>
                  <a:gd name="connsiteY4" fmla="*/ 1027466 h 1815472"/>
                  <a:gd name="connsiteX5" fmla="*/ 147667 w 1362810"/>
                  <a:gd name="connsiteY5" fmla="*/ 1298928 h 1815472"/>
                  <a:gd name="connsiteX6" fmla="*/ 71467 w 1362810"/>
                  <a:gd name="connsiteY6" fmla="*/ 1594203 h 1815472"/>
                  <a:gd name="connsiteX7" fmla="*/ 29 w 1362810"/>
                  <a:gd name="connsiteY7" fmla="*/ 1798991 h 1815472"/>
                  <a:gd name="connsiteX8" fmla="*/ 392936 w 1362810"/>
                  <a:gd name="connsiteY8" fmla="*/ 1798991 h 1815472"/>
                  <a:gd name="connsiteX9" fmla="*/ 452467 w 1362810"/>
                  <a:gd name="connsiteY9" fmla="*/ 1594203 h 1815472"/>
                  <a:gd name="connsiteX10" fmla="*/ 376267 w 1362810"/>
                  <a:gd name="connsiteY10" fmla="*/ 1375128 h 1815472"/>
                  <a:gd name="connsiteX11" fmla="*/ 333405 w 1362810"/>
                  <a:gd name="connsiteY11" fmla="*/ 1127478 h 1815472"/>
                  <a:gd name="connsiteX12" fmla="*/ 357217 w 1362810"/>
                  <a:gd name="connsiteY12" fmla="*/ 1041753 h 1815472"/>
                  <a:gd name="connsiteX13" fmla="*/ 400080 w 1362810"/>
                  <a:gd name="connsiteY13" fmla="*/ 1108428 h 1815472"/>
                  <a:gd name="connsiteX14" fmla="*/ 419130 w 1362810"/>
                  <a:gd name="connsiteY14" fmla="*/ 1217966 h 1815472"/>
                  <a:gd name="connsiteX15" fmla="*/ 457230 w 1362810"/>
                  <a:gd name="connsiteY15" fmla="*/ 1284641 h 1815472"/>
                  <a:gd name="connsiteX16" fmla="*/ 457230 w 1362810"/>
                  <a:gd name="connsiteY16" fmla="*/ 1184628 h 1815472"/>
                  <a:gd name="connsiteX17" fmla="*/ 419130 w 1362810"/>
                  <a:gd name="connsiteY17" fmla="*/ 1008416 h 1815472"/>
                  <a:gd name="connsiteX18" fmla="*/ 466755 w 1362810"/>
                  <a:gd name="connsiteY18" fmla="*/ 836966 h 1815472"/>
                  <a:gd name="connsiteX19" fmla="*/ 609630 w 1362810"/>
                  <a:gd name="connsiteY19" fmla="*/ 713141 h 1815472"/>
                  <a:gd name="connsiteX20" fmla="*/ 881092 w 1362810"/>
                  <a:gd name="connsiteY20" fmla="*/ 646466 h 1815472"/>
                  <a:gd name="connsiteX21" fmla="*/ 1109692 w 1362810"/>
                  <a:gd name="connsiteY21" fmla="*/ 675041 h 1815472"/>
                  <a:gd name="connsiteX22" fmla="*/ 1195418 w 1362810"/>
                  <a:gd name="connsiteY22" fmla="*/ 732191 h 1815472"/>
                  <a:gd name="connsiteX23" fmla="*/ 1181130 w 1362810"/>
                  <a:gd name="connsiteY23" fmla="*/ 794103 h 1815472"/>
                  <a:gd name="connsiteX24" fmla="*/ 1052542 w 1362810"/>
                  <a:gd name="connsiteY24" fmla="*/ 813153 h 1815472"/>
                  <a:gd name="connsiteX25" fmla="*/ 995392 w 1362810"/>
                  <a:gd name="connsiteY25" fmla="*/ 860778 h 1815472"/>
                  <a:gd name="connsiteX26" fmla="*/ 1057305 w 1362810"/>
                  <a:gd name="connsiteY26" fmla="*/ 917928 h 1815472"/>
                  <a:gd name="connsiteX27" fmla="*/ 1209705 w 1362810"/>
                  <a:gd name="connsiteY27" fmla="*/ 822678 h 1815472"/>
                  <a:gd name="connsiteX28" fmla="*/ 1319243 w 1362810"/>
                  <a:gd name="connsiteY28" fmla="*/ 808391 h 1815472"/>
                  <a:gd name="connsiteX29" fmla="*/ 1352580 w 1362810"/>
                  <a:gd name="connsiteY29" fmla="*/ 746478 h 1815472"/>
                  <a:gd name="connsiteX30" fmla="*/ 1357343 w 1362810"/>
                  <a:gd name="connsiteY30" fmla="*/ 641703 h 1815472"/>
                  <a:gd name="connsiteX31" fmla="*/ 1281143 w 1362810"/>
                  <a:gd name="connsiteY31" fmla="*/ 594078 h 1815472"/>
                  <a:gd name="connsiteX32" fmla="*/ 1143030 w 1362810"/>
                  <a:gd name="connsiteY32" fmla="*/ 522641 h 1815472"/>
                  <a:gd name="connsiteX33" fmla="*/ 1043017 w 1362810"/>
                  <a:gd name="connsiteY33" fmla="*/ 460728 h 1815472"/>
                  <a:gd name="connsiteX34" fmla="*/ 881092 w 1362810"/>
                  <a:gd name="connsiteY34" fmla="*/ 441678 h 1815472"/>
                  <a:gd name="connsiteX35" fmla="*/ 676305 w 1362810"/>
                  <a:gd name="connsiteY35" fmla="*/ 489303 h 1815472"/>
                  <a:gd name="connsiteX36" fmla="*/ 571530 w 1362810"/>
                  <a:gd name="connsiteY36" fmla="*/ 565503 h 1815472"/>
                  <a:gd name="connsiteX37" fmla="*/ 466755 w 1362810"/>
                  <a:gd name="connsiteY37" fmla="*/ 617891 h 1815472"/>
                  <a:gd name="connsiteX38" fmla="*/ 381030 w 1362810"/>
                  <a:gd name="connsiteY38" fmla="*/ 694091 h 1815472"/>
                  <a:gd name="connsiteX39" fmla="*/ 290542 w 1362810"/>
                  <a:gd name="connsiteY39" fmla="*/ 694091 h 1815472"/>
                  <a:gd name="connsiteX40" fmla="*/ 271492 w 1362810"/>
                  <a:gd name="connsiteY40" fmla="*/ 646466 h 1815472"/>
                  <a:gd name="connsiteX41" fmla="*/ 295305 w 1362810"/>
                  <a:gd name="connsiteY41" fmla="*/ 555978 h 1815472"/>
                  <a:gd name="connsiteX42" fmla="*/ 404842 w 1362810"/>
                  <a:gd name="connsiteY42" fmla="*/ 441678 h 1815472"/>
                  <a:gd name="connsiteX43" fmla="*/ 500092 w 1362810"/>
                  <a:gd name="connsiteY43" fmla="*/ 13053 h 1815472"/>
                  <a:gd name="connsiteX0" fmla="*/ 500092 w 1362810"/>
                  <a:gd name="connsiteY0" fmla="*/ 13053 h 1806422"/>
                  <a:gd name="connsiteX1" fmla="*/ 385792 w 1362810"/>
                  <a:gd name="connsiteY1" fmla="*/ 127353 h 1806422"/>
                  <a:gd name="connsiteX2" fmla="*/ 271492 w 1362810"/>
                  <a:gd name="connsiteY2" fmla="*/ 298803 h 1806422"/>
                  <a:gd name="connsiteX3" fmla="*/ 214342 w 1362810"/>
                  <a:gd name="connsiteY3" fmla="*/ 613128 h 1806422"/>
                  <a:gd name="connsiteX4" fmla="*/ 200055 w 1362810"/>
                  <a:gd name="connsiteY4" fmla="*/ 1027466 h 1806422"/>
                  <a:gd name="connsiteX5" fmla="*/ 147667 w 1362810"/>
                  <a:gd name="connsiteY5" fmla="*/ 1298928 h 1806422"/>
                  <a:gd name="connsiteX6" fmla="*/ 71467 w 1362810"/>
                  <a:gd name="connsiteY6" fmla="*/ 1594203 h 1806422"/>
                  <a:gd name="connsiteX7" fmla="*/ 29 w 1362810"/>
                  <a:gd name="connsiteY7" fmla="*/ 1798991 h 1806422"/>
                  <a:gd name="connsiteX8" fmla="*/ 392936 w 1362810"/>
                  <a:gd name="connsiteY8" fmla="*/ 1798991 h 1806422"/>
                  <a:gd name="connsiteX9" fmla="*/ 431036 w 1362810"/>
                  <a:gd name="connsiteY9" fmla="*/ 1718027 h 1806422"/>
                  <a:gd name="connsiteX10" fmla="*/ 452467 w 1362810"/>
                  <a:gd name="connsiteY10" fmla="*/ 1594203 h 1806422"/>
                  <a:gd name="connsiteX11" fmla="*/ 376267 w 1362810"/>
                  <a:gd name="connsiteY11" fmla="*/ 1375128 h 1806422"/>
                  <a:gd name="connsiteX12" fmla="*/ 333405 w 1362810"/>
                  <a:gd name="connsiteY12" fmla="*/ 1127478 h 1806422"/>
                  <a:gd name="connsiteX13" fmla="*/ 357217 w 1362810"/>
                  <a:gd name="connsiteY13" fmla="*/ 1041753 h 1806422"/>
                  <a:gd name="connsiteX14" fmla="*/ 400080 w 1362810"/>
                  <a:gd name="connsiteY14" fmla="*/ 1108428 h 1806422"/>
                  <a:gd name="connsiteX15" fmla="*/ 419130 w 1362810"/>
                  <a:gd name="connsiteY15" fmla="*/ 1217966 h 1806422"/>
                  <a:gd name="connsiteX16" fmla="*/ 457230 w 1362810"/>
                  <a:gd name="connsiteY16" fmla="*/ 1284641 h 1806422"/>
                  <a:gd name="connsiteX17" fmla="*/ 457230 w 1362810"/>
                  <a:gd name="connsiteY17" fmla="*/ 1184628 h 1806422"/>
                  <a:gd name="connsiteX18" fmla="*/ 419130 w 1362810"/>
                  <a:gd name="connsiteY18" fmla="*/ 1008416 h 1806422"/>
                  <a:gd name="connsiteX19" fmla="*/ 466755 w 1362810"/>
                  <a:gd name="connsiteY19" fmla="*/ 836966 h 1806422"/>
                  <a:gd name="connsiteX20" fmla="*/ 609630 w 1362810"/>
                  <a:gd name="connsiteY20" fmla="*/ 713141 h 1806422"/>
                  <a:gd name="connsiteX21" fmla="*/ 881092 w 1362810"/>
                  <a:gd name="connsiteY21" fmla="*/ 646466 h 1806422"/>
                  <a:gd name="connsiteX22" fmla="*/ 1109692 w 1362810"/>
                  <a:gd name="connsiteY22" fmla="*/ 675041 h 1806422"/>
                  <a:gd name="connsiteX23" fmla="*/ 1195418 w 1362810"/>
                  <a:gd name="connsiteY23" fmla="*/ 732191 h 1806422"/>
                  <a:gd name="connsiteX24" fmla="*/ 1181130 w 1362810"/>
                  <a:gd name="connsiteY24" fmla="*/ 794103 h 1806422"/>
                  <a:gd name="connsiteX25" fmla="*/ 1052542 w 1362810"/>
                  <a:gd name="connsiteY25" fmla="*/ 813153 h 1806422"/>
                  <a:gd name="connsiteX26" fmla="*/ 995392 w 1362810"/>
                  <a:gd name="connsiteY26" fmla="*/ 860778 h 1806422"/>
                  <a:gd name="connsiteX27" fmla="*/ 1057305 w 1362810"/>
                  <a:gd name="connsiteY27" fmla="*/ 917928 h 1806422"/>
                  <a:gd name="connsiteX28" fmla="*/ 1209705 w 1362810"/>
                  <a:gd name="connsiteY28" fmla="*/ 822678 h 1806422"/>
                  <a:gd name="connsiteX29" fmla="*/ 1319243 w 1362810"/>
                  <a:gd name="connsiteY29" fmla="*/ 808391 h 1806422"/>
                  <a:gd name="connsiteX30" fmla="*/ 1352580 w 1362810"/>
                  <a:gd name="connsiteY30" fmla="*/ 746478 h 1806422"/>
                  <a:gd name="connsiteX31" fmla="*/ 1357343 w 1362810"/>
                  <a:gd name="connsiteY31" fmla="*/ 641703 h 1806422"/>
                  <a:gd name="connsiteX32" fmla="*/ 1281143 w 1362810"/>
                  <a:gd name="connsiteY32" fmla="*/ 594078 h 1806422"/>
                  <a:gd name="connsiteX33" fmla="*/ 1143030 w 1362810"/>
                  <a:gd name="connsiteY33" fmla="*/ 522641 h 1806422"/>
                  <a:gd name="connsiteX34" fmla="*/ 1043017 w 1362810"/>
                  <a:gd name="connsiteY34" fmla="*/ 460728 h 1806422"/>
                  <a:gd name="connsiteX35" fmla="*/ 881092 w 1362810"/>
                  <a:gd name="connsiteY35" fmla="*/ 441678 h 1806422"/>
                  <a:gd name="connsiteX36" fmla="*/ 676305 w 1362810"/>
                  <a:gd name="connsiteY36" fmla="*/ 489303 h 1806422"/>
                  <a:gd name="connsiteX37" fmla="*/ 571530 w 1362810"/>
                  <a:gd name="connsiteY37" fmla="*/ 565503 h 1806422"/>
                  <a:gd name="connsiteX38" fmla="*/ 466755 w 1362810"/>
                  <a:gd name="connsiteY38" fmla="*/ 617891 h 1806422"/>
                  <a:gd name="connsiteX39" fmla="*/ 381030 w 1362810"/>
                  <a:gd name="connsiteY39" fmla="*/ 694091 h 1806422"/>
                  <a:gd name="connsiteX40" fmla="*/ 290542 w 1362810"/>
                  <a:gd name="connsiteY40" fmla="*/ 694091 h 1806422"/>
                  <a:gd name="connsiteX41" fmla="*/ 271492 w 1362810"/>
                  <a:gd name="connsiteY41" fmla="*/ 646466 h 1806422"/>
                  <a:gd name="connsiteX42" fmla="*/ 295305 w 1362810"/>
                  <a:gd name="connsiteY42" fmla="*/ 555978 h 1806422"/>
                  <a:gd name="connsiteX43" fmla="*/ 404842 w 1362810"/>
                  <a:gd name="connsiteY43" fmla="*/ 441678 h 1806422"/>
                  <a:gd name="connsiteX44" fmla="*/ 500092 w 1362810"/>
                  <a:gd name="connsiteY44" fmla="*/ 13053 h 1806422"/>
                  <a:gd name="connsiteX0" fmla="*/ 500088 w 1362806"/>
                  <a:gd name="connsiteY0" fmla="*/ 13053 h 1807450"/>
                  <a:gd name="connsiteX1" fmla="*/ 385788 w 1362806"/>
                  <a:gd name="connsiteY1" fmla="*/ 127353 h 1807450"/>
                  <a:gd name="connsiteX2" fmla="*/ 271488 w 1362806"/>
                  <a:gd name="connsiteY2" fmla="*/ 298803 h 1807450"/>
                  <a:gd name="connsiteX3" fmla="*/ 214338 w 1362806"/>
                  <a:gd name="connsiteY3" fmla="*/ 613128 h 1807450"/>
                  <a:gd name="connsiteX4" fmla="*/ 200051 w 1362806"/>
                  <a:gd name="connsiteY4" fmla="*/ 1027466 h 1807450"/>
                  <a:gd name="connsiteX5" fmla="*/ 147663 w 1362806"/>
                  <a:gd name="connsiteY5" fmla="*/ 1298928 h 1807450"/>
                  <a:gd name="connsiteX6" fmla="*/ 71463 w 1362806"/>
                  <a:gd name="connsiteY6" fmla="*/ 1594203 h 1807450"/>
                  <a:gd name="connsiteX7" fmla="*/ 25 w 1362806"/>
                  <a:gd name="connsiteY7" fmla="*/ 1798991 h 1807450"/>
                  <a:gd name="connsiteX8" fmla="*/ 392932 w 1362806"/>
                  <a:gd name="connsiteY8" fmla="*/ 1798991 h 1807450"/>
                  <a:gd name="connsiteX9" fmla="*/ 431032 w 1362806"/>
                  <a:gd name="connsiteY9" fmla="*/ 1718027 h 1807450"/>
                  <a:gd name="connsiteX10" fmla="*/ 452463 w 1362806"/>
                  <a:gd name="connsiteY10" fmla="*/ 1594203 h 1807450"/>
                  <a:gd name="connsiteX11" fmla="*/ 376263 w 1362806"/>
                  <a:gd name="connsiteY11" fmla="*/ 1375128 h 1807450"/>
                  <a:gd name="connsiteX12" fmla="*/ 333401 w 1362806"/>
                  <a:gd name="connsiteY12" fmla="*/ 1127478 h 1807450"/>
                  <a:gd name="connsiteX13" fmla="*/ 357213 w 1362806"/>
                  <a:gd name="connsiteY13" fmla="*/ 1041753 h 1807450"/>
                  <a:gd name="connsiteX14" fmla="*/ 400076 w 1362806"/>
                  <a:gd name="connsiteY14" fmla="*/ 1108428 h 1807450"/>
                  <a:gd name="connsiteX15" fmla="*/ 419126 w 1362806"/>
                  <a:gd name="connsiteY15" fmla="*/ 1217966 h 1807450"/>
                  <a:gd name="connsiteX16" fmla="*/ 457226 w 1362806"/>
                  <a:gd name="connsiteY16" fmla="*/ 1284641 h 1807450"/>
                  <a:gd name="connsiteX17" fmla="*/ 457226 w 1362806"/>
                  <a:gd name="connsiteY17" fmla="*/ 1184628 h 1807450"/>
                  <a:gd name="connsiteX18" fmla="*/ 419126 w 1362806"/>
                  <a:gd name="connsiteY18" fmla="*/ 1008416 h 1807450"/>
                  <a:gd name="connsiteX19" fmla="*/ 466751 w 1362806"/>
                  <a:gd name="connsiteY19" fmla="*/ 836966 h 1807450"/>
                  <a:gd name="connsiteX20" fmla="*/ 609626 w 1362806"/>
                  <a:gd name="connsiteY20" fmla="*/ 713141 h 1807450"/>
                  <a:gd name="connsiteX21" fmla="*/ 881088 w 1362806"/>
                  <a:gd name="connsiteY21" fmla="*/ 646466 h 1807450"/>
                  <a:gd name="connsiteX22" fmla="*/ 1109688 w 1362806"/>
                  <a:gd name="connsiteY22" fmla="*/ 675041 h 1807450"/>
                  <a:gd name="connsiteX23" fmla="*/ 1195414 w 1362806"/>
                  <a:gd name="connsiteY23" fmla="*/ 732191 h 1807450"/>
                  <a:gd name="connsiteX24" fmla="*/ 1181126 w 1362806"/>
                  <a:gd name="connsiteY24" fmla="*/ 794103 h 1807450"/>
                  <a:gd name="connsiteX25" fmla="*/ 1052538 w 1362806"/>
                  <a:gd name="connsiteY25" fmla="*/ 813153 h 1807450"/>
                  <a:gd name="connsiteX26" fmla="*/ 995388 w 1362806"/>
                  <a:gd name="connsiteY26" fmla="*/ 860778 h 1807450"/>
                  <a:gd name="connsiteX27" fmla="*/ 1057301 w 1362806"/>
                  <a:gd name="connsiteY27" fmla="*/ 917928 h 1807450"/>
                  <a:gd name="connsiteX28" fmla="*/ 1209701 w 1362806"/>
                  <a:gd name="connsiteY28" fmla="*/ 822678 h 1807450"/>
                  <a:gd name="connsiteX29" fmla="*/ 1319239 w 1362806"/>
                  <a:gd name="connsiteY29" fmla="*/ 808391 h 1807450"/>
                  <a:gd name="connsiteX30" fmla="*/ 1352576 w 1362806"/>
                  <a:gd name="connsiteY30" fmla="*/ 746478 h 1807450"/>
                  <a:gd name="connsiteX31" fmla="*/ 1357339 w 1362806"/>
                  <a:gd name="connsiteY31" fmla="*/ 641703 h 1807450"/>
                  <a:gd name="connsiteX32" fmla="*/ 1281139 w 1362806"/>
                  <a:gd name="connsiteY32" fmla="*/ 594078 h 1807450"/>
                  <a:gd name="connsiteX33" fmla="*/ 1143026 w 1362806"/>
                  <a:gd name="connsiteY33" fmla="*/ 522641 h 1807450"/>
                  <a:gd name="connsiteX34" fmla="*/ 1043013 w 1362806"/>
                  <a:gd name="connsiteY34" fmla="*/ 460728 h 1807450"/>
                  <a:gd name="connsiteX35" fmla="*/ 881088 w 1362806"/>
                  <a:gd name="connsiteY35" fmla="*/ 441678 h 1807450"/>
                  <a:gd name="connsiteX36" fmla="*/ 676301 w 1362806"/>
                  <a:gd name="connsiteY36" fmla="*/ 489303 h 1807450"/>
                  <a:gd name="connsiteX37" fmla="*/ 571526 w 1362806"/>
                  <a:gd name="connsiteY37" fmla="*/ 565503 h 1807450"/>
                  <a:gd name="connsiteX38" fmla="*/ 466751 w 1362806"/>
                  <a:gd name="connsiteY38" fmla="*/ 617891 h 1807450"/>
                  <a:gd name="connsiteX39" fmla="*/ 381026 w 1362806"/>
                  <a:gd name="connsiteY39" fmla="*/ 694091 h 1807450"/>
                  <a:gd name="connsiteX40" fmla="*/ 290538 w 1362806"/>
                  <a:gd name="connsiteY40" fmla="*/ 694091 h 1807450"/>
                  <a:gd name="connsiteX41" fmla="*/ 271488 w 1362806"/>
                  <a:gd name="connsiteY41" fmla="*/ 646466 h 1807450"/>
                  <a:gd name="connsiteX42" fmla="*/ 295301 w 1362806"/>
                  <a:gd name="connsiteY42" fmla="*/ 555978 h 1807450"/>
                  <a:gd name="connsiteX43" fmla="*/ 404838 w 1362806"/>
                  <a:gd name="connsiteY43" fmla="*/ 441678 h 1807450"/>
                  <a:gd name="connsiteX44" fmla="*/ 500088 w 1362806"/>
                  <a:gd name="connsiteY44" fmla="*/ 13053 h 1807450"/>
                  <a:gd name="connsiteX0" fmla="*/ 500088 w 1362806"/>
                  <a:gd name="connsiteY0" fmla="*/ 13053 h 1807450"/>
                  <a:gd name="connsiteX1" fmla="*/ 385788 w 1362806"/>
                  <a:gd name="connsiteY1" fmla="*/ 127353 h 1807450"/>
                  <a:gd name="connsiteX2" fmla="*/ 271488 w 1362806"/>
                  <a:gd name="connsiteY2" fmla="*/ 298803 h 1807450"/>
                  <a:gd name="connsiteX3" fmla="*/ 214338 w 1362806"/>
                  <a:gd name="connsiteY3" fmla="*/ 613128 h 1807450"/>
                  <a:gd name="connsiteX4" fmla="*/ 200051 w 1362806"/>
                  <a:gd name="connsiteY4" fmla="*/ 1027466 h 1807450"/>
                  <a:gd name="connsiteX5" fmla="*/ 147663 w 1362806"/>
                  <a:gd name="connsiteY5" fmla="*/ 1298928 h 1807450"/>
                  <a:gd name="connsiteX6" fmla="*/ 71463 w 1362806"/>
                  <a:gd name="connsiteY6" fmla="*/ 1594203 h 1807450"/>
                  <a:gd name="connsiteX7" fmla="*/ 25 w 1362806"/>
                  <a:gd name="connsiteY7" fmla="*/ 1798991 h 1807450"/>
                  <a:gd name="connsiteX8" fmla="*/ 392932 w 1362806"/>
                  <a:gd name="connsiteY8" fmla="*/ 1798991 h 1807450"/>
                  <a:gd name="connsiteX9" fmla="*/ 431032 w 1362806"/>
                  <a:gd name="connsiteY9" fmla="*/ 1718027 h 1807450"/>
                  <a:gd name="connsiteX10" fmla="*/ 452463 w 1362806"/>
                  <a:gd name="connsiteY10" fmla="*/ 1594203 h 1807450"/>
                  <a:gd name="connsiteX11" fmla="*/ 376263 w 1362806"/>
                  <a:gd name="connsiteY11" fmla="*/ 1375128 h 1807450"/>
                  <a:gd name="connsiteX12" fmla="*/ 333401 w 1362806"/>
                  <a:gd name="connsiteY12" fmla="*/ 1127478 h 1807450"/>
                  <a:gd name="connsiteX13" fmla="*/ 357213 w 1362806"/>
                  <a:gd name="connsiteY13" fmla="*/ 1041753 h 1807450"/>
                  <a:gd name="connsiteX14" fmla="*/ 400076 w 1362806"/>
                  <a:gd name="connsiteY14" fmla="*/ 1108428 h 1807450"/>
                  <a:gd name="connsiteX15" fmla="*/ 419126 w 1362806"/>
                  <a:gd name="connsiteY15" fmla="*/ 1217966 h 1807450"/>
                  <a:gd name="connsiteX16" fmla="*/ 457226 w 1362806"/>
                  <a:gd name="connsiteY16" fmla="*/ 1284641 h 1807450"/>
                  <a:gd name="connsiteX17" fmla="*/ 447701 w 1362806"/>
                  <a:gd name="connsiteY17" fmla="*/ 1184628 h 1807450"/>
                  <a:gd name="connsiteX18" fmla="*/ 419126 w 1362806"/>
                  <a:gd name="connsiteY18" fmla="*/ 1008416 h 1807450"/>
                  <a:gd name="connsiteX19" fmla="*/ 466751 w 1362806"/>
                  <a:gd name="connsiteY19" fmla="*/ 836966 h 1807450"/>
                  <a:gd name="connsiteX20" fmla="*/ 609626 w 1362806"/>
                  <a:gd name="connsiteY20" fmla="*/ 713141 h 1807450"/>
                  <a:gd name="connsiteX21" fmla="*/ 881088 w 1362806"/>
                  <a:gd name="connsiteY21" fmla="*/ 646466 h 1807450"/>
                  <a:gd name="connsiteX22" fmla="*/ 1109688 w 1362806"/>
                  <a:gd name="connsiteY22" fmla="*/ 675041 h 1807450"/>
                  <a:gd name="connsiteX23" fmla="*/ 1195414 w 1362806"/>
                  <a:gd name="connsiteY23" fmla="*/ 732191 h 1807450"/>
                  <a:gd name="connsiteX24" fmla="*/ 1181126 w 1362806"/>
                  <a:gd name="connsiteY24" fmla="*/ 794103 h 1807450"/>
                  <a:gd name="connsiteX25" fmla="*/ 1052538 w 1362806"/>
                  <a:gd name="connsiteY25" fmla="*/ 813153 h 1807450"/>
                  <a:gd name="connsiteX26" fmla="*/ 995388 w 1362806"/>
                  <a:gd name="connsiteY26" fmla="*/ 860778 h 1807450"/>
                  <a:gd name="connsiteX27" fmla="*/ 1057301 w 1362806"/>
                  <a:gd name="connsiteY27" fmla="*/ 917928 h 1807450"/>
                  <a:gd name="connsiteX28" fmla="*/ 1209701 w 1362806"/>
                  <a:gd name="connsiteY28" fmla="*/ 822678 h 1807450"/>
                  <a:gd name="connsiteX29" fmla="*/ 1319239 w 1362806"/>
                  <a:gd name="connsiteY29" fmla="*/ 808391 h 1807450"/>
                  <a:gd name="connsiteX30" fmla="*/ 1352576 w 1362806"/>
                  <a:gd name="connsiteY30" fmla="*/ 746478 h 1807450"/>
                  <a:gd name="connsiteX31" fmla="*/ 1357339 w 1362806"/>
                  <a:gd name="connsiteY31" fmla="*/ 641703 h 1807450"/>
                  <a:gd name="connsiteX32" fmla="*/ 1281139 w 1362806"/>
                  <a:gd name="connsiteY32" fmla="*/ 594078 h 1807450"/>
                  <a:gd name="connsiteX33" fmla="*/ 1143026 w 1362806"/>
                  <a:gd name="connsiteY33" fmla="*/ 522641 h 1807450"/>
                  <a:gd name="connsiteX34" fmla="*/ 1043013 w 1362806"/>
                  <a:gd name="connsiteY34" fmla="*/ 460728 h 1807450"/>
                  <a:gd name="connsiteX35" fmla="*/ 881088 w 1362806"/>
                  <a:gd name="connsiteY35" fmla="*/ 441678 h 1807450"/>
                  <a:gd name="connsiteX36" fmla="*/ 676301 w 1362806"/>
                  <a:gd name="connsiteY36" fmla="*/ 489303 h 1807450"/>
                  <a:gd name="connsiteX37" fmla="*/ 571526 w 1362806"/>
                  <a:gd name="connsiteY37" fmla="*/ 565503 h 1807450"/>
                  <a:gd name="connsiteX38" fmla="*/ 466751 w 1362806"/>
                  <a:gd name="connsiteY38" fmla="*/ 617891 h 1807450"/>
                  <a:gd name="connsiteX39" fmla="*/ 381026 w 1362806"/>
                  <a:gd name="connsiteY39" fmla="*/ 694091 h 1807450"/>
                  <a:gd name="connsiteX40" fmla="*/ 290538 w 1362806"/>
                  <a:gd name="connsiteY40" fmla="*/ 694091 h 1807450"/>
                  <a:gd name="connsiteX41" fmla="*/ 271488 w 1362806"/>
                  <a:gd name="connsiteY41" fmla="*/ 646466 h 1807450"/>
                  <a:gd name="connsiteX42" fmla="*/ 295301 w 1362806"/>
                  <a:gd name="connsiteY42" fmla="*/ 555978 h 1807450"/>
                  <a:gd name="connsiteX43" fmla="*/ 404838 w 1362806"/>
                  <a:gd name="connsiteY43" fmla="*/ 441678 h 1807450"/>
                  <a:gd name="connsiteX44" fmla="*/ 500088 w 1362806"/>
                  <a:gd name="connsiteY44" fmla="*/ 13053 h 1807450"/>
                  <a:gd name="connsiteX0" fmla="*/ 500088 w 1362806"/>
                  <a:gd name="connsiteY0" fmla="*/ 13053 h 1807450"/>
                  <a:gd name="connsiteX1" fmla="*/ 385788 w 1362806"/>
                  <a:gd name="connsiteY1" fmla="*/ 127353 h 1807450"/>
                  <a:gd name="connsiteX2" fmla="*/ 271488 w 1362806"/>
                  <a:gd name="connsiteY2" fmla="*/ 298803 h 1807450"/>
                  <a:gd name="connsiteX3" fmla="*/ 214338 w 1362806"/>
                  <a:gd name="connsiteY3" fmla="*/ 613128 h 1807450"/>
                  <a:gd name="connsiteX4" fmla="*/ 200051 w 1362806"/>
                  <a:gd name="connsiteY4" fmla="*/ 1027466 h 1807450"/>
                  <a:gd name="connsiteX5" fmla="*/ 147663 w 1362806"/>
                  <a:gd name="connsiteY5" fmla="*/ 1298928 h 1807450"/>
                  <a:gd name="connsiteX6" fmla="*/ 71463 w 1362806"/>
                  <a:gd name="connsiteY6" fmla="*/ 1594203 h 1807450"/>
                  <a:gd name="connsiteX7" fmla="*/ 25 w 1362806"/>
                  <a:gd name="connsiteY7" fmla="*/ 1798991 h 1807450"/>
                  <a:gd name="connsiteX8" fmla="*/ 392932 w 1362806"/>
                  <a:gd name="connsiteY8" fmla="*/ 1798991 h 1807450"/>
                  <a:gd name="connsiteX9" fmla="*/ 431032 w 1362806"/>
                  <a:gd name="connsiteY9" fmla="*/ 1718027 h 1807450"/>
                  <a:gd name="connsiteX10" fmla="*/ 452463 w 1362806"/>
                  <a:gd name="connsiteY10" fmla="*/ 1594203 h 1807450"/>
                  <a:gd name="connsiteX11" fmla="*/ 376263 w 1362806"/>
                  <a:gd name="connsiteY11" fmla="*/ 1375128 h 1807450"/>
                  <a:gd name="connsiteX12" fmla="*/ 333401 w 1362806"/>
                  <a:gd name="connsiteY12" fmla="*/ 1127478 h 1807450"/>
                  <a:gd name="connsiteX13" fmla="*/ 357213 w 1362806"/>
                  <a:gd name="connsiteY13" fmla="*/ 1041753 h 1807450"/>
                  <a:gd name="connsiteX14" fmla="*/ 400076 w 1362806"/>
                  <a:gd name="connsiteY14" fmla="*/ 1108428 h 1807450"/>
                  <a:gd name="connsiteX15" fmla="*/ 419126 w 1362806"/>
                  <a:gd name="connsiteY15" fmla="*/ 1217966 h 1807450"/>
                  <a:gd name="connsiteX16" fmla="*/ 457226 w 1362806"/>
                  <a:gd name="connsiteY16" fmla="*/ 1284641 h 1807450"/>
                  <a:gd name="connsiteX17" fmla="*/ 447701 w 1362806"/>
                  <a:gd name="connsiteY17" fmla="*/ 1184628 h 1807450"/>
                  <a:gd name="connsiteX18" fmla="*/ 419126 w 1362806"/>
                  <a:gd name="connsiteY18" fmla="*/ 1008416 h 1807450"/>
                  <a:gd name="connsiteX19" fmla="*/ 466751 w 1362806"/>
                  <a:gd name="connsiteY19" fmla="*/ 836966 h 1807450"/>
                  <a:gd name="connsiteX20" fmla="*/ 609626 w 1362806"/>
                  <a:gd name="connsiteY20" fmla="*/ 713141 h 1807450"/>
                  <a:gd name="connsiteX21" fmla="*/ 881088 w 1362806"/>
                  <a:gd name="connsiteY21" fmla="*/ 646466 h 1807450"/>
                  <a:gd name="connsiteX22" fmla="*/ 1109688 w 1362806"/>
                  <a:gd name="connsiteY22" fmla="*/ 675041 h 1807450"/>
                  <a:gd name="connsiteX23" fmla="*/ 1195414 w 1362806"/>
                  <a:gd name="connsiteY23" fmla="*/ 732191 h 1807450"/>
                  <a:gd name="connsiteX24" fmla="*/ 1181126 w 1362806"/>
                  <a:gd name="connsiteY24" fmla="*/ 794103 h 1807450"/>
                  <a:gd name="connsiteX25" fmla="*/ 1052538 w 1362806"/>
                  <a:gd name="connsiteY25" fmla="*/ 813153 h 1807450"/>
                  <a:gd name="connsiteX26" fmla="*/ 995388 w 1362806"/>
                  <a:gd name="connsiteY26" fmla="*/ 860778 h 1807450"/>
                  <a:gd name="connsiteX27" fmla="*/ 1062064 w 1362806"/>
                  <a:gd name="connsiteY27" fmla="*/ 910784 h 1807450"/>
                  <a:gd name="connsiteX28" fmla="*/ 1209701 w 1362806"/>
                  <a:gd name="connsiteY28" fmla="*/ 822678 h 1807450"/>
                  <a:gd name="connsiteX29" fmla="*/ 1319239 w 1362806"/>
                  <a:gd name="connsiteY29" fmla="*/ 808391 h 1807450"/>
                  <a:gd name="connsiteX30" fmla="*/ 1352576 w 1362806"/>
                  <a:gd name="connsiteY30" fmla="*/ 746478 h 1807450"/>
                  <a:gd name="connsiteX31" fmla="*/ 1357339 w 1362806"/>
                  <a:gd name="connsiteY31" fmla="*/ 641703 h 1807450"/>
                  <a:gd name="connsiteX32" fmla="*/ 1281139 w 1362806"/>
                  <a:gd name="connsiteY32" fmla="*/ 594078 h 1807450"/>
                  <a:gd name="connsiteX33" fmla="*/ 1143026 w 1362806"/>
                  <a:gd name="connsiteY33" fmla="*/ 522641 h 1807450"/>
                  <a:gd name="connsiteX34" fmla="*/ 1043013 w 1362806"/>
                  <a:gd name="connsiteY34" fmla="*/ 460728 h 1807450"/>
                  <a:gd name="connsiteX35" fmla="*/ 881088 w 1362806"/>
                  <a:gd name="connsiteY35" fmla="*/ 441678 h 1807450"/>
                  <a:gd name="connsiteX36" fmla="*/ 676301 w 1362806"/>
                  <a:gd name="connsiteY36" fmla="*/ 489303 h 1807450"/>
                  <a:gd name="connsiteX37" fmla="*/ 571526 w 1362806"/>
                  <a:gd name="connsiteY37" fmla="*/ 565503 h 1807450"/>
                  <a:gd name="connsiteX38" fmla="*/ 466751 w 1362806"/>
                  <a:gd name="connsiteY38" fmla="*/ 617891 h 1807450"/>
                  <a:gd name="connsiteX39" fmla="*/ 381026 w 1362806"/>
                  <a:gd name="connsiteY39" fmla="*/ 694091 h 1807450"/>
                  <a:gd name="connsiteX40" fmla="*/ 290538 w 1362806"/>
                  <a:gd name="connsiteY40" fmla="*/ 694091 h 1807450"/>
                  <a:gd name="connsiteX41" fmla="*/ 271488 w 1362806"/>
                  <a:gd name="connsiteY41" fmla="*/ 646466 h 1807450"/>
                  <a:gd name="connsiteX42" fmla="*/ 295301 w 1362806"/>
                  <a:gd name="connsiteY42" fmla="*/ 555978 h 1807450"/>
                  <a:gd name="connsiteX43" fmla="*/ 404838 w 1362806"/>
                  <a:gd name="connsiteY43" fmla="*/ 441678 h 1807450"/>
                  <a:gd name="connsiteX44" fmla="*/ 500088 w 1362806"/>
                  <a:gd name="connsiteY44" fmla="*/ 13053 h 1807450"/>
                  <a:gd name="connsiteX0" fmla="*/ 500088 w 1362806"/>
                  <a:gd name="connsiteY0" fmla="*/ 13053 h 1807450"/>
                  <a:gd name="connsiteX1" fmla="*/ 385788 w 1362806"/>
                  <a:gd name="connsiteY1" fmla="*/ 127353 h 1807450"/>
                  <a:gd name="connsiteX2" fmla="*/ 271488 w 1362806"/>
                  <a:gd name="connsiteY2" fmla="*/ 298803 h 1807450"/>
                  <a:gd name="connsiteX3" fmla="*/ 214338 w 1362806"/>
                  <a:gd name="connsiteY3" fmla="*/ 613128 h 1807450"/>
                  <a:gd name="connsiteX4" fmla="*/ 200051 w 1362806"/>
                  <a:gd name="connsiteY4" fmla="*/ 1027466 h 1807450"/>
                  <a:gd name="connsiteX5" fmla="*/ 147663 w 1362806"/>
                  <a:gd name="connsiteY5" fmla="*/ 1298928 h 1807450"/>
                  <a:gd name="connsiteX6" fmla="*/ 71463 w 1362806"/>
                  <a:gd name="connsiteY6" fmla="*/ 1594203 h 1807450"/>
                  <a:gd name="connsiteX7" fmla="*/ 25 w 1362806"/>
                  <a:gd name="connsiteY7" fmla="*/ 1798991 h 1807450"/>
                  <a:gd name="connsiteX8" fmla="*/ 392932 w 1362806"/>
                  <a:gd name="connsiteY8" fmla="*/ 1798991 h 1807450"/>
                  <a:gd name="connsiteX9" fmla="*/ 431032 w 1362806"/>
                  <a:gd name="connsiteY9" fmla="*/ 1718027 h 1807450"/>
                  <a:gd name="connsiteX10" fmla="*/ 452463 w 1362806"/>
                  <a:gd name="connsiteY10" fmla="*/ 1594203 h 1807450"/>
                  <a:gd name="connsiteX11" fmla="*/ 376263 w 1362806"/>
                  <a:gd name="connsiteY11" fmla="*/ 1375128 h 1807450"/>
                  <a:gd name="connsiteX12" fmla="*/ 333401 w 1362806"/>
                  <a:gd name="connsiteY12" fmla="*/ 1127478 h 1807450"/>
                  <a:gd name="connsiteX13" fmla="*/ 357213 w 1362806"/>
                  <a:gd name="connsiteY13" fmla="*/ 1041753 h 1807450"/>
                  <a:gd name="connsiteX14" fmla="*/ 400076 w 1362806"/>
                  <a:gd name="connsiteY14" fmla="*/ 1108428 h 1807450"/>
                  <a:gd name="connsiteX15" fmla="*/ 419126 w 1362806"/>
                  <a:gd name="connsiteY15" fmla="*/ 1217966 h 1807450"/>
                  <a:gd name="connsiteX16" fmla="*/ 457226 w 1362806"/>
                  <a:gd name="connsiteY16" fmla="*/ 1284641 h 1807450"/>
                  <a:gd name="connsiteX17" fmla="*/ 447701 w 1362806"/>
                  <a:gd name="connsiteY17" fmla="*/ 1184628 h 1807450"/>
                  <a:gd name="connsiteX18" fmla="*/ 419126 w 1362806"/>
                  <a:gd name="connsiteY18" fmla="*/ 1008416 h 1807450"/>
                  <a:gd name="connsiteX19" fmla="*/ 466751 w 1362806"/>
                  <a:gd name="connsiteY19" fmla="*/ 836966 h 1807450"/>
                  <a:gd name="connsiteX20" fmla="*/ 609626 w 1362806"/>
                  <a:gd name="connsiteY20" fmla="*/ 713141 h 1807450"/>
                  <a:gd name="connsiteX21" fmla="*/ 881088 w 1362806"/>
                  <a:gd name="connsiteY21" fmla="*/ 646466 h 1807450"/>
                  <a:gd name="connsiteX22" fmla="*/ 1109688 w 1362806"/>
                  <a:gd name="connsiteY22" fmla="*/ 675041 h 1807450"/>
                  <a:gd name="connsiteX23" fmla="*/ 1195414 w 1362806"/>
                  <a:gd name="connsiteY23" fmla="*/ 732191 h 1807450"/>
                  <a:gd name="connsiteX24" fmla="*/ 1181126 w 1362806"/>
                  <a:gd name="connsiteY24" fmla="*/ 794103 h 1807450"/>
                  <a:gd name="connsiteX25" fmla="*/ 1052538 w 1362806"/>
                  <a:gd name="connsiteY25" fmla="*/ 813153 h 1807450"/>
                  <a:gd name="connsiteX26" fmla="*/ 995388 w 1362806"/>
                  <a:gd name="connsiteY26" fmla="*/ 860778 h 1807450"/>
                  <a:gd name="connsiteX27" fmla="*/ 1062064 w 1362806"/>
                  <a:gd name="connsiteY27" fmla="*/ 910784 h 1807450"/>
                  <a:gd name="connsiteX28" fmla="*/ 1209701 w 1362806"/>
                  <a:gd name="connsiteY28" fmla="*/ 822678 h 1807450"/>
                  <a:gd name="connsiteX29" fmla="*/ 1319239 w 1362806"/>
                  <a:gd name="connsiteY29" fmla="*/ 794104 h 1807450"/>
                  <a:gd name="connsiteX30" fmla="*/ 1352576 w 1362806"/>
                  <a:gd name="connsiteY30" fmla="*/ 746478 h 1807450"/>
                  <a:gd name="connsiteX31" fmla="*/ 1357339 w 1362806"/>
                  <a:gd name="connsiteY31" fmla="*/ 641703 h 1807450"/>
                  <a:gd name="connsiteX32" fmla="*/ 1281139 w 1362806"/>
                  <a:gd name="connsiteY32" fmla="*/ 594078 h 1807450"/>
                  <a:gd name="connsiteX33" fmla="*/ 1143026 w 1362806"/>
                  <a:gd name="connsiteY33" fmla="*/ 522641 h 1807450"/>
                  <a:gd name="connsiteX34" fmla="*/ 1043013 w 1362806"/>
                  <a:gd name="connsiteY34" fmla="*/ 460728 h 1807450"/>
                  <a:gd name="connsiteX35" fmla="*/ 881088 w 1362806"/>
                  <a:gd name="connsiteY35" fmla="*/ 441678 h 1807450"/>
                  <a:gd name="connsiteX36" fmla="*/ 676301 w 1362806"/>
                  <a:gd name="connsiteY36" fmla="*/ 489303 h 1807450"/>
                  <a:gd name="connsiteX37" fmla="*/ 571526 w 1362806"/>
                  <a:gd name="connsiteY37" fmla="*/ 565503 h 1807450"/>
                  <a:gd name="connsiteX38" fmla="*/ 466751 w 1362806"/>
                  <a:gd name="connsiteY38" fmla="*/ 617891 h 1807450"/>
                  <a:gd name="connsiteX39" fmla="*/ 381026 w 1362806"/>
                  <a:gd name="connsiteY39" fmla="*/ 694091 h 1807450"/>
                  <a:gd name="connsiteX40" fmla="*/ 290538 w 1362806"/>
                  <a:gd name="connsiteY40" fmla="*/ 694091 h 1807450"/>
                  <a:gd name="connsiteX41" fmla="*/ 271488 w 1362806"/>
                  <a:gd name="connsiteY41" fmla="*/ 646466 h 1807450"/>
                  <a:gd name="connsiteX42" fmla="*/ 295301 w 1362806"/>
                  <a:gd name="connsiteY42" fmla="*/ 555978 h 1807450"/>
                  <a:gd name="connsiteX43" fmla="*/ 404838 w 1362806"/>
                  <a:gd name="connsiteY43" fmla="*/ 441678 h 1807450"/>
                  <a:gd name="connsiteX44" fmla="*/ 500088 w 1362806"/>
                  <a:gd name="connsiteY44" fmla="*/ 13053 h 1807450"/>
                  <a:gd name="connsiteX0" fmla="*/ 500088 w 1362806"/>
                  <a:gd name="connsiteY0" fmla="*/ 13053 h 1807450"/>
                  <a:gd name="connsiteX1" fmla="*/ 385788 w 1362806"/>
                  <a:gd name="connsiteY1" fmla="*/ 127353 h 1807450"/>
                  <a:gd name="connsiteX2" fmla="*/ 271488 w 1362806"/>
                  <a:gd name="connsiteY2" fmla="*/ 298803 h 1807450"/>
                  <a:gd name="connsiteX3" fmla="*/ 214338 w 1362806"/>
                  <a:gd name="connsiteY3" fmla="*/ 613128 h 1807450"/>
                  <a:gd name="connsiteX4" fmla="*/ 200051 w 1362806"/>
                  <a:gd name="connsiteY4" fmla="*/ 1027466 h 1807450"/>
                  <a:gd name="connsiteX5" fmla="*/ 147663 w 1362806"/>
                  <a:gd name="connsiteY5" fmla="*/ 1298928 h 1807450"/>
                  <a:gd name="connsiteX6" fmla="*/ 71463 w 1362806"/>
                  <a:gd name="connsiteY6" fmla="*/ 1594203 h 1807450"/>
                  <a:gd name="connsiteX7" fmla="*/ 25 w 1362806"/>
                  <a:gd name="connsiteY7" fmla="*/ 1798991 h 1807450"/>
                  <a:gd name="connsiteX8" fmla="*/ 392932 w 1362806"/>
                  <a:gd name="connsiteY8" fmla="*/ 1798991 h 1807450"/>
                  <a:gd name="connsiteX9" fmla="*/ 431032 w 1362806"/>
                  <a:gd name="connsiteY9" fmla="*/ 1718027 h 1807450"/>
                  <a:gd name="connsiteX10" fmla="*/ 452463 w 1362806"/>
                  <a:gd name="connsiteY10" fmla="*/ 1594203 h 1807450"/>
                  <a:gd name="connsiteX11" fmla="*/ 376263 w 1362806"/>
                  <a:gd name="connsiteY11" fmla="*/ 1375128 h 1807450"/>
                  <a:gd name="connsiteX12" fmla="*/ 333401 w 1362806"/>
                  <a:gd name="connsiteY12" fmla="*/ 1127478 h 1807450"/>
                  <a:gd name="connsiteX13" fmla="*/ 357213 w 1362806"/>
                  <a:gd name="connsiteY13" fmla="*/ 1041753 h 1807450"/>
                  <a:gd name="connsiteX14" fmla="*/ 400076 w 1362806"/>
                  <a:gd name="connsiteY14" fmla="*/ 1108428 h 1807450"/>
                  <a:gd name="connsiteX15" fmla="*/ 419126 w 1362806"/>
                  <a:gd name="connsiteY15" fmla="*/ 1217966 h 1807450"/>
                  <a:gd name="connsiteX16" fmla="*/ 457226 w 1362806"/>
                  <a:gd name="connsiteY16" fmla="*/ 1284641 h 1807450"/>
                  <a:gd name="connsiteX17" fmla="*/ 447701 w 1362806"/>
                  <a:gd name="connsiteY17" fmla="*/ 1184628 h 1807450"/>
                  <a:gd name="connsiteX18" fmla="*/ 419126 w 1362806"/>
                  <a:gd name="connsiteY18" fmla="*/ 1008416 h 1807450"/>
                  <a:gd name="connsiteX19" fmla="*/ 466751 w 1362806"/>
                  <a:gd name="connsiteY19" fmla="*/ 836966 h 1807450"/>
                  <a:gd name="connsiteX20" fmla="*/ 609626 w 1362806"/>
                  <a:gd name="connsiteY20" fmla="*/ 713141 h 1807450"/>
                  <a:gd name="connsiteX21" fmla="*/ 881088 w 1362806"/>
                  <a:gd name="connsiteY21" fmla="*/ 646466 h 1807450"/>
                  <a:gd name="connsiteX22" fmla="*/ 1109688 w 1362806"/>
                  <a:gd name="connsiteY22" fmla="*/ 675041 h 1807450"/>
                  <a:gd name="connsiteX23" fmla="*/ 1195414 w 1362806"/>
                  <a:gd name="connsiteY23" fmla="*/ 732191 h 1807450"/>
                  <a:gd name="connsiteX24" fmla="*/ 1181126 w 1362806"/>
                  <a:gd name="connsiteY24" fmla="*/ 794103 h 1807450"/>
                  <a:gd name="connsiteX25" fmla="*/ 1052538 w 1362806"/>
                  <a:gd name="connsiteY25" fmla="*/ 813153 h 1807450"/>
                  <a:gd name="connsiteX26" fmla="*/ 995388 w 1362806"/>
                  <a:gd name="connsiteY26" fmla="*/ 860778 h 1807450"/>
                  <a:gd name="connsiteX27" fmla="*/ 1062064 w 1362806"/>
                  <a:gd name="connsiteY27" fmla="*/ 910784 h 1807450"/>
                  <a:gd name="connsiteX28" fmla="*/ 1209701 w 1362806"/>
                  <a:gd name="connsiteY28" fmla="*/ 822678 h 1807450"/>
                  <a:gd name="connsiteX29" fmla="*/ 1319239 w 1362806"/>
                  <a:gd name="connsiteY29" fmla="*/ 794104 h 1807450"/>
                  <a:gd name="connsiteX30" fmla="*/ 1352576 w 1362806"/>
                  <a:gd name="connsiteY30" fmla="*/ 746478 h 1807450"/>
                  <a:gd name="connsiteX31" fmla="*/ 1357339 w 1362806"/>
                  <a:gd name="connsiteY31" fmla="*/ 641703 h 1807450"/>
                  <a:gd name="connsiteX32" fmla="*/ 1281139 w 1362806"/>
                  <a:gd name="connsiteY32" fmla="*/ 594078 h 1807450"/>
                  <a:gd name="connsiteX33" fmla="*/ 1143026 w 1362806"/>
                  <a:gd name="connsiteY33" fmla="*/ 522641 h 1807450"/>
                  <a:gd name="connsiteX34" fmla="*/ 1043013 w 1362806"/>
                  <a:gd name="connsiteY34" fmla="*/ 460728 h 1807450"/>
                  <a:gd name="connsiteX35" fmla="*/ 881088 w 1362806"/>
                  <a:gd name="connsiteY35" fmla="*/ 441678 h 1807450"/>
                  <a:gd name="connsiteX36" fmla="*/ 676301 w 1362806"/>
                  <a:gd name="connsiteY36" fmla="*/ 489303 h 1807450"/>
                  <a:gd name="connsiteX37" fmla="*/ 571526 w 1362806"/>
                  <a:gd name="connsiteY37" fmla="*/ 565503 h 1807450"/>
                  <a:gd name="connsiteX38" fmla="*/ 466751 w 1362806"/>
                  <a:gd name="connsiteY38" fmla="*/ 617891 h 1807450"/>
                  <a:gd name="connsiteX39" fmla="*/ 381026 w 1362806"/>
                  <a:gd name="connsiteY39" fmla="*/ 694091 h 1807450"/>
                  <a:gd name="connsiteX40" fmla="*/ 290538 w 1362806"/>
                  <a:gd name="connsiteY40" fmla="*/ 694091 h 1807450"/>
                  <a:gd name="connsiteX41" fmla="*/ 271488 w 1362806"/>
                  <a:gd name="connsiteY41" fmla="*/ 646466 h 1807450"/>
                  <a:gd name="connsiteX42" fmla="*/ 295301 w 1362806"/>
                  <a:gd name="connsiteY42" fmla="*/ 555978 h 1807450"/>
                  <a:gd name="connsiteX43" fmla="*/ 404838 w 1362806"/>
                  <a:gd name="connsiteY43" fmla="*/ 441678 h 1807450"/>
                  <a:gd name="connsiteX44" fmla="*/ 500088 w 1362806"/>
                  <a:gd name="connsiteY44" fmla="*/ 13053 h 1807450"/>
                  <a:gd name="connsiteX0" fmla="*/ 500088 w 1367188"/>
                  <a:gd name="connsiteY0" fmla="*/ 13053 h 1807450"/>
                  <a:gd name="connsiteX1" fmla="*/ 385788 w 1367188"/>
                  <a:gd name="connsiteY1" fmla="*/ 127353 h 1807450"/>
                  <a:gd name="connsiteX2" fmla="*/ 271488 w 1367188"/>
                  <a:gd name="connsiteY2" fmla="*/ 298803 h 1807450"/>
                  <a:gd name="connsiteX3" fmla="*/ 214338 w 1367188"/>
                  <a:gd name="connsiteY3" fmla="*/ 613128 h 1807450"/>
                  <a:gd name="connsiteX4" fmla="*/ 200051 w 1367188"/>
                  <a:gd name="connsiteY4" fmla="*/ 1027466 h 1807450"/>
                  <a:gd name="connsiteX5" fmla="*/ 147663 w 1367188"/>
                  <a:gd name="connsiteY5" fmla="*/ 1298928 h 1807450"/>
                  <a:gd name="connsiteX6" fmla="*/ 71463 w 1367188"/>
                  <a:gd name="connsiteY6" fmla="*/ 1594203 h 1807450"/>
                  <a:gd name="connsiteX7" fmla="*/ 25 w 1367188"/>
                  <a:gd name="connsiteY7" fmla="*/ 1798991 h 1807450"/>
                  <a:gd name="connsiteX8" fmla="*/ 392932 w 1367188"/>
                  <a:gd name="connsiteY8" fmla="*/ 1798991 h 1807450"/>
                  <a:gd name="connsiteX9" fmla="*/ 431032 w 1367188"/>
                  <a:gd name="connsiteY9" fmla="*/ 1718027 h 1807450"/>
                  <a:gd name="connsiteX10" fmla="*/ 452463 w 1367188"/>
                  <a:gd name="connsiteY10" fmla="*/ 1594203 h 1807450"/>
                  <a:gd name="connsiteX11" fmla="*/ 376263 w 1367188"/>
                  <a:gd name="connsiteY11" fmla="*/ 1375128 h 1807450"/>
                  <a:gd name="connsiteX12" fmla="*/ 333401 w 1367188"/>
                  <a:gd name="connsiteY12" fmla="*/ 1127478 h 1807450"/>
                  <a:gd name="connsiteX13" fmla="*/ 357213 w 1367188"/>
                  <a:gd name="connsiteY13" fmla="*/ 1041753 h 1807450"/>
                  <a:gd name="connsiteX14" fmla="*/ 400076 w 1367188"/>
                  <a:gd name="connsiteY14" fmla="*/ 1108428 h 1807450"/>
                  <a:gd name="connsiteX15" fmla="*/ 419126 w 1367188"/>
                  <a:gd name="connsiteY15" fmla="*/ 1217966 h 1807450"/>
                  <a:gd name="connsiteX16" fmla="*/ 457226 w 1367188"/>
                  <a:gd name="connsiteY16" fmla="*/ 1284641 h 1807450"/>
                  <a:gd name="connsiteX17" fmla="*/ 447701 w 1367188"/>
                  <a:gd name="connsiteY17" fmla="*/ 1184628 h 1807450"/>
                  <a:gd name="connsiteX18" fmla="*/ 419126 w 1367188"/>
                  <a:gd name="connsiteY18" fmla="*/ 1008416 h 1807450"/>
                  <a:gd name="connsiteX19" fmla="*/ 466751 w 1367188"/>
                  <a:gd name="connsiteY19" fmla="*/ 836966 h 1807450"/>
                  <a:gd name="connsiteX20" fmla="*/ 609626 w 1367188"/>
                  <a:gd name="connsiteY20" fmla="*/ 713141 h 1807450"/>
                  <a:gd name="connsiteX21" fmla="*/ 881088 w 1367188"/>
                  <a:gd name="connsiteY21" fmla="*/ 646466 h 1807450"/>
                  <a:gd name="connsiteX22" fmla="*/ 1109688 w 1367188"/>
                  <a:gd name="connsiteY22" fmla="*/ 675041 h 1807450"/>
                  <a:gd name="connsiteX23" fmla="*/ 1195414 w 1367188"/>
                  <a:gd name="connsiteY23" fmla="*/ 732191 h 1807450"/>
                  <a:gd name="connsiteX24" fmla="*/ 1181126 w 1367188"/>
                  <a:gd name="connsiteY24" fmla="*/ 794103 h 1807450"/>
                  <a:gd name="connsiteX25" fmla="*/ 1052538 w 1367188"/>
                  <a:gd name="connsiteY25" fmla="*/ 813153 h 1807450"/>
                  <a:gd name="connsiteX26" fmla="*/ 995388 w 1367188"/>
                  <a:gd name="connsiteY26" fmla="*/ 860778 h 1807450"/>
                  <a:gd name="connsiteX27" fmla="*/ 1062064 w 1367188"/>
                  <a:gd name="connsiteY27" fmla="*/ 910784 h 1807450"/>
                  <a:gd name="connsiteX28" fmla="*/ 1209701 w 1367188"/>
                  <a:gd name="connsiteY28" fmla="*/ 822678 h 1807450"/>
                  <a:gd name="connsiteX29" fmla="*/ 1319239 w 1367188"/>
                  <a:gd name="connsiteY29" fmla="*/ 794104 h 1807450"/>
                  <a:gd name="connsiteX30" fmla="*/ 1362101 w 1367188"/>
                  <a:gd name="connsiteY30" fmla="*/ 746478 h 1807450"/>
                  <a:gd name="connsiteX31" fmla="*/ 1357339 w 1367188"/>
                  <a:gd name="connsiteY31" fmla="*/ 641703 h 1807450"/>
                  <a:gd name="connsiteX32" fmla="*/ 1281139 w 1367188"/>
                  <a:gd name="connsiteY32" fmla="*/ 594078 h 1807450"/>
                  <a:gd name="connsiteX33" fmla="*/ 1143026 w 1367188"/>
                  <a:gd name="connsiteY33" fmla="*/ 522641 h 1807450"/>
                  <a:gd name="connsiteX34" fmla="*/ 1043013 w 1367188"/>
                  <a:gd name="connsiteY34" fmla="*/ 460728 h 1807450"/>
                  <a:gd name="connsiteX35" fmla="*/ 881088 w 1367188"/>
                  <a:gd name="connsiteY35" fmla="*/ 441678 h 1807450"/>
                  <a:gd name="connsiteX36" fmla="*/ 676301 w 1367188"/>
                  <a:gd name="connsiteY36" fmla="*/ 489303 h 1807450"/>
                  <a:gd name="connsiteX37" fmla="*/ 571526 w 1367188"/>
                  <a:gd name="connsiteY37" fmla="*/ 565503 h 1807450"/>
                  <a:gd name="connsiteX38" fmla="*/ 466751 w 1367188"/>
                  <a:gd name="connsiteY38" fmla="*/ 617891 h 1807450"/>
                  <a:gd name="connsiteX39" fmla="*/ 381026 w 1367188"/>
                  <a:gd name="connsiteY39" fmla="*/ 694091 h 1807450"/>
                  <a:gd name="connsiteX40" fmla="*/ 290538 w 1367188"/>
                  <a:gd name="connsiteY40" fmla="*/ 694091 h 1807450"/>
                  <a:gd name="connsiteX41" fmla="*/ 271488 w 1367188"/>
                  <a:gd name="connsiteY41" fmla="*/ 646466 h 1807450"/>
                  <a:gd name="connsiteX42" fmla="*/ 295301 w 1367188"/>
                  <a:gd name="connsiteY42" fmla="*/ 555978 h 1807450"/>
                  <a:gd name="connsiteX43" fmla="*/ 404838 w 1367188"/>
                  <a:gd name="connsiteY43" fmla="*/ 441678 h 1807450"/>
                  <a:gd name="connsiteX44" fmla="*/ 500088 w 1367188"/>
                  <a:gd name="connsiteY44" fmla="*/ 13053 h 1807450"/>
                  <a:gd name="connsiteX0" fmla="*/ 500088 w 1369140"/>
                  <a:gd name="connsiteY0" fmla="*/ 13053 h 1807450"/>
                  <a:gd name="connsiteX1" fmla="*/ 385788 w 1369140"/>
                  <a:gd name="connsiteY1" fmla="*/ 127353 h 1807450"/>
                  <a:gd name="connsiteX2" fmla="*/ 271488 w 1369140"/>
                  <a:gd name="connsiteY2" fmla="*/ 298803 h 1807450"/>
                  <a:gd name="connsiteX3" fmla="*/ 214338 w 1369140"/>
                  <a:gd name="connsiteY3" fmla="*/ 613128 h 1807450"/>
                  <a:gd name="connsiteX4" fmla="*/ 200051 w 1369140"/>
                  <a:gd name="connsiteY4" fmla="*/ 1027466 h 1807450"/>
                  <a:gd name="connsiteX5" fmla="*/ 147663 w 1369140"/>
                  <a:gd name="connsiteY5" fmla="*/ 1298928 h 1807450"/>
                  <a:gd name="connsiteX6" fmla="*/ 71463 w 1369140"/>
                  <a:gd name="connsiteY6" fmla="*/ 1594203 h 1807450"/>
                  <a:gd name="connsiteX7" fmla="*/ 25 w 1369140"/>
                  <a:gd name="connsiteY7" fmla="*/ 1798991 h 1807450"/>
                  <a:gd name="connsiteX8" fmla="*/ 392932 w 1369140"/>
                  <a:gd name="connsiteY8" fmla="*/ 1798991 h 1807450"/>
                  <a:gd name="connsiteX9" fmla="*/ 431032 w 1369140"/>
                  <a:gd name="connsiteY9" fmla="*/ 1718027 h 1807450"/>
                  <a:gd name="connsiteX10" fmla="*/ 452463 w 1369140"/>
                  <a:gd name="connsiteY10" fmla="*/ 1594203 h 1807450"/>
                  <a:gd name="connsiteX11" fmla="*/ 376263 w 1369140"/>
                  <a:gd name="connsiteY11" fmla="*/ 1375128 h 1807450"/>
                  <a:gd name="connsiteX12" fmla="*/ 333401 w 1369140"/>
                  <a:gd name="connsiteY12" fmla="*/ 1127478 h 1807450"/>
                  <a:gd name="connsiteX13" fmla="*/ 357213 w 1369140"/>
                  <a:gd name="connsiteY13" fmla="*/ 1041753 h 1807450"/>
                  <a:gd name="connsiteX14" fmla="*/ 400076 w 1369140"/>
                  <a:gd name="connsiteY14" fmla="*/ 1108428 h 1807450"/>
                  <a:gd name="connsiteX15" fmla="*/ 419126 w 1369140"/>
                  <a:gd name="connsiteY15" fmla="*/ 1217966 h 1807450"/>
                  <a:gd name="connsiteX16" fmla="*/ 457226 w 1369140"/>
                  <a:gd name="connsiteY16" fmla="*/ 1284641 h 1807450"/>
                  <a:gd name="connsiteX17" fmla="*/ 447701 w 1369140"/>
                  <a:gd name="connsiteY17" fmla="*/ 1184628 h 1807450"/>
                  <a:gd name="connsiteX18" fmla="*/ 419126 w 1369140"/>
                  <a:gd name="connsiteY18" fmla="*/ 1008416 h 1807450"/>
                  <a:gd name="connsiteX19" fmla="*/ 466751 w 1369140"/>
                  <a:gd name="connsiteY19" fmla="*/ 836966 h 1807450"/>
                  <a:gd name="connsiteX20" fmla="*/ 609626 w 1369140"/>
                  <a:gd name="connsiteY20" fmla="*/ 713141 h 1807450"/>
                  <a:gd name="connsiteX21" fmla="*/ 881088 w 1369140"/>
                  <a:gd name="connsiteY21" fmla="*/ 646466 h 1807450"/>
                  <a:gd name="connsiteX22" fmla="*/ 1109688 w 1369140"/>
                  <a:gd name="connsiteY22" fmla="*/ 675041 h 1807450"/>
                  <a:gd name="connsiteX23" fmla="*/ 1195414 w 1369140"/>
                  <a:gd name="connsiteY23" fmla="*/ 732191 h 1807450"/>
                  <a:gd name="connsiteX24" fmla="*/ 1181126 w 1369140"/>
                  <a:gd name="connsiteY24" fmla="*/ 794103 h 1807450"/>
                  <a:gd name="connsiteX25" fmla="*/ 1052538 w 1369140"/>
                  <a:gd name="connsiteY25" fmla="*/ 813153 h 1807450"/>
                  <a:gd name="connsiteX26" fmla="*/ 995388 w 1369140"/>
                  <a:gd name="connsiteY26" fmla="*/ 860778 h 1807450"/>
                  <a:gd name="connsiteX27" fmla="*/ 1062064 w 1369140"/>
                  <a:gd name="connsiteY27" fmla="*/ 910784 h 1807450"/>
                  <a:gd name="connsiteX28" fmla="*/ 1209701 w 1369140"/>
                  <a:gd name="connsiteY28" fmla="*/ 822678 h 1807450"/>
                  <a:gd name="connsiteX29" fmla="*/ 1319239 w 1369140"/>
                  <a:gd name="connsiteY29" fmla="*/ 794104 h 1807450"/>
                  <a:gd name="connsiteX30" fmla="*/ 1362101 w 1369140"/>
                  <a:gd name="connsiteY30" fmla="*/ 746478 h 1807450"/>
                  <a:gd name="connsiteX31" fmla="*/ 1357339 w 1369140"/>
                  <a:gd name="connsiteY31" fmla="*/ 641703 h 1807450"/>
                  <a:gd name="connsiteX32" fmla="*/ 1281139 w 1369140"/>
                  <a:gd name="connsiteY32" fmla="*/ 594078 h 1807450"/>
                  <a:gd name="connsiteX33" fmla="*/ 1143026 w 1369140"/>
                  <a:gd name="connsiteY33" fmla="*/ 522641 h 1807450"/>
                  <a:gd name="connsiteX34" fmla="*/ 1043013 w 1369140"/>
                  <a:gd name="connsiteY34" fmla="*/ 460728 h 1807450"/>
                  <a:gd name="connsiteX35" fmla="*/ 881088 w 1369140"/>
                  <a:gd name="connsiteY35" fmla="*/ 441678 h 1807450"/>
                  <a:gd name="connsiteX36" fmla="*/ 676301 w 1369140"/>
                  <a:gd name="connsiteY36" fmla="*/ 489303 h 1807450"/>
                  <a:gd name="connsiteX37" fmla="*/ 571526 w 1369140"/>
                  <a:gd name="connsiteY37" fmla="*/ 565503 h 1807450"/>
                  <a:gd name="connsiteX38" fmla="*/ 466751 w 1369140"/>
                  <a:gd name="connsiteY38" fmla="*/ 617891 h 1807450"/>
                  <a:gd name="connsiteX39" fmla="*/ 381026 w 1369140"/>
                  <a:gd name="connsiteY39" fmla="*/ 694091 h 1807450"/>
                  <a:gd name="connsiteX40" fmla="*/ 290538 w 1369140"/>
                  <a:gd name="connsiteY40" fmla="*/ 694091 h 1807450"/>
                  <a:gd name="connsiteX41" fmla="*/ 271488 w 1369140"/>
                  <a:gd name="connsiteY41" fmla="*/ 646466 h 1807450"/>
                  <a:gd name="connsiteX42" fmla="*/ 295301 w 1369140"/>
                  <a:gd name="connsiteY42" fmla="*/ 555978 h 1807450"/>
                  <a:gd name="connsiteX43" fmla="*/ 404838 w 1369140"/>
                  <a:gd name="connsiteY43" fmla="*/ 441678 h 1807450"/>
                  <a:gd name="connsiteX44" fmla="*/ 500088 w 1369140"/>
                  <a:gd name="connsiteY44" fmla="*/ 13053 h 1807450"/>
                  <a:gd name="connsiteX0" fmla="*/ 500088 w 1370468"/>
                  <a:gd name="connsiteY0" fmla="*/ 13053 h 1807450"/>
                  <a:gd name="connsiteX1" fmla="*/ 385788 w 1370468"/>
                  <a:gd name="connsiteY1" fmla="*/ 127353 h 1807450"/>
                  <a:gd name="connsiteX2" fmla="*/ 271488 w 1370468"/>
                  <a:gd name="connsiteY2" fmla="*/ 298803 h 1807450"/>
                  <a:gd name="connsiteX3" fmla="*/ 214338 w 1370468"/>
                  <a:gd name="connsiteY3" fmla="*/ 613128 h 1807450"/>
                  <a:gd name="connsiteX4" fmla="*/ 200051 w 1370468"/>
                  <a:gd name="connsiteY4" fmla="*/ 1027466 h 1807450"/>
                  <a:gd name="connsiteX5" fmla="*/ 147663 w 1370468"/>
                  <a:gd name="connsiteY5" fmla="*/ 1298928 h 1807450"/>
                  <a:gd name="connsiteX6" fmla="*/ 71463 w 1370468"/>
                  <a:gd name="connsiteY6" fmla="*/ 1594203 h 1807450"/>
                  <a:gd name="connsiteX7" fmla="*/ 25 w 1370468"/>
                  <a:gd name="connsiteY7" fmla="*/ 1798991 h 1807450"/>
                  <a:gd name="connsiteX8" fmla="*/ 392932 w 1370468"/>
                  <a:gd name="connsiteY8" fmla="*/ 1798991 h 1807450"/>
                  <a:gd name="connsiteX9" fmla="*/ 431032 w 1370468"/>
                  <a:gd name="connsiteY9" fmla="*/ 1718027 h 1807450"/>
                  <a:gd name="connsiteX10" fmla="*/ 452463 w 1370468"/>
                  <a:gd name="connsiteY10" fmla="*/ 1594203 h 1807450"/>
                  <a:gd name="connsiteX11" fmla="*/ 376263 w 1370468"/>
                  <a:gd name="connsiteY11" fmla="*/ 1375128 h 1807450"/>
                  <a:gd name="connsiteX12" fmla="*/ 333401 w 1370468"/>
                  <a:gd name="connsiteY12" fmla="*/ 1127478 h 1807450"/>
                  <a:gd name="connsiteX13" fmla="*/ 357213 w 1370468"/>
                  <a:gd name="connsiteY13" fmla="*/ 1041753 h 1807450"/>
                  <a:gd name="connsiteX14" fmla="*/ 400076 w 1370468"/>
                  <a:gd name="connsiteY14" fmla="*/ 1108428 h 1807450"/>
                  <a:gd name="connsiteX15" fmla="*/ 419126 w 1370468"/>
                  <a:gd name="connsiteY15" fmla="*/ 1217966 h 1807450"/>
                  <a:gd name="connsiteX16" fmla="*/ 457226 w 1370468"/>
                  <a:gd name="connsiteY16" fmla="*/ 1284641 h 1807450"/>
                  <a:gd name="connsiteX17" fmla="*/ 447701 w 1370468"/>
                  <a:gd name="connsiteY17" fmla="*/ 1184628 h 1807450"/>
                  <a:gd name="connsiteX18" fmla="*/ 419126 w 1370468"/>
                  <a:gd name="connsiteY18" fmla="*/ 1008416 h 1807450"/>
                  <a:gd name="connsiteX19" fmla="*/ 466751 w 1370468"/>
                  <a:gd name="connsiteY19" fmla="*/ 836966 h 1807450"/>
                  <a:gd name="connsiteX20" fmla="*/ 609626 w 1370468"/>
                  <a:gd name="connsiteY20" fmla="*/ 713141 h 1807450"/>
                  <a:gd name="connsiteX21" fmla="*/ 881088 w 1370468"/>
                  <a:gd name="connsiteY21" fmla="*/ 646466 h 1807450"/>
                  <a:gd name="connsiteX22" fmla="*/ 1109688 w 1370468"/>
                  <a:gd name="connsiteY22" fmla="*/ 675041 h 1807450"/>
                  <a:gd name="connsiteX23" fmla="*/ 1195414 w 1370468"/>
                  <a:gd name="connsiteY23" fmla="*/ 732191 h 1807450"/>
                  <a:gd name="connsiteX24" fmla="*/ 1181126 w 1370468"/>
                  <a:gd name="connsiteY24" fmla="*/ 794103 h 1807450"/>
                  <a:gd name="connsiteX25" fmla="*/ 1052538 w 1370468"/>
                  <a:gd name="connsiteY25" fmla="*/ 813153 h 1807450"/>
                  <a:gd name="connsiteX26" fmla="*/ 995388 w 1370468"/>
                  <a:gd name="connsiteY26" fmla="*/ 860778 h 1807450"/>
                  <a:gd name="connsiteX27" fmla="*/ 1062064 w 1370468"/>
                  <a:gd name="connsiteY27" fmla="*/ 910784 h 1807450"/>
                  <a:gd name="connsiteX28" fmla="*/ 1209701 w 1370468"/>
                  <a:gd name="connsiteY28" fmla="*/ 822678 h 1807450"/>
                  <a:gd name="connsiteX29" fmla="*/ 1319239 w 1370468"/>
                  <a:gd name="connsiteY29" fmla="*/ 794104 h 1807450"/>
                  <a:gd name="connsiteX30" fmla="*/ 1362101 w 1370468"/>
                  <a:gd name="connsiteY30" fmla="*/ 746478 h 1807450"/>
                  <a:gd name="connsiteX31" fmla="*/ 1357339 w 1370468"/>
                  <a:gd name="connsiteY31" fmla="*/ 641703 h 1807450"/>
                  <a:gd name="connsiteX32" fmla="*/ 1257327 w 1370468"/>
                  <a:gd name="connsiteY32" fmla="*/ 596459 h 1807450"/>
                  <a:gd name="connsiteX33" fmla="*/ 1143026 w 1370468"/>
                  <a:gd name="connsiteY33" fmla="*/ 522641 h 1807450"/>
                  <a:gd name="connsiteX34" fmla="*/ 1043013 w 1370468"/>
                  <a:gd name="connsiteY34" fmla="*/ 460728 h 1807450"/>
                  <a:gd name="connsiteX35" fmla="*/ 881088 w 1370468"/>
                  <a:gd name="connsiteY35" fmla="*/ 441678 h 1807450"/>
                  <a:gd name="connsiteX36" fmla="*/ 676301 w 1370468"/>
                  <a:gd name="connsiteY36" fmla="*/ 489303 h 1807450"/>
                  <a:gd name="connsiteX37" fmla="*/ 571526 w 1370468"/>
                  <a:gd name="connsiteY37" fmla="*/ 565503 h 1807450"/>
                  <a:gd name="connsiteX38" fmla="*/ 466751 w 1370468"/>
                  <a:gd name="connsiteY38" fmla="*/ 617891 h 1807450"/>
                  <a:gd name="connsiteX39" fmla="*/ 381026 w 1370468"/>
                  <a:gd name="connsiteY39" fmla="*/ 694091 h 1807450"/>
                  <a:gd name="connsiteX40" fmla="*/ 290538 w 1370468"/>
                  <a:gd name="connsiteY40" fmla="*/ 694091 h 1807450"/>
                  <a:gd name="connsiteX41" fmla="*/ 271488 w 1370468"/>
                  <a:gd name="connsiteY41" fmla="*/ 646466 h 1807450"/>
                  <a:gd name="connsiteX42" fmla="*/ 295301 w 1370468"/>
                  <a:gd name="connsiteY42" fmla="*/ 555978 h 1807450"/>
                  <a:gd name="connsiteX43" fmla="*/ 404838 w 1370468"/>
                  <a:gd name="connsiteY43" fmla="*/ 441678 h 1807450"/>
                  <a:gd name="connsiteX44" fmla="*/ 500088 w 1370468"/>
                  <a:gd name="connsiteY44" fmla="*/ 13053 h 1807450"/>
                  <a:gd name="connsiteX0" fmla="*/ 500088 w 1370468"/>
                  <a:gd name="connsiteY0" fmla="*/ 13053 h 1807450"/>
                  <a:gd name="connsiteX1" fmla="*/ 385788 w 1370468"/>
                  <a:gd name="connsiteY1" fmla="*/ 127353 h 1807450"/>
                  <a:gd name="connsiteX2" fmla="*/ 271488 w 1370468"/>
                  <a:gd name="connsiteY2" fmla="*/ 298803 h 1807450"/>
                  <a:gd name="connsiteX3" fmla="*/ 214338 w 1370468"/>
                  <a:gd name="connsiteY3" fmla="*/ 613128 h 1807450"/>
                  <a:gd name="connsiteX4" fmla="*/ 200051 w 1370468"/>
                  <a:gd name="connsiteY4" fmla="*/ 1027466 h 1807450"/>
                  <a:gd name="connsiteX5" fmla="*/ 147663 w 1370468"/>
                  <a:gd name="connsiteY5" fmla="*/ 1298928 h 1807450"/>
                  <a:gd name="connsiteX6" fmla="*/ 71463 w 1370468"/>
                  <a:gd name="connsiteY6" fmla="*/ 1594203 h 1807450"/>
                  <a:gd name="connsiteX7" fmla="*/ 25 w 1370468"/>
                  <a:gd name="connsiteY7" fmla="*/ 1798991 h 1807450"/>
                  <a:gd name="connsiteX8" fmla="*/ 392932 w 1370468"/>
                  <a:gd name="connsiteY8" fmla="*/ 1798991 h 1807450"/>
                  <a:gd name="connsiteX9" fmla="*/ 431032 w 1370468"/>
                  <a:gd name="connsiteY9" fmla="*/ 1718027 h 1807450"/>
                  <a:gd name="connsiteX10" fmla="*/ 452463 w 1370468"/>
                  <a:gd name="connsiteY10" fmla="*/ 1594203 h 1807450"/>
                  <a:gd name="connsiteX11" fmla="*/ 376263 w 1370468"/>
                  <a:gd name="connsiteY11" fmla="*/ 1375128 h 1807450"/>
                  <a:gd name="connsiteX12" fmla="*/ 333401 w 1370468"/>
                  <a:gd name="connsiteY12" fmla="*/ 1127478 h 1807450"/>
                  <a:gd name="connsiteX13" fmla="*/ 357213 w 1370468"/>
                  <a:gd name="connsiteY13" fmla="*/ 1041753 h 1807450"/>
                  <a:gd name="connsiteX14" fmla="*/ 400076 w 1370468"/>
                  <a:gd name="connsiteY14" fmla="*/ 1108428 h 1807450"/>
                  <a:gd name="connsiteX15" fmla="*/ 419126 w 1370468"/>
                  <a:gd name="connsiteY15" fmla="*/ 1217966 h 1807450"/>
                  <a:gd name="connsiteX16" fmla="*/ 457226 w 1370468"/>
                  <a:gd name="connsiteY16" fmla="*/ 1284641 h 1807450"/>
                  <a:gd name="connsiteX17" fmla="*/ 447701 w 1370468"/>
                  <a:gd name="connsiteY17" fmla="*/ 1184628 h 1807450"/>
                  <a:gd name="connsiteX18" fmla="*/ 419126 w 1370468"/>
                  <a:gd name="connsiteY18" fmla="*/ 1008416 h 1807450"/>
                  <a:gd name="connsiteX19" fmla="*/ 466751 w 1370468"/>
                  <a:gd name="connsiteY19" fmla="*/ 836966 h 1807450"/>
                  <a:gd name="connsiteX20" fmla="*/ 609626 w 1370468"/>
                  <a:gd name="connsiteY20" fmla="*/ 713141 h 1807450"/>
                  <a:gd name="connsiteX21" fmla="*/ 881088 w 1370468"/>
                  <a:gd name="connsiteY21" fmla="*/ 646466 h 1807450"/>
                  <a:gd name="connsiteX22" fmla="*/ 1109688 w 1370468"/>
                  <a:gd name="connsiteY22" fmla="*/ 675041 h 1807450"/>
                  <a:gd name="connsiteX23" fmla="*/ 1195414 w 1370468"/>
                  <a:gd name="connsiteY23" fmla="*/ 732191 h 1807450"/>
                  <a:gd name="connsiteX24" fmla="*/ 1181126 w 1370468"/>
                  <a:gd name="connsiteY24" fmla="*/ 794103 h 1807450"/>
                  <a:gd name="connsiteX25" fmla="*/ 1052538 w 1370468"/>
                  <a:gd name="connsiteY25" fmla="*/ 813153 h 1807450"/>
                  <a:gd name="connsiteX26" fmla="*/ 995388 w 1370468"/>
                  <a:gd name="connsiteY26" fmla="*/ 860778 h 1807450"/>
                  <a:gd name="connsiteX27" fmla="*/ 1062064 w 1370468"/>
                  <a:gd name="connsiteY27" fmla="*/ 910784 h 1807450"/>
                  <a:gd name="connsiteX28" fmla="*/ 1209701 w 1370468"/>
                  <a:gd name="connsiteY28" fmla="*/ 822678 h 1807450"/>
                  <a:gd name="connsiteX29" fmla="*/ 1319239 w 1370468"/>
                  <a:gd name="connsiteY29" fmla="*/ 794104 h 1807450"/>
                  <a:gd name="connsiteX30" fmla="*/ 1362101 w 1370468"/>
                  <a:gd name="connsiteY30" fmla="*/ 746478 h 1807450"/>
                  <a:gd name="connsiteX31" fmla="*/ 1357339 w 1370468"/>
                  <a:gd name="connsiteY31" fmla="*/ 641703 h 1807450"/>
                  <a:gd name="connsiteX32" fmla="*/ 1257327 w 1370468"/>
                  <a:gd name="connsiteY32" fmla="*/ 596459 h 1807450"/>
                  <a:gd name="connsiteX33" fmla="*/ 1143026 w 1370468"/>
                  <a:gd name="connsiteY33" fmla="*/ 522641 h 1807450"/>
                  <a:gd name="connsiteX34" fmla="*/ 1043013 w 1370468"/>
                  <a:gd name="connsiteY34" fmla="*/ 460728 h 1807450"/>
                  <a:gd name="connsiteX35" fmla="*/ 881088 w 1370468"/>
                  <a:gd name="connsiteY35" fmla="*/ 441678 h 1807450"/>
                  <a:gd name="connsiteX36" fmla="*/ 676301 w 1370468"/>
                  <a:gd name="connsiteY36" fmla="*/ 489303 h 1807450"/>
                  <a:gd name="connsiteX37" fmla="*/ 571526 w 1370468"/>
                  <a:gd name="connsiteY37" fmla="*/ 565503 h 1807450"/>
                  <a:gd name="connsiteX38" fmla="*/ 466751 w 1370468"/>
                  <a:gd name="connsiteY38" fmla="*/ 617891 h 1807450"/>
                  <a:gd name="connsiteX39" fmla="*/ 381026 w 1370468"/>
                  <a:gd name="connsiteY39" fmla="*/ 694091 h 1807450"/>
                  <a:gd name="connsiteX40" fmla="*/ 290538 w 1370468"/>
                  <a:gd name="connsiteY40" fmla="*/ 694091 h 1807450"/>
                  <a:gd name="connsiteX41" fmla="*/ 271488 w 1370468"/>
                  <a:gd name="connsiteY41" fmla="*/ 646466 h 1807450"/>
                  <a:gd name="connsiteX42" fmla="*/ 295301 w 1370468"/>
                  <a:gd name="connsiteY42" fmla="*/ 555978 h 1807450"/>
                  <a:gd name="connsiteX43" fmla="*/ 352451 w 1370468"/>
                  <a:gd name="connsiteY43" fmla="*/ 482158 h 1807450"/>
                  <a:gd name="connsiteX44" fmla="*/ 404838 w 1370468"/>
                  <a:gd name="connsiteY44" fmla="*/ 441678 h 1807450"/>
                  <a:gd name="connsiteX45" fmla="*/ 500088 w 1370468"/>
                  <a:gd name="connsiteY45" fmla="*/ 13053 h 1807450"/>
                  <a:gd name="connsiteX0" fmla="*/ 500088 w 1370468"/>
                  <a:gd name="connsiteY0" fmla="*/ 10017 h 1804414"/>
                  <a:gd name="connsiteX1" fmla="*/ 385788 w 1370468"/>
                  <a:gd name="connsiteY1" fmla="*/ 124317 h 1804414"/>
                  <a:gd name="connsiteX2" fmla="*/ 271488 w 1370468"/>
                  <a:gd name="connsiteY2" fmla="*/ 295767 h 1804414"/>
                  <a:gd name="connsiteX3" fmla="*/ 214338 w 1370468"/>
                  <a:gd name="connsiteY3" fmla="*/ 610092 h 1804414"/>
                  <a:gd name="connsiteX4" fmla="*/ 200051 w 1370468"/>
                  <a:gd name="connsiteY4" fmla="*/ 1024430 h 1804414"/>
                  <a:gd name="connsiteX5" fmla="*/ 147663 w 1370468"/>
                  <a:gd name="connsiteY5" fmla="*/ 1295892 h 1804414"/>
                  <a:gd name="connsiteX6" fmla="*/ 71463 w 1370468"/>
                  <a:gd name="connsiteY6" fmla="*/ 1591167 h 1804414"/>
                  <a:gd name="connsiteX7" fmla="*/ 25 w 1370468"/>
                  <a:gd name="connsiteY7" fmla="*/ 1795955 h 1804414"/>
                  <a:gd name="connsiteX8" fmla="*/ 392932 w 1370468"/>
                  <a:gd name="connsiteY8" fmla="*/ 1795955 h 1804414"/>
                  <a:gd name="connsiteX9" fmla="*/ 431032 w 1370468"/>
                  <a:gd name="connsiteY9" fmla="*/ 1714991 h 1804414"/>
                  <a:gd name="connsiteX10" fmla="*/ 452463 w 1370468"/>
                  <a:gd name="connsiteY10" fmla="*/ 1591167 h 1804414"/>
                  <a:gd name="connsiteX11" fmla="*/ 376263 w 1370468"/>
                  <a:gd name="connsiteY11" fmla="*/ 1372092 h 1804414"/>
                  <a:gd name="connsiteX12" fmla="*/ 333401 w 1370468"/>
                  <a:gd name="connsiteY12" fmla="*/ 1124442 h 1804414"/>
                  <a:gd name="connsiteX13" fmla="*/ 357213 w 1370468"/>
                  <a:gd name="connsiteY13" fmla="*/ 1038717 h 1804414"/>
                  <a:gd name="connsiteX14" fmla="*/ 400076 w 1370468"/>
                  <a:gd name="connsiteY14" fmla="*/ 1105392 h 1804414"/>
                  <a:gd name="connsiteX15" fmla="*/ 419126 w 1370468"/>
                  <a:gd name="connsiteY15" fmla="*/ 1214930 h 1804414"/>
                  <a:gd name="connsiteX16" fmla="*/ 457226 w 1370468"/>
                  <a:gd name="connsiteY16" fmla="*/ 1281605 h 1804414"/>
                  <a:gd name="connsiteX17" fmla="*/ 447701 w 1370468"/>
                  <a:gd name="connsiteY17" fmla="*/ 1181592 h 1804414"/>
                  <a:gd name="connsiteX18" fmla="*/ 419126 w 1370468"/>
                  <a:gd name="connsiteY18" fmla="*/ 1005380 h 1804414"/>
                  <a:gd name="connsiteX19" fmla="*/ 466751 w 1370468"/>
                  <a:gd name="connsiteY19" fmla="*/ 833930 h 1804414"/>
                  <a:gd name="connsiteX20" fmla="*/ 609626 w 1370468"/>
                  <a:gd name="connsiteY20" fmla="*/ 710105 h 1804414"/>
                  <a:gd name="connsiteX21" fmla="*/ 881088 w 1370468"/>
                  <a:gd name="connsiteY21" fmla="*/ 643430 h 1804414"/>
                  <a:gd name="connsiteX22" fmla="*/ 1109688 w 1370468"/>
                  <a:gd name="connsiteY22" fmla="*/ 672005 h 1804414"/>
                  <a:gd name="connsiteX23" fmla="*/ 1195414 w 1370468"/>
                  <a:gd name="connsiteY23" fmla="*/ 729155 h 1804414"/>
                  <a:gd name="connsiteX24" fmla="*/ 1181126 w 1370468"/>
                  <a:gd name="connsiteY24" fmla="*/ 791067 h 1804414"/>
                  <a:gd name="connsiteX25" fmla="*/ 1052538 w 1370468"/>
                  <a:gd name="connsiteY25" fmla="*/ 810117 h 1804414"/>
                  <a:gd name="connsiteX26" fmla="*/ 995388 w 1370468"/>
                  <a:gd name="connsiteY26" fmla="*/ 857742 h 1804414"/>
                  <a:gd name="connsiteX27" fmla="*/ 1062064 w 1370468"/>
                  <a:gd name="connsiteY27" fmla="*/ 907748 h 1804414"/>
                  <a:gd name="connsiteX28" fmla="*/ 1209701 w 1370468"/>
                  <a:gd name="connsiteY28" fmla="*/ 819642 h 1804414"/>
                  <a:gd name="connsiteX29" fmla="*/ 1319239 w 1370468"/>
                  <a:gd name="connsiteY29" fmla="*/ 791068 h 1804414"/>
                  <a:gd name="connsiteX30" fmla="*/ 1362101 w 1370468"/>
                  <a:gd name="connsiteY30" fmla="*/ 743442 h 1804414"/>
                  <a:gd name="connsiteX31" fmla="*/ 1357339 w 1370468"/>
                  <a:gd name="connsiteY31" fmla="*/ 638667 h 1804414"/>
                  <a:gd name="connsiteX32" fmla="*/ 1257327 w 1370468"/>
                  <a:gd name="connsiteY32" fmla="*/ 593423 h 1804414"/>
                  <a:gd name="connsiteX33" fmla="*/ 1143026 w 1370468"/>
                  <a:gd name="connsiteY33" fmla="*/ 519605 h 1804414"/>
                  <a:gd name="connsiteX34" fmla="*/ 1043013 w 1370468"/>
                  <a:gd name="connsiteY34" fmla="*/ 457692 h 1804414"/>
                  <a:gd name="connsiteX35" fmla="*/ 881088 w 1370468"/>
                  <a:gd name="connsiteY35" fmla="*/ 438642 h 1804414"/>
                  <a:gd name="connsiteX36" fmla="*/ 676301 w 1370468"/>
                  <a:gd name="connsiteY36" fmla="*/ 486267 h 1804414"/>
                  <a:gd name="connsiteX37" fmla="*/ 571526 w 1370468"/>
                  <a:gd name="connsiteY37" fmla="*/ 562467 h 1804414"/>
                  <a:gd name="connsiteX38" fmla="*/ 466751 w 1370468"/>
                  <a:gd name="connsiteY38" fmla="*/ 614855 h 1804414"/>
                  <a:gd name="connsiteX39" fmla="*/ 381026 w 1370468"/>
                  <a:gd name="connsiteY39" fmla="*/ 691055 h 1804414"/>
                  <a:gd name="connsiteX40" fmla="*/ 290538 w 1370468"/>
                  <a:gd name="connsiteY40" fmla="*/ 691055 h 1804414"/>
                  <a:gd name="connsiteX41" fmla="*/ 271488 w 1370468"/>
                  <a:gd name="connsiteY41" fmla="*/ 643430 h 1804414"/>
                  <a:gd name="connsiteX42" fmla="*/ 295301 w 1370468"/>
                  <a:gd name="connsiteY42" fmla="*/ 552942 h 1804414"/>
                  <a:gd name="connsiteX43" fmla="*/ 352451 w 1370468"/>
                  <a:gd name="connsiteY43" fmla="*/ 479122 h 1804414"/>
                  <a:gd name="connsiteX44" fmla="*/ 414363 w 1370468"/>
                  <a:gd name="connsiteY44" fmla="*/ 386255 h 1804414"/>
                  <a:gd name="connsiteX45" fmla="*/ 500088 w 1370468"/>
                  <a:gd name="connsiteY45" fmla="*/ 10017 h 1804414"/>
                  <a:gd name="connsiteX0" fmla="*/ 500088 w 1370468"/>
                  <a:gd name="connsiteY0" fmla="*/ 10017 h 1804414"/>
                  <a:gd name="connsiteX1" fmla="*/ 385788 w 1370468"/>
                  <a:gd name="connsiteY1" fmla="*/ 124317 h 1804414"/>
                  <a:gd name="connsiteX2" fmla="*/ 271488 w 1370468"/>
                  <a:gd name="connsiteY2" fmla="*/ 295767 h 1804414"/>
                  <a:gd name="connsiteX3" fmla="*/ 214338 w 1370468"/>
                  <a:gd name="connsiteY3" fmla="*/ 610092 h 1804414"/>
                  <a:gd name="connsiteX4" fmla="*/ 200051 w 1370468"/>
                  <a:gd name="connsiteY4" fmla="*/ 1024430 h 1804414"/>
                  <a:gd name="connsiteX5" fmla="*/ 147663 w 1370468"/>
                  <a:gd name="connsiteY5" fmla="*/ 1295892 h 1804414"/>
                  <a:gd name="connsiteX6" fmla="*/ 71463 w 1370468"/>
                  <a:gd name="connsiteY6" fmla="*/ 1591167 h 1804414"/>
                  <a:gd name="connsiteX7" fmla="*/ 25 w 1370468"/>
                  <a:gd name="connsiteY7" fmla="*/ 1795955 h 1804414"/>
                  <a:gd name="connsiteX8" fmla="*/ 392932 w 1370468"/>
                  <a:gd name="connsiteY8" fmla="*/ 1795955 h 1804414"/>
                  <a:gd name="connsiteX9" fmla="*/ 431032 w 1370468"/>
                  <a:gd name="connsiteY9" fmla="*/ 1714991 h 1804414"/>
                  <a:gd name="connsiteX10" fmla="*/ 452463 w 1370468"/>
                  <a:gd name="connsiteY10" fmla="*/ 1591167 h 1804414"/>
                  <a:gd name="connsiteX11" fmla="*/ 376263 w 1370468"/>
                  <a:gd name="connsiteY11" fmla="*/ 1372092 h 1804414"/>
                  <a:gd name="connsiteX12" fmla="*/ 333401 w 1370468"/>
                  <a:gd name="connsiteY12" fmla="*/ 1124442 h 1804414"/>
                  <a:gd name="connsiteX13" fmla="*/ 357213 w 1370468"/>
                  <a:gd name="connsiteY13" fmla="*/ 1038717 h 1804414"/>
                  <a:gd name="connsiteX14" fmla="*/ 400076 w 1370468"/>
                  <a:gd name="connsiteY14" fmla="*/ 1105392 h 1804414"/>
                  <a:gd name="connsiteX15" fmla="*/ 419126 w 1370468"/>
                  <a:gd name="connsiteY15" fmla="*/ 1214930 h 1804414"/>
                  <a:gd name="connsiteX16" fmla="*/ 457226 w 1370468"/>
                  <a:gd name="connsiteY16" fmla="*/ 1281605 h 1804414"/>
                  <a:gd name="connsiteX17" fmla="*/ 447701 w 1370468"/>
                  <a:gd name="connsiteY17" fmla="*/ 1181592 h 1804414"/>
                  <a:gd name="connsiteX18" fmla="*/ 419126 w 1370468"/>
                  <a:gd name="connsiteY18" fmla="*/ 1005380 h 1804414"/>
                  <a:gd name="connsiteX19" fmla="*/ 466751 w 1370468"/>
                  <a:gd name="connsiteY19" fmla="*/ 833930 h 1804414"/>
                  <a:gd name="connsiteX20" fmla="*/ 609626 w 1370468"/>
                  <a:gd name="connsiteY20" fmla="*/ 710105 h 1804414"/>
                  <a:gd name="connsiteX21" fmla="*/ 881088 w 1370468"/>
                  <a:gd name="connsiteY21" fmla="*/ 643430 h 1804414"/>
                  <a:gd name="connsiteX22" fmla="*/ 1109688 w 1370468"/>
                  <a:gd name="connsiteY22" fmla="*/ 672005 h 1804414"/>
                  <a:gd name="connsiteX23" fmla="*/ 1195414 w 1370468"/>
                  <a:gd name="connsiteY23" fmla="*/ 729155 h 1804414"/>
                  <a:gd name="connsiteX24" fmla="*/ 1181126 w 1370468"/>
                  <a:gd name="connsiteY24" fmla="*/ 791067 h 1804414"/>
                  <a:gd name="connsiteX25" fmla="*/ 1052538 w 1370468"/>
                  <a:gd name="connsiteY25" fmla="*/ 810117 h 1804414"/>
                  <a:gd name="connsiteX26" fmla="*/ 995388 w 1370468"/>
                  <a:gd name="connsiteY26" fmla="*/ 857742 h 1804414"/>
                  <a:gd name="connsiteX27" fmla="*/ 1062064 w 1370468"/>
                  <a:gd name="connsiteY27" fmla="*/ 907748 h 1804414"/>
                  <a:gd name="connsiteX28" fmla="*/ 1209701 w 1370468"/>
                  <a:gd name="connsiteY28" fmla="*/ 819642 h 1804414"/>
                  <a:gd name="connsiteX29" fmla="*/ 1319239 w 1370468"/>
                  <a:gd name="connsiteY29" fmla="*/ 791068 h 1804414"/>
                  <a:gd name="connsiteX30" fmla="*/ 1362101 w 1370468"/>
                  <a:gd name="connsiteY30" fmla="*/ 743442 h 1804414"/>
                  <a:gd name="connsiteX31" fmla="*/ 1357339 w 1370468"/>
                  <a:gd name="connsiteY31" fmla="*/ 638667 h 1804414"/>
                  <a:gd name="connsiteX32" fmla="*/ 1257327 w 1370468"/>
                  <a:gd name="connsiteY32" fmla="*/ 593423 h 1804414"/>
                  <a:gd name="connsiteX33" fmla="*/ 1143026 w 1370468"/>
                  <a:gd name="connsiteY33" fmla="*/ 519605 h 1804414"/>
                  <a:gd name="connsiteX34" fmla="*/ 1043013 w 1370468"/>
                  <a:gd name="connsiteY34" fmla="*/ 457692 h 1804414"/>
                  <a:gd name="connsiteX35" fmla="*/ 881088 w 1370468"/>
                  <a:gd name="connsiteY35" fmla="*/ 438642 h 1804414"/>
                  <a:gd name="connsiteX36" fmla="*/ 676301 w 1370468"/>
                  <a:gd name="connsiteY36" fmla="*/ 486267 h 1804414"/>
                  <a:gd name="connsiteX37" fmla="*/ 571526 w 1370468"/>
                  <a:gd name="connsiteY37" fmla="*/ 562467 h 1804414"/>
                  <a:gd name="connsiteX38" fmla="*/ 466751 w 1370468"/>
                  <a:gd name="connsiteY38" fmla="*/ 614855 h 1804414"/>
                  <a:gd name="connsiteX39" fmla="*/ 381026 w 1370468"/>
                  <a:gd name="connsiteY39" fmla="*/ 691055 h 1804414"/>
                  <a:gd name="connsiteX40" fmla="*/ 290538 w 1370468"/>
                  <a:gd name="connsiteY40" fmla="*/ 691055 h 1804414"/>
                  <a:gd name="connsiteX41" fmla="*/ 271488 w 1370468"/>
                  <a:gd name="connsiteY41" fmla="*/ 643430 h 1804414"/>
                  <a:gd name="connsiteX42" fmla="*/ 295301 w 1370468"/>
                  <a:gd name="connsiteY42" fmla="*/ 552942 h 1804414"/>
                  <a:gd name="connsiteX43" fmla="*/ 352451 w 1370468"/>
                  <a:gd name="connsiteY43" fmla="*/ 479122 h 1804414"/>
                  <a:gd name="connsiteX44" fmla="*/ 414363 w 1370468"/>
                  <a:gd name="connsiteY44" fmla="*/ 386255 h 1804414"/>
                  <a:gd name="connsiteX45" fmla="*/ 500088 w 1370468"/>
                  <a:gd name="connsiteY45" fmla="*/ 10017 h 1804414"/>
                  <a:gd name="connsiteX0" fmla="*/ 500088 w 1370468"/>
                  <a:gd name="connsiteY0" fmla="*/ 1034 h 1795431"/>
                  <a:gd name="connsiteX1" fmla="*/ 385788 w 1370468"/>
                  <a:gd name="connsiteY1" fmla="*/ 115334 h 1795431"/>
                  <a:gd name="connsiteX2" fmla="*/ 271488 w 1370468"/>
                  <a:gd name="connsiteY2" fmla="*/ 286784 h 1795431"/>
                  <a:gd name="connsiteX3" fmla="*/ 214338 w 1370468"/>
                  <a:gd name="connsiteY3" fmla="*/ 601109 h 1795431"/>
                  <a:gd name="connsiteX4" fmla="*/ 200051 w 1370468"/>
                  <a:gd name="connsiteY4" fmla="*/ 1015447 h 1795431"/>
                  <a:gd name="connsiteX5" fmla="*/ 147663 w 1370468"/>
                  <a:gd name="connsiteY5" fmla="*/ 1286909 h 1795431"/>
                  <a:gd name="connsiteX6" fmla="*/ 71463 w 1370468"/>
                  <a:gd name="connsiteY6" fmla="*/ 1582184 h 1795431"/>
                  <a:gd name="connsiteX7" fmla="*/ 25 w 1370468"/>
                  <a:gd name="connsiteY7" fmla="*/ 1786972 h 1795431"/>
                  <a:gd name="connsiteX8" fmla="*/ 392932 w 1370468"/>
                  <a:gd name="connsiteY8" fmla="*/ 1786972 h 1795431"/>
                  <a:gd name="connsiteX9" fmla="*/ 431032 w 1370468"/>
                  <a:gd name="connsiteY9" fmla="*/ 1706008 h 1795431"/>
                  <a:gd name="connsiteX10" fmla="*/ 452463 w 1370468"/>
                  <a:gd name="connsiteY10" fmla="*/ 1582184 h 1795431"/>
                  <a:gd name="connsiteX11" fmla="*/ 376263 w 1370468"/>
                  <a:gd name="connsiteY11" fmla="*/ 1363109 h 1795431"/>
                  <a:gd name="connsiteX12" fmla="*/ 333401 w 1370468"/>
                  <a:gd name="connsiteY12" fmla="*/ 1115459 h 1795431"/>
                  <a:gd name="connsiteX13" fmla="*/ 357213 w 1370468"/>
                  <a:gd name="connsiteY13" fmla="*/ 1029734 h 1795431"/>
                  <a:gd name="connsiteX14" fmla="*/ 400076 w 1370468"/>
                  <a:gd name="connsiteY14" fmla="*/ 1096409 h 1795431"/>
                  <a:gd name="connsiteX15" fmla="*/ 419126 w 1370468"/>
                  <a:gd name="connsiteY15" fmla="*/ 1205947 h 1795431"/>
                  <a:gd name="connsiteX16" fmla="*/ 457226 w 1370468"/>
                  <a:gd name="connsiteY16" fmla="*/ 1272622 h 1795431"/>
                  <a:gd name="connsiteX17" fmla="*/ 447701 w 1370468"/>
                  <a:gd name="connsiteY17" fmla="*/ 1172609 h 1795431"/>
                  <a:gd name="connsiteX18" fmla="*/ 419126 w 1370468"/>
                  <a:gd name="connsiteY18" fmla="*/ 996397 h 1795431"/>
                  <a:gd name="connsiteX19" fmla="*/ 466751 w 1370468"/>
                  <a:gd name="connsiteY19" fmla="*/ 824947 h 1795431"/>
                  <a:gd name="connsiteX20" fmla="*/ 609626 w 1370468"/>
                  <a:gd name="connsiteY20" fmla="*/ 701122 h 1795431"/>
                  <a:gd name="connsiteX21" fmla="*/ 881088 w 1370468"/>
                  <a:gd name="connsiteY21" fmla="*/ 634447 h 1795431"/>
                  <a:gd name="connsiteX22" fmla="*/ 1109688 w 1370468"/>
                  <a:gd name="connsiteY22" fmla="*/ 663022 h 1795431"/>
                  <a:gd name="connsiteX23" fmla="*/ 1195414 w 1370468"/>
                  <a:gd name="connsiteY23" fmla="*/ 720172 h 1795431"/>
                  <a:gd name="connsiteX24" fmla="*/ 1181126 w 1370468"/>
                  <a:gd name="connsiteY24" fmla="*/ 782084 h 1795431"/>
                  <a:gd name="connsiteX25" fmla="*/ 1052538 w 1370468"/>
                  <a:gd name="connsiteY25" fmla="*/ 801134 h 1795431"/>
                  <a:gd name="connsiteX26" fmla="*/ 995388 w 1370468"/>
                  <a:gd name="connsiteY26" fmla="*/ 848759 h 1795431"/>
                  <a:gd name="connsiteX27" fmla="*/ 1062064 w 1370468"/>
                  <a:gd name="connsiteY27" fmla="*/ 898765 h 1795431"/>
                  <a:gd name="connsiteX28" fmla="*/ 1209701 w 1370468"/>
                  <a:gd name="connsiteY28" fmla="*/ 810659 h 1795431"/>
                  <a:gd name="connsiteX29" fmla="*/ 1319239 w 1370468"/>
                  <a:gd name="connsiteY29" fmla="*/ 782085 h 1795431"/>
                  <a:gd name="connsiteX30" fmla="*/ 1362101 w 1370468"/>
                  <a:gd name="connsiteY30" fmla="*/ 734459 h 1795431"/>
                  <a:gd name="connsiteX31" fmla="*/ 1357339 w 1370468"/>
                  <a:gd name="connsiteY31" fmla="*/ 629684 h 1795431"/>
                  <a:gd name="connsiteX32" fmla="*/ 1257327 w 1370468"/>
                  <a:gd name="connsiteY32" fmla="*/ 584440 h 1795431"/>
                  <a:gd name="connsiteX33" fmla="*/ 1143026 w 1370468"/>
                  <a:gd name="connsiteY33" fmla="*/ 510622 h 1795431"/>
                  <a:gd name="connsiteX34" fmla="*/ 1043013 w 1370468"/>
                  <a:gd name="connsiteY34" fmla="*/ 448709 h 1795431"/>
                  <a:gd name="connsiteX35" fmla="*/ 881088 w 1370468"/>
                  <a:gd name="connsiteY35" fmla="*/ 429659 h 1795431"/>
                  <a:gd name="connsiteX36" fmla="*/ 676301 w 1370468"/>
                  <a:gd name="connsiteY36" fmla="*/ 477284 h 1795431"/>
                  <a:gd name="connsiteX37" fmla="*/ 571526 w 1370468"/>
                  <a:gd name="connsiteY37" fmla="*/ 553484 h 1795431"/>
                  <a:gd name="connsiteX38" fmla="*/ 466751 w 1370468"/>
                  <a:gd name="connsiteY38" fmla="*/ 605872 h 1795431"/>
                  <a:gd name="connsiteX39" fmla="*/ 381026 w 1370468"/>
                  <a:gd name="connsiteY39" fmla="*/ 682072 h 1795431"/>
                  <a:gd name="connsiteX40" fmla="*/ 290538 w 1370468"/>
                  <a:gd name="connsiteY40" fmla="*/ 682072 h 1795431"/>
                  <a:gd name="connsiteX41" fmla="*/ 271488 w 1370468"/>
                  <a:gd name="connsiteY41" fmla="*/ 634447 h 1795431"/>
                  <a:gd name="connsiteX42" fmla="*/ 295301 w 1370468"/>
                  <a:gd name="connsiteY42" fmla="*/ 543959 h 1795431"/>
                  <a:gd name="connsiteX43" fmla="*/ 352451 w 1370468"/>
                  <a:gd name="connsiteY43" fmla="*/ 470139 h 1795431"/>
                  <a:gd name="connsiteX44" fmla="*/ 414363 w 1370468"/>
                  <a:gd name="connsiteY44" fmla="*/ 377272 h 1795431"/>
                  <a:gd name="connsiteX45" fmla="*/ 500088 w 1370468"/>
                  <a:gd name="connsiteY45" fmla="*/ 1034 h 1795431"/>
                  <a:gd name="connsiteX0" fmla="*/ 507235 w 1377615"/>
                  <a:gd name="connsiteY0" fmla="*/ 1034 h 1794403"/>
                  <a:gd name="connsiteX1" fmla="*/ 392935 w 1377615"/>
                  <a:gd name="connsiteY1" fmla="*/ 115334 h 1794403"/>
                  <a:gd name="connsiteX2" fmla="*/ 278635 w 1377615"/>
                  <a:gd name="connsiteY2" fmla="*/ 286784 h 1794403"/>
                  <a:gd name="connsiteX3" fmla="*/ 221485 w 1377615"/>
                  <a:gd name="connsiteY3" fmla="*/ 601109 h 1794403"/>
                  <a:gd name="connsiteX4" fmla="*/ 207198 w 1377615"/>
                  <a:gd name="connsiteY4" fmla="*/ 1015447 h 1794403"/>
                  <a:gd name="connsiteX5" fmla="*/ 154810 w 1377615"/>
                  <a:gd name="connsiteY5" fmla="*/ 1286909 h 1794403"/>
                  <a:gd name="connsiteX6" fmla="*/ 78610 w 1377615"/>
                  <a:gd name="connsiteY6" fmla="*/ 1582184 h 1794403"/>
                  <a:gd name="connsiteX7" fmla="*/ 28 w 1377615"/>
                  <a:gd name="connsiteY7" fmla="*/ 1786972 h 1794403"/>
                  <a:gd name="connsiteX8" fmla="*/ 400079 w 1377615"/>
                  <a:gd name="connsiteY8" fmla="*/ 1786972 h 1794403"/>
                  <a:gd name="connsiteX9" fmla="*/ 438179 w 1377615"/>
                  <a:gd name="connsiteY9" fmla="*/ 1706008 h 1794403"/>
                  <a:gd name="connsiteX10" fmla="*/ 459610 w 1377615"/>
                  <a:gd name="connsiteY10" fmla="*/ 1582184 h 1794403"/>
                  <a:gd name="connsiteX11" fmla="*/ 383410 w 1377615"/>
                  <a:gd name="connsiteY11" fmla="*/ 1363109 h 1794403"/>
                  <a:gd name="connsiteX12" fmla="*/ 340548 w 1377615"/>
                  <a:gd name="connsiteY12" fmla="*/ 1115459 h 1794403"/>
                  <a:gd name="connsiteX13" fmla="*/ 364360 w 1377615"/>
                  <a:gd name="connsiteY13" fmla="*/ 1029734 h 1794403"/>
                  <a:gd name="connsiteX14" fmla="*/ 407223 w 1377615"/>
                  <a:gd name="connsiteY14" fmla="*/ 1096409 h 1794403"/>
                  <a:gd name="connsiteX15" fmla="*/ 426273 w 1377615"/>
                  <a:gd name="connsiteY15" fmla="*/ 1205947 h 1794403"/>
                  <a:gd name="connsiteX16" fmla="*/ 464373 w 1377615"/>
                  <a:gd name="connsiteY16" fmla="*/ 1272622 h 1794403"/>
                  <a:gd name="connsiteX17" fmla="*/ 454848 w 1377615"/>
                  <a:gd name="connsiteY17" fmla="*/ 1172609 h 1794403"/>
                  <a:gd name="connsiteX18" fmla="*/ 426273 w 1377615"/>
                  <a:gd name="connsiteY18" fmla="*/ 996397 h 1794403"/>
                  <a:gd name="connsiteX19" fmla="*/ 473898 w 1377615"/>
                  <a:gd name="connsiteY19" fmla="*/ 824947 h 1794403"/>
                  <a:gd name="connsiteX20" fmla="*/ 616773 w 1377615"/>
                  <a:gd name="connsiteY20" fmla="*/ 701122 h 1794403"/>
                  <a:gd name="connsiteX21" fmla="*/ 888235 w 1377615"/>
                  <a:gd name="connsiteY21" fmla="*/ 634447 h 1794403"/>
                  <a:gd name="connsiteX22" fmla="*/ 1116835 w 1377615"/>
                  <a:gd name="connsiteY22" fmla="*/ 663022 h 1794403"/>
                  <a:gd name="connsiteX23" fmla="*/ 1202561 w 1377615"/>
                  <a:gd name="connsiteY23" fmla="*/ 720172 h 1794403"/>
                  <a:gd name="connsiteX24" fmla="*/ 1188273 w 1377615"/>
                  <a:gd name="connsiteY24" fmla="*/ 782084 h 1794403"/>
                  <a:gd name="connsiteX25" fmla="*/ 1059685 w 1377615"/>
                  <a:gd name="connsiteY25" fmla="*/ 801134 h 1794403"/>
                  <a:gd name="connsiteX26" fmla="*/ 1002535 w 1377615"/>
                  <a:gd name="connsiteY26" fmla="*/ 848759 h 1794403"/>
                  <a:gd name="connsiteX27" fmla="*/ 1069211 w 1377615"/>
                  <a:gd name="connsiteY27" fmla="*/ 898765 h 1794403"/>
                  <a:gd name="connsiteX28" fmla="*/ 1216848 w 1377615"/>
                  <a:gd name="connsiteY28" fmla="*/ 810659 h 1794403"/>
                  <a:gd name="connsiteX29" fmla="*/ 1326386 w 1377615"/>
                  <a:gd name="connsiteY29" fmla="*/ 782085 h 1794403"/>
                  <a:gd name="connsiteX30" fmla="*/ 1369248 w 1377615"/>
                  <a:gd name="connsiteY30" fmla="*/ 734459 h 1794403"/>
                  <a:gd name="connsiteX31" fmla="*/ 1364486 w 1377615"/>
                  <a:gd name="connsiteY31" fmla="*/ 629684 h 1794403"/>
                  <a:gd name="connsiteX32" fmla="*/ 1264474 w 1377615"/>
                  <a:gd name="connsiteY32" fmla="*/ 584440 h 1794403"/>
                  <a:gd name="connsiteX33" fmla="*/ 1150173 w 1377615"/>
                  <a:gd name="connsiteY33" fmla="*/ 510622 h 1794403"/>
                  <a:gd name="connsiteX34" fmla="*/ 1050160 w 1377615"/>
                  <a:gd name="connsiteY34" fmla="*/ 448709 h 1794403"/>
                  <a:gd name="connsiteX35" fmla="*/ 888235 w 1377615"/>
                  <a:gd name="connsiteY35" fmla="*/ 429659 h 1794403"/>
                  <a:gd name="connsiteX36" fmla="*/ 683448 w 1377615"/>
                  <a:gd name="connsiteY36" fmla="*/ 477284 h 1794403"/>
                  <a:gd name="connsiteX37" fmla="*/ 578673 w 1377615"/>
                  <a:gd name="connsiteY37" fmla="*/ 553484 h 1794403"/>
                  <a:gd name="connsiteX38" fmla="*/ 473898 w 1377615"/>
                  <a:gd name="connsiteY38" fmla="*/ 605872 h 1794403"/>
                  <a:gd name="connsiteX39" fmla="*/ 388173 w 1377615"/>
                  <a:gd name="connsiteY39" fmla="*/ 682072 h 1794403"/>
                  <a:gd name="connsiteX40" fmla="*/ 297685 w 1377615"/>
                  <a:gd name="connsiteY40" fmla="*/ 682072 h 1794403"/>
                  <a:gd name="connsiteX41" fmla="*/ 278635 w 1377615"/>
                  <a:gd name="connsiteY41" fmla="*/ 634447 h 1794403"/>
                  <a:gd name="connsiteX42" fmla="*/ 302448 w 1377615"/>
                  <a:gd name="connsiteY42" fmla="*/ 543959 h 1794403"/>
                  <a:gd name="connsiteX43" fmla="*/ 359598 w 1377615"/>
                  <a:gd name="connsiteY43" fmla="*/ 470139 h 1794403"/>
                  <a:gd name="connsiteX44" fmla="*/ 421510 w 1377615"/>
                  <a:gd name="connsiteY44" fmla="*/ 377272 h 1794403"/>
                  <a:gd name="connsiteX45" fmla="*/ 507235 w 1377615"/>
                  <a:gd name="connsiteY45" fmla="*/ 1034 h 1794403"/>
                  <a:gd name="connsiteX0" fmla="*/ 507232 w 1377612"/>
                  <a:gd name="connsiteY0" fmla="*/ 1034 h 1793387"/>
                  <a:gd name="connsiteX1" fmla="*/ 392932 w 1377612"/>
                  <a:gd name="connsiteY1" fmla="*/ 115334 h 1793387"/>
                  <a:gd name="connsiteX2" fmla="*/ 278632 w 1377612"/>
                  <a:gd name="connsiteY2" fmla="*/ 286784 h 1793387"/>
                  <a:gd name="connsiteX3" fmla="*/ 221482 w 1377612"/>
                  <a:gd name="connsiteY3" fmla="*/ 601109 h 1793387"/>
                  <a:gd name="connsiteX4" fmla="*/ 207195 w 1377612"/>
                  <a:gd name="connsiteY4" fmla="*/ 1015447 h 1793387"/>
                  <a:gd name="connsiteX5" fmla="*/ 154807 w 1377612"/>
                  <a:gd name="connsiteY5" fmla="*/ 1286909 h 1793387"/>
                  <a:gd name="connsiteX6" fmla="*/ 78607 w 1377612"/>
                  <a:gd name="connsiteY6" fmla="*/ 1582184 h 1793387"/>
                  <a:gd name="connsiteX7" fmla="*/ 25 w 1377612"/>
                  <a:gd name="connsiteY7" fmla="*/ 1786972 h 1793387"/>
                  <a:gd name="connsiteX8" fmla="*/ 400076 w 1377612"/>
                  <a:gd name="connsiteY8" fmla="*/ 1786972 h 1793387"/>
                  <a:gd name="connsiteX9" fmla="*/ 438176 w 1377612"/>
                  <a:gd name="connsiteY9" fmla="*/ 1706008 h 1793387"/>
                  <a:gd name="connsiteX10" fmla="*/ 459607 w 1377612"/>
                  <a:gd name="connsiteY10" fmla="*/ 1582184 h 1793387"/>
                  <a:gd name="connsiteX11" fmla="*/ 383407 w 1377612"/>
                  <a:gd name="connsiteY11" fmla="*/ 1363109 h 1793387"/>
                  <a:gd name="connsiteX12" fmla="*/ 340545 w 1377612"/>
                  <a:gd name="connsiteY12" fmla="*/ 1115459 h 1793387"/>
                  <a:gd name="connsiteX13" fmla="*/ 364357 w 1377612"/>
                  <a:gd name="connsiteY13" fmla="*/ 1029734 h 1793387"/>
                  <a:gd name="connsiteX14" fmla="*/ 407220 w 1377612"/>
                  <a:gd name="connsiteY14" fmla="*/ 1096409 h 1793387"/>
                  <a:gd name="connsiteX15" fmla="*/ 426270 w 1377612"/>
                  <a:gd name="connsiteY15" fmla="*/ 1205947 h 1793387"/>
                  <a:gd name="connsiteX16" fmla="*/ 464370 w 1377612"/>
                  <a:gd name="connsiteY16" fmla="*/ 1272622 h 1793387"/>
                  <a:gd name="connsiteX17" fmla="*/ 454845 w 1377612"/>
                  <a:gd name="connsiteY17" fmla="*/ 1172609 h 1793387"/>
                  <a:gd name="connsiteX18" fmla="*/ 426270 w 1377612"/>
                  <a:gd name="connsiteY18" fmla="*/ 996397 h 1793387"/>
                  <a:gd name="connsiteX19" fmla="*/ 473895 w 1377612"/>
                  <a:gd name="connsiteY19" fmla="*/ 824947 h 1793387"/>
                  <a:gd name="connsiteX20" fmla="*/ 616770 w 1377612"/>
                  <a:gd name="connsiteY20" fmla="*/ 701122 h 1793387"/>
                  <a:gd name="connsiteX21" fmla="*/ 888232 w 1377612"/>
                  <a:gd name="connsiteY21" fmla="*/ 634447 h 1793387"/>
                  <a:gd name="connsiteX22" fmla="*/ 1116832 w 1377612"/>
                  <a:gd name="connsiteY22" fmla="*/ 663022 h 1793387"/>
                  <a:gd name="connsiteX23" fmla="*/ 1202558 w 1377612"/>
                  <a:gd name="connsiteY23" fmla="*/ 720172 h 1793387"/>
                  <a:gd name="connsiteX24" fmla="*/ 1188270 w 1377612"/>
                  <a:gd name="connsiteY24" fmla="*/ 782084 h 1793387"/>
                  <a:gd name="connsiteX25" fmla="*/ 1059682 w 1377612"/>
                  <a:gd name="connsiteY25" fmla="*/ 801134 h 1793387"/>
                  <a:gd name="connsiteX26" fmla="*/ 1002532 w 1377612"/>
                  <a:gd name="connsiteY26" fmla="*/ 848759 h 1793387"/>
                  <a:gd name="connsiteX27" fmla="*/ 1069208 w 1377612"/>
                  <a:gd name="connsiteY27" fmla="*/ 898765 h 1793387"/>
                  <a:gd name="connsiteX28" fmla="*/ 1216845 w 1377612"/>
                  <a:gd name="connsiteY28" fmla="*/ 810659 h 1793387"/>
                  <a:gd name="connsiteX29" fmla="*/ 1326383 w 1377612"/>
                  <a:gd name="connsiteY29" fmla="*/ 782085 h 1793387"/>
                  <a:gd name="connsiteX30" fmla="*/ 1369245 w 1377612"/>
                  <a:gd name="connsiteY30" fmla="*/ 734459 h 1793387"/>
                  <a:gd name="connsiteX31" fmla="*/ 1364483 w 1377612"/>
                  <a:gd name="connsiteY31" fmla="*/ 629684 h 1793387"/>
                  <a:gd name="connsiteX32" fmla="*/ 1264471 w 1377612"/>
                  <a:gd name="connsiteY32" fmla="*/ 584440 h 1793387"/>
                  <a:gd name="connsiteX33" fmla="*/ 1150170 w 1377612"/>
                  <a:gd name="connsiteY33" fmla="*/ 510622 h 1793387"/>
                  <a:gd name="connsiteX34" fmla="*/ 1050157 w 1377612"/>
                  <a:gd name="connsiteY34" fmla="*/ 448709 h 1793387"/>
                  <a:gd name="connsiteX35" fmla="*/ 888232 w 1377612"/>
                  <a:gd name="connsiteY35" fmla="*/ 429659 h 1793387"/>
                  <a:gd name="connsiteX36" fmla="*/ 683445 w 1377612"/>
                  <a:gd name="connsiteY36" fmla="*/ 477284 h 1793387"/>
                  <a:gd name="connsiteX37" fmla="*/ 578670 w 1377612"/>
                  <a:gd name="connsiteY37" fmla="*/ 553484 h 1793387"/>
                  <a:gd name="connsiteX38" fmla="*/ 473895 w 1377612"/>
                  <a:gd name="connsiteY38" fmla="*/ 605872 h 1793387"/>
                  <a:gd name="connsiteX39" fmla="*/ 388170 w 1377612"/>
                  <a:gd name="connsiteY39" fmla="*/ 682072 h 1793387"/>
                  <a:gd name="connsiteX40" fmla="*/ 297682 w 1377612"/>
                  <a:gd name="connsiteY40" fmla="*/ 682072 h 1793387"/>
                  <a:gd name="connsiteX41" fmla="*/ 278632 w 1377612"/>
                  <a:gd name="connsiteY41" fmla="*/ 634447 h 1793387"/>
                  <a:gd name="connsiteX42" fmla="*/ 302445 w 1377612"/>
                  <a:gd name="connsiteY42" fmla="*/ 543959 h 1793387"/>
                  <a:gd name="connsiteX43" fmla="*/ 359595 w 1377612"/>
                  <a:gd name="connsiteY43" fmla="*/ 470139 h 1793387"/>
                  <a:gd name="connsiteX44" fmla="*/ 421507 w 1377612"/>
                  <a:gd name="connsiteY44" fmla="*/ 377272 h 1793387"/>
                  <a:gd name="connsiteX45" fmla="*/ 507232 w 1377612"/>
                  <a:gd name="connsiteY45" fmla="*/ 1034 h 1793387"/>
                  <a:gd name="connsiteX0" fmla="*/ 507232 w 1377612"/>
                  <a:gd name="connsiteY0" fmla="*/ 1034 h 1793387"/>
                  <a:gd name="connsiteX1" fmla="*/ 392932 w 1377612"/>
                  <a:gd name="connsiteY1" fmla="*/ 115334 h 1793387"/>
                  <a:gd name="connsiteX2" fmla="*/ 278632 w 1377612"/>
                  <a:gd name="connsiteY2" fmla="*/ 286784 h 1793387"/>
                  <a:gd name="connsiteX3" fmla="*/ 221482 w 1377612"/>
                  <a:gd name="connsiteY3" fmla="*/ 601109 h 1793387"/>
                  <a:gd name="connsiteX4" fmla="*/ 223864 w 1377612"/>
                  <a:gd name="connsiteY4" fmla="*/ 774939 h 1793387"/>
                  <a:gd name="connsiteX5" fmla="*/ 207195 w 1377612"/>
                  <a:gd name="connsiteY5" fmla="*/ 1015447 h 1793387"/>
                  <a:gd name="connsiteX6" fmla="*/ 154807 w 1377612"/>
                  <a:gd name="connsiteY6" fmla="*/ 1286909 h 1793387"/>
                  <a:gd name="connsiteX7" fmla="*/ 78607 w 1377612"/>
                  <a:gd name="connsiteY7" fmla="*/ 1582184 h 1793387"/>
                  <a:gd name="connsiteX8" fmla="*/ 25 w 1377612"/>
                  <a:gd name="connsiteY8" fmla="*/ 1786972 h 1793387"/>
                  <a:gd name="connsiteX9" fmla="*/ 400076 w 1377612"/>
                  <a:gd name="connsiteY9" fmla="*/ 1786972 h 1793387"/>
                  <a:gd name="connsiteX10" fmla="*/ 438176 w 1377612"/>
                  <a:gd name="connsiteY10" fmla="*/ 1706008 h 1793387"/>
                  <a:gd name="connsiteX11" fmla="*/ 459607 w 1377612"/>
                  <a:gd name="connsiteY11" fmla="*/ 1582184 h 1793387"/>
                  <a:gd name="connsiteX12" fmla="*/ 383407 w 1377612"/>
                  <a:gd name="connsiteY12" fmla="*/ 1363109 h 1793387"/>
                  <a:gd name="connsiteX13" fmla="*/ 340545 w 1377612"/>
                  <a:gd name="connsiteY13" fmla="*/ 1115459 h 1793387"/>
                  <a:gd name="connsiteX14" fmla="*/ 364357 w 1377612"/>
                  <a:gd name="connsiteY14" fmla="*/ 1029734 h 1793387"/>
                  <a:gd name="connsiteX15" fmla="*/ 407220 w 1377612"/>
                  <a:gd name="connsiteY15" fmla="*/ 1096409 h 1793387"/>
                  <a:gd name="connsiteX16" fmla="*/ 426270 w 1377612"/>
                  <a:gd name="connsiteY16" fmla="*/ 1205947 h 1793387"/>
                  <a:gd name="connsiteX17" fmla="*/ 464370 w 1377612"/>
                  <a:gd name="connsiteY17" fmla="*/ 1272622 h 1793387"/>
                  <a:gd name="connsiteX18" fmla="*/ 454845 w 1377612"/>
                  <a:gd name="connsiteY18" fmla="*/ 1172609 h 1793387"/>
                  <a:gd name="connsiteX19" fmla="*/ 426270 w 1377612"/>
                  <a:gd name="connsiteY19" fmla="*/ 996397 h 1793387"/>
                  <a:gd name="connsiteX20" fmla="*/ 473895 w 1377612"/>
                  <a:gd name="connsiteY20" fmla="*/ 824947 h 1793387"/>
                  <a:gd name="connsiteX21" fmla="*/ 616770 w 1377612"/>
                  <a:gd name="connsiteY21" fmla="*/ 701122 h 1793387"/>
                  <a:gd name="connsiteX22" fmla="*/ 888232 w 1377612"/>
                  <a:gd name="connsiteY22" fmla="*/ 634447 h 1793387"/>
                  <a:gd name="connsiteX23" fmla="*/ 1116832 w 1377612"/>
                  <a:gd name="connsiteY23" fmla="*/ 663022 h 1793387"/>
                  <a:gd name="connsiteX24" fmla="*/ 1202558 w 1377612"/>
                  <a:gd name="connsiteY24" fmla="*/ 720172 h 1793387"/>
                  <a:gd name="connsiteX25" fmla="*/ 1188270 w 1377612"/>
                  <a:gd name="connsiteY25" fmla="*/ 782084 h 1793387"/>
                  <a:gd name="connsiteX26" fmla="*/ 1059682 w 1377612"/>
                  <a:gd name="connsiteY26" fmla="*/ 801134 h 1793387"/>
                  <a:gd name="connsiteX27" fmla="*/ 1002532 w 1377612"/>
                  <a:gd name="connsiteY27" fmla="*/ 848759 h 1793387"/>
                  <a:gd name="connsiteX28" fmla="*/ 1069208 w 1377612"/>
                  <a:gd name="connsiteY28" fmla="*/ 898765 h 1793387"/>
                  <a:gd name="connsiteX29" fmla="*/ 1216845 w 1377612"/>
                  <a:gd name="connsiteY29" fmla="*/ 810659 h 1793387"/>
                  <a:gd name="connsiteX30" fmla="*/ 1326383 w 1377612"/>
                  <a:gd name="connsiteY30" fmla="*/ 782085 h 1793387"/>
                  <a:gd name="connsiteX31" fmla="*/ 1369245 w 1377612"/>
                  <a:gd name="connsiteY31" fmla="*/ 734459 h 1793387"/>
                  <a:gd name="connsiteX32" fmla="*/ 1364483 w 1377612"/>
                  <a:gd name="connsiteY32" fmla="*/ 629684 h 1793387"/>
                  <a:gd name="connsiteX33" fmla="*/ 1264471 w 1377612"/>
                  <a:gd name="connsiteY33" fmla="*/ 584440 h 1793387"/>
                  <a:gd name="connsiteX34" fmla="*/ 1150170 w 1377612"/>
                  <a:gd name="connsiteY34" fmla="*/ 510622 h 1793387"/>
                  <a:gd name="connsiteX35" fmla="*/ 1050157 w 1377612"/>
                  <a:gd name="connsiteY35" fmla="*/ 448709 h 1793387"/>
                  <a:gd name="connsiteX36" fmla="*/ 888232 w 1377612"/>
                  <a:gd name="connsiteY36" fmla="*/ 429659 h 1793387"/>
                  <a:gd name="connsiteX37" fmla="*/ 683445 w 1377612"/>
                  <a:gd name="connsiteY37" fmla="*/ 477284 h 1793387"/>
                  <a:gd name="connsiteX38" fmla="*/ 578670 w 1377612"/>
                  <a:gd name="connsiteY38" fmla="*/ 553484 h 1793387"/>
                  <a:gd name="connsiteX39" fmla="*/ 473895 w 1377612"/>
                  <a:gd name="connsiteY39" fmla="*/ 605872 h 1793387"/>
                  <a:gd name="connsiteX40" fmla="*/ 388170 w 1377612"/>
                  <a:gd name="connsiteY40" fmla="*/ 682072 h 1793387"/>
                  <a:gd name="connsiteX41" fmla="*/ 297682 w 1377612"/>
                  <a:gd name="connsiteY41" fmla="*/ 682072 h 1793387"/>
                  <a:gd name="connsiteX42" fmla="*/ 278632 w 1377612"/>
                  <a:gd name="connsiteY42" fmla="*/ 634447 h 1793387"/>
                  <a:gd name="connsiteX43" fmla="*/ 302445 w 1377612"/>
                  <a:gd name="connsiteY43" fmla="*/ 543959 h 1793387"/>
                  <a:gd name="connsiteX44" fmla="*/ 359595 w 1377612"/>
                  <a:gd name="connsiteY44" fmla="*/ 470139 h 1793387"/>
                  <a:gd name="connsiteX45" fmla="*/ 421507 w 1377612"/>
                  <a:gd name="connsiteY45" fmla="*/ 377272 h 1793387"/>
                  <a:gd name="connsiteX46" fmla="*/ 507232 w 1377612"/>
                  <a:gd name="connsiteY46" fmla="*/ 1034 h 1793387"/>
                  <a:gd name="connsiteX0" fmla="*/ 507232 w 1376093"/>
                  <a:gd name="connsiteY0" fmla="*/ 1034 h 1793387"/>
                  <a:gd name="connsiteX1" fmla="*/ 392932 w 1376093"/>
                  <a:gd name="connsiteY1" fmla="*/ 115334 h 1793387"/>
                  <a:gd name="connsiteX2" fmla="*/ 278632 w 1376093"/>
                  <a:gd name="connsiteY2" fmla="*/ 286784 h 1793387"/>
                  <a:gd name="connsiteX3" fmla="*/ 221482 w 1376093"/>
                  <a:gd name="connsiteY3" fmla="*/ 601109 h 1793387"/>
                  <a:gd name="connsiteX4" fmla="*/ 223864 w 1376093"/>
                  <a:gd name="connsiteY4" fmla="*/ 774939 h 1793387"/>
                  <a:gd name="connsiteX5" fmla="*/ 207195 w 1376093"/>
                  <a:gd name="connsiteY5" fmla="*/ 1015447 h 1793387"/>
                  <a:gd name="connsiteX6" fmla="*/ 154807 w 1376093"/>
                  <a:gd name="connsiteY6" fmla="*/ 1286909 h 1793387"/>
                  <a:gd name="connsiteX7" fmla="*/ 78607 w 1376093"/>
                  <a:gd name="connsiteY7" fmla="*/ 1582184 h 1793387"/>
                  <a:gd name="connsiteX8" fmla="*/ 25 w 1376093"/>
                  <a:gd name="connsiteY8" fmla="*/ 1786972 h 1793387"/>
                  <a:gd name="connsiteX9" fmla="*/ 400076 w 1376093"/>
                  <a:gd name="connsiteY9" fmla="*/ 1786972 h 1793387"/>
                  <a:gd name="connsiteX10" fmla="*/ 438176 w 1376093"/>
                  <a:gd name="connsiteY10" fmla="*/ 1706008 h 1793387"/>
                  <a:gd name="connsiteX11" fmla="*/ 459607 w 1376093"/>
                  <a:gd name="connsiteY11" fmla="*/ 1582184 h 1793387"/>
                  <a:gd name="connsiteX12" fmla="*/ 383407 w 1376093"/>
                  <a:gd name="connsiteY12" fmla="*/ 1363109 h 1793387"/>
                  <a:gd name="connsiteX13" fmla="*/ 340545 w 1376093"/>
                  <a:gd name="connsiteY13" fmla="*/ 1115459 h 1793387"/>
                  <a:gd name="connsiteX14" fmla="*/ 364357 w 1376093"/>
                  <a:gd name="connsiteY14" fmla="*/ 1029734 h 1793387"/>
                  <a:gd name="connsiteX15" fmla="*/ 407220 w 1376093"/>
                  <a:gd name="connsiteY15" fmla="*/ 1096409 h 1793387"/>
                  <a:gd name="connsiteX16" fmla="*/ 426270 w 1376093"/>
                  <a:gd name="connsiteY16" fmla="*/ 1205947 h 1793387"/>
                  <a:gd name="connsiteX17" fmla="*/ 464370 w 1376093"/>
                  <a:gd name="connsiteY17" fmla="*/ 1272622 h 1793387"/>
                  <a:gd name="connsiteX18" fmla="*/ 454845 w 1376093"/>
                  <a:gd name="connsiteY18" fmla="*/ 1172609 h 1793387"/>
                  <a:gd name="connsiteX19" fmla="*/ 426270 w 1376093"/>
                  <a:gd name="connsiteY19" fmla="*/ 996397 h 1793387"/>
                  <a:gd name="connsiteX20" fmla="*/ 473895 w 1376093"/>
                  <a:gd name="connsiteY20" fmla="*/ 824947 h 1793387"/>
                  <a:gd name="connsiteX21" fmla="*/ 616770 w 1376093"/>
                  <a:gd name="connsiteY21" fmla="*/ 701122 h 1793387"/>
                  <a:gd name="connsiteX22" fmla="*/ 888232 w 1376093"/>
                  <a:gd name="connsiteY22" fmla="*/ 634447 h 1793387"/>
                  <a:gd name="connsiteX23" fmla="*/ 1116832 w 1376093"/>
                  <a:gd name="connsiteY23" fmla="*/ 663022 h 1793387"/>
                  <a:gd name="connsiteX24" fmla="*/ 1202558 w 1376093"/>
                  <a:gd name="connsiteY24" fmla="*/ 720172 h 1793387"/>
                  <a:gd name="connsiteX25" fmla="*/ 1188270 w 1376093"/>
                  <a:gd name="connsiteY25" fmla="*/ 782084 h 1793387"/>
                  <a:gd name="connsiteX26" fmla="*/ 1059682 w 1376093"/>
                  <a:gd name="connsiteY26" fmla="*/ 801134 h 1793387"/>
                  <a:gd name="connsiteX27" fmla="*/ 1002532 w 1376093"/>
                  <a:gd name="connsiteY27" fmla="*/ 848759 h 1793387"/>
                  <a:gd name="connsiteX28" fmla="*/ 1069208 w 1376093"/>
                  <a:gd name="connsiteY28" fmla="*/ 898765 h 1793387"/>
                  <a:gd name="connsiteX29" fmla="*/ 1216845 w 1376093"/>
                  <a:gd name="connsiteY29" fmla="*/ 810659 h 1793387"/>
                  <a:gd name="connsiteX30" fmla="*/ 1321621 w 1376093"/>
                  <a:gd name="connsiteY30" fmla="*/ 763035 h 1793387"/>
                  <a:gd name="connsiteX31" fmla="*/ 1369245 w 1376093"/>
                  <a:gd name="connsiteY31" fmla="*/ 734459 h 1793387"/>
                  <a:gd name="connsiteX32" fmla="*/ 1364483 w 1376093"/>
                  <a:gd name="connsiteY32" fmla="*/ 629684 h 1793387"/>
                  <a:gd name="connsiteX33" fmla="*/ 1264471 w 1376093"/>
                  <a:gd name="connsiteY33" fmla="*/ 584440 h 1793387"/>
                  <a:gd name="connsiteX34" fmla="*/ 1150170 w 1376093"/>
                  <a:gd name="connsiteY34" fmla="*/ 510622 h 1793387"/>
                  <a:gd name="connsiteX35" fmla="*/ 1050157 w 1376093"/>
                  <a:gd name="connsiteY35" fmla="*/ 448709 h 1793387"/>
                  <a:gd name="connsiteX36" fmla="*/ 888232 w 1376093"/>
                  <a:gd name="connsiteY36" fmla="*/ 429659 h 1793387"/>
                  <a:gd name="connsiteX37" fmla="*/ 683445 w 1376093"/>
                  <a:gd name="connsiteY37" fmla="*/ 477284 h 1793387"/>
                  <a:gd name="connsiteX38" fmla="*/ 578670 w 1376093"/>
                  <a:gd name="connsiteY38" fmla="*/ 553484 h 1793387"/>
                  <a:gd name="connsiteX39" fmla="*/ 473895 w 1376093"/>
                  <a:gd name="connsiteY39" fmla="*/ 605872 h 1793387"/>
                  <a:gd name="connsiteX40" fmla="*/ 388170 w 1376093"/>
                  <a:gd name="connsiteY40" fmla="*/ 682072 h 1793387"/>
                  <a:gd name="connsiteX41" fmla="*/ 297682 w 1376093"/>
                  <a:gd name="connsiteY41" fmla="*/ 682072 h 1793387"/>
                  <a:gd name="connsiteX42" fmla="*/ 278632 w 1376093"/>
                  <a:gd name="connsiteY42" fmla="*/ 634447 h 1793387"/>
                  <a:gd name="connsiteX43" fmla="*/ 302445 w 1376093"/>
                  <a:gd name="connsiteY43" fmla="*/ 543959 h 1793387"/>
                  <a:gd name="connsiteX44" fmla="*/ 359595 w 1376093"/>
                  <a:gd name="connsiteY44" fmla="*/ 470139 h 1793387"/>
                  <a:gd name="connsiteX45" fmla="*/ 421507 w 1376093"/>
                  <a:gd name="connsiteY45" fmla="*/ 377272 h 1793387"/>
                  <a:gd name="connsiteX46" fmla="*/ 507232 w 1376093"/>
                  <a:gd name="connsiteY46" fmla="*/ 1034 h 1793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376093" h="1793387">
                    <a:moveTo>
                      <a:pt x="507232" y="1034"/>
                    </a:moveTo>
                    <a:cubicBezTo>
                      <a:pt x="495327" y="24053"/>
                      <a:pt x="431032" y="67709"/>
                      <a:pt x="392932" y="115334"/>
                    </a:cubicBezTo>
                    <a:cubicBezTo>
                      <a:pt x="354832" y="162959"/>
                      <a:pt x="307207" y="205822"/>
                      <a:pt x="278632" y="286784"/>
                    </a:cubicBezTo>
                    <a:cubicBezTo>
                      <a:pt x="250057" y="367747"/>
                      <a:pt x="230610" y="519750"/>
                      <a:pt x="221482" y="601109"/>
                    </a:cubicBezTo>
                    <a:cubicBezTo>
                      <a:pt x="212354" y="682468"/>
                      <a:pt x="226245" y="705883"/>
                      <a:pt x="223864" y="774939"/>
                    </a:cubicBezTo>
                    <a:cubicBezTo>
                      <a:pt x="221483" y="843995"/>
                      <a:pt x="218704" y="930119"/>
                      <a:pt x="207195" y="1015447"/>
                    </a:cubicBezTo>
                    <a:cubicBezTo>
                      <a:pt x="195686" y="1100775"/>
                      <a:pt x="176238" y="1192453"/>
                      <a:pt x="154807" y="1286909"/>
                    </a:cubicBezTo>
                    <a:cubicBezTo>
                      <a:pt x="133376" y="1381365"/>
                      <a:pt x="104404" y="1498840"/>
                      <a:pt x="78607" y="1582184"/>
                    </a:cubicBezTo>
                    <a:cubicBezTo>
                      <a:pt x="52810" y="1665528"/>
                      <a:pt x="3597" y="1781416"/>
                      <a:pt x="25" y="1786972"/>
                    </a:cubicBezTo>
                    <a:cubicBezTo>
                      <a:pt x="-3547" y="1792528"/>
                      <a:pt x="391345" y="1798085"/>
                      <a:pt x="400076" y="1786972"/>
                    </a:cubicBezTo>
                    <a:cubicBezTo>
                      <a:pt x="408807" y="1775859"/>
                      <a:pt x="428254" y="1740139"/>
                      <a:pt x="438176" y="1706008"/>
                    </a:cubicBezTo>
                    <a:cubicBezTo>
                      <a:pt x="448098" y="1671877"/>
                      <a:pt x="468735" y="1639334"/>
                      <a:pt x="459607" y="1582184"/>
                    </a:cubicBezTo>
                    <a:cubicBezTo>
                      <a:pt x="450479" y="1525034"/>
                      <a:pt x="403251" y="1440897"/>
                      <a:pt x="383407" y="1363109"/>
                    </a:cubicBezTo>
                    <a:cubicBezTo>
                      <a:pt x="363563" y="1285321"/>
                      <a:pt x="343720" y="1171021"/>
                      <a:pt x="340545" y="1115459"/>
                    </a:cubicBezTo>
                    <a:cubicBezTo>
                      <a:pt x="337370" y="1059897"/>
                      <a:pt x="353244" y="1032909"/>
                      <a:pt x="364357" y="1029734"/>
                    </a:cubicBezTo>
                    <a:cubicBezTo>
                      <a:pt x="375470" y="1026559"/>
                      <a:pt x="396901" y="1067040"/>
                      <a:pt x="407220" y="1096409"/>
                    </a:cubicBezTo>
                    <a:cubicBezTo>
                      <a:pt x="417539" y="1125778"/>
                      <a:pt x="416745" y="1176578"/>
                      <a:pt x="426270" y="1205947"/>
                    </a:cubicBezTo>
                    <a:cubicBezTo>
                      <a:pt x="435795" y="1235316"/>
                      <a:pt x="459608" y="1278178"/>
                      <a:pt x="464370" y="1272622"/>
                    </a:cubicBezTo>
                    <a:cubicBezTo>
                      <a:pt x="469133" y="1267066"/>
                      <a:pt x="461195" y="1218647"/>
                      <a:pt x="454845" y="1172609"/>
                    </a:cubicBezTo>
                    <a:cubicBezTo>
                      <a:pt x="448495" y="1126571"/>
                      <a:pt x="424682" y="1054341"/>
                      <a:pt x="426270" y="996397"/>
                    </a:cubicBezTo>
                    <a:cubicBezTo>
                      <a:pt x="427857" y="938453"/>
                      <a:pt x="442145" y="874160"/>
                      <a:pt x="473895" y="824947"/>
                    </a:cubicBezTo>
                    <a:cubicBezTo>
                      <a:pt x="505645" y="775735"/>
                      <a:pt x="547714" y="732872"/>
                      <a:pt x="616770" y="701122"/>
                    </a:cubicBezTo>
                    <a:cubicBezTo>
                      <a:pt x="685826" y="669372"/>
                      <a:pt x="804888" y="640797"/>
                      <a:pt x="888232" y="634447"/>
                    </a:cubicBezTo>
                    <a:cubicBezTo>
                      <a:pt x="971576" y="628097"/>
                      <a:pt x="1064444" y="648735"/>
                      <a:pt x="1116832" y="663022"/>
                    </a:cubicBezTo>
                    <a:cubicBezTo>
                      <a:pt x="1169220" y="677309"/>
                      <a:pt x="1190652" y="700328"/>
                      <a:pt x="1202558" y="720172"/>
                    </a:cubicBezTo>
                    <a:cubicBezTo>
                      <a:pt x="1214464" y="740016"/>
                      <a:pt x="1212083" y="768590"/>
                      <a:pt x="1188270" y="782084"/>
                    </a:cubicBezTo>
                    <a:cubicBezTo>
                      <a:pt x="1164457" y="795578"/>
                      <a:pt x="1090638" y="790022"/>
                      <a:pt x="1059682" y="801134"/>
                    </a:cubicBezTo>
                    <a:cubicBezTo>
                      <a:pt x="1028726" y="812246"/>
                      <a:pt x="1000944" y="832487"/>
                      <a:pt x="1002532" y="848759"/>
                    </a:cubicBezTo>
                    <a:cubicBezTo>
                      <a:pt x="1004120" y="865031"/>
                      <a:pt x="1033489" y="905115"/>
                      <a:pt x="1069208" y="898765"/>
                    </a:cubicBezTo>
                    <a:cubicBezTo>
                      <a:pt x="1104927" y="892415"/>
                      <a:pt x="1174776" y="833281"/>
                      <a:pt x="1216845" y="810659"/>
                    </a:cubicBezTo>
                    <a:cubicBezTo>
                      <a:pt x="1258914" y="788037"/>
                      <a:pt x="1296221" y="775735"/>
                      <a:pt x="1321621" y="763035"/>
                    </a:cubicBezTo>
                    <a:cubicBezTo>
                      <a:pt x="1347021" y="750335"/>
                      <a:pt x="1362101" y="756684"/>
                      <a:pt x="1369245" y="734459"/>
                    </a:cubicBezTo>
                    <a:cubicBezTo>
                      <a:pt x="1376389" y="712234"/>
                      <a:pt x="1381945" y="654687"/>
                      <a:pt x="1364483" y="629684"/>
                    </a:cubicBezTo>
                    <a:cubicBezTo>
                      <a:pt x="1347021" y="604681"/>
                      <a:pt x="1300190" y="604284"/>
                      <a:pt x="1264471" y="584440"/>
                    </a:cubicBezTo>
                    <a:cubicBezTo>
                      <a:pt x="1228752" y="564596"/>
                      <a:pt x="1185889" y="533244"/>
                      <a:pt x="1150170" y="510622"/>
                    </a:cubicBezTo>
                    <a:cubicBezTo>
                      <a:pt x="1114451" y="488000"/>
                      <a:pt x="1093813" y="462203"/>
                      <a:pt x="1050157" y="448709"/>
                    </a:cubicBezTo>
                    <a:cubicBezTo>
                      <a:pt x="1006501" y="435215"/>
                      <a:pt x="949351" y="424897"/>
                      <a:pt x="888232" y="429659"/>
                    </a:cubicBezTo>
                    <a:cubicBezTo>
                      <a:pt x="827113" y="434421"/>
                      <a:pt x="735038" y="456647"/>
                      <a:pt x="683445" y="477284"/>
                    </a:cubicBezTo>
                    <a:cubicBezTo>
                      <a:pt x="631852" y="497921"/>
                      <a:pt x="613595" y="532053"/>
                      <a:pt x="578670" y="553484"/>
                    </a:cubicBezTo>
                    <a:cubicBezTo>
                      <a:pt x="543745" y="574915"/>
                      <a:pt x="505645" y="584441"/>
                      <a:pt x="473895" y="605872"/>
                    </a:cubicBezTo>
                    <a:cubicBezTo>
                      <a:pt x="442145" y="627303"/>
                      <a:pt x="417539" y="669372"/>
                      <a:pt x="388170" y="682072"/>
                    </a:cubicBezTo>
                    <a:cubicBezTo>
                      <a:pt x="358801" y="694772"/>
                      <a:pt x="315938" y="690009"/>
                      <a:pt x="297682" y="682072"/>
                    </a:cubicBezTo>
                    <a:cubicBezTo>
                      <a:pt x="279426" y="674135"/>
                      <a:pt x="277838" y="657466"/>
                      <a:pt x="278632" y="634447"/>
                    </a:cubicBezTo>
                    <a:cubicBezTo>
                      <a:pt x="279426" y="611428"/>
                      <a:pt x="287364" y="567772"/>
                      <a:pt x="302445" y="543959"/>
                    </a:cubicBezTo>
                    <a:cubicBezTo>
                      <a:pt x="317526" y="520146"/>
                      <a:pt x="341339" y="489189"/>
                      <a:pt x="359595" y="470139"/>
                    </a:cubicBezTo>
                    <a:cubicBezTo>
                      <a:pt x="377851" y="451089"/>
                      <a:pt x="413570" y="407831"/>
                      <a:pt x="421507" y="377272"/>
                    </a:cubicBezTo>
                    <a:cubicBezTo>
                      <a:pt x="429444" y="346713"/>
                      <a:pt x="519137" y="-21985"/>
                      <a:pt x="507232" y="103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03" name="フリーフォーム 102"/>
              <p:cNvSpPr/>
              <p:nvPr/>
            </p:nvSpPr>
            <p:spPr bwMode="auto">
              <a:xfrm>
                <a:off x="-1152525" y="5741195"/>
                <a:ext cx="502444" cy="1788318"/>
              </a:xfrm>
              <a:custGeom>
                <a:avLst/>
                <a:gdLst>
                  <a:gd name="connsiteX0" fmla="*/ 423863 w 423863"/>
                  <a:gd name="connsiteY0" fmla="*/ 0 h 1576387"/>
                  <a:gd name="connsiteX1" fmla="*/ 359569 w 423863"/>
                  <a:gd name="connsiteY1" fmla="*/ 66675 h 1576387"/>
                  <a:gd name="connsiteX2" fmla="*/ 264319 w 423863"/>
                  <a:gd name="connsiteY2" fmla="*/ 176212 h 1576387"/>
                  <a:gd name="connsiteX3" fmla="*/ 195263 w 423863"/>
                  <a:gd name="connsiteY3" fmla="*/ 288131 h 1576387"/>
                  <a:gd name="connsiteX4" fmla="*/ 152400 w 423863"/>
                  <a:gd name="connsiteY4" fmla="*/ 488156 h 1576387"/>
                  <a:gd name="connsiteX5" fmla="*/ 142875 w 423863"/>
                  <a:gd name="connsiteY5" fmla="*/ 700087 h 1576387"/>
                  <a:gd name="connsiteX6" fmla="*/ 140494 w 423863"/>
                  <a:gd name="connsiteY6" fmla="*/ 873919 h 1576387"/>
                  <a:gd name="connsiteX7" fmla="*/ 119063 w 423863"/>
                  <a:gd name="connsiteY7" fmla="*/ 1076325 h 1576387"/>
                  <a:gd name="connsiteX8" fmla="*/ 71438 w 423863"/>
                  <a:gd name="connsiteY8" fmla="*/ 1293019 h 1576387"/>
                  <a:gd name="connsiteX9" fmla="*/ 26194 w 423863"/>
                  <a:gd name="connsiteY9" fmla="*/ 1485900 h 1576387"/>
                  <a:gd name="connsiteX10" fmla="*/ 0 w 423863"/>
                  <a:gd name="connsiteY10" fmla="*/ 1576387 h 1576387"/>
                  <a:gd name="connsiteX0" fmla="*/ 502444 w 502444"/>
                  <a:gd name="connsiteY0" fmla="*/ 0 h 1788318"/>
                  <a:gd name="connsiteX1" fmla="*/ 438150 w 502444"/>
                  <a:gd name="connsiteY1" fmla="*/ 66675 h 1788318"/>
                  <a:gd name="connsiteX2" fmla="*/ 342900 w 502444"/>
                  <a:gd name="connsiteY2" fmla="*/ 176212 h 1788318"/>
                  <a:gd name="connsiteX3" fmla="*/ 273844 w 502444"/>
                  <a:gd name="connsiteY3" fmla="*/ 288131 h 1788318"/>
                  <a:gd name="connsiteX4" fmla="*/ 230981 w 502444"/>
                  <a:gd name="connsiteY4" fmla="*/ 488156 h 1788318"/>
                  <a:gd name="connsiteX5" fmla="*/ 221456 w 502444"/>
                  <a:gd name="connsiteY5" fmla="*/ 700087 h 1788318"/>
                  <a:gd name="connsiteX6" fmla="*/ 219075 w 502444"/>
                  <a:gd name="connsiteY6" fmla="*/ 873919 h 1788318"/>
                  <a:gd name="connsiteX7" fmla="*/ 197644 w 502444"/>
                  <a:gd name="connsiteY7" fmla="*/ 1076325 h 1788318"/>
                  <a:gd name="connsiteX8" fmla="*/ 150019 w 502444"/>
                  <a:gd name="connsiteY8" fmla="*/ 1293019 h 1788318"/>
                  <a:gd name="connsiteX9" fmla="*/ 104775 w 502444"/>
                  <a:gd name="connsiteY9" fmla="*/ 1485900 h 1788318"/>
                  <a:gd name="connsiteX10" fmla="*/ 0 w 502444"/>
                  <a:gd name="connsiteY10" fmla="*/ 1788318 h 1788318"/>
                  <a:gd name="connsiteX0" fmla="*/ 502444 w 502444"/>
                  <a:gd name="connsiteY0" fmla="*/ 0 h 1788318"/>
                  <a:gd name="connsiteX1" fmla="*/ 438150 w 502444"/>
                  <a:gd name="connsiteY1" fmla="*/ 66675 h 1788318"/>
                  <a:gd name="connsiteX2" fmla="*/ 342900 w 502444"/>
                  <a:gd name="connsiteY2" fmla="*/ 176212 h 1788318"/>
                  <a:gd name="connsiteX3" fmla="*/ 273844 w 502444"/>
                  <a:gd name="connsiteY3" fmla="*/ 288131 h 1788318"/>
                  <a:gd name="connsiteX4" fmla="*/ 230981 w 502444"/>
                  <a:gd name="connsiteY4" fmla="*/ 488156 h 1788318"/>
                  <a:gd name="connsiteX5" fmla="*/ 221456 w 502444"/>
                  <a:gd name="connsiteY5" fmla="*/ 700087 h 1788318"/>
                  <a:gd name="connsiteX6" fmla="*/ 219075 w 502444"/>
                  <a:gd name="connsiteY6" fmla="*/ 873919 h 1788318"/>
                  <a:gd name="connsiteX7" fmla="*/ 197644 w 502444"/>
                  <a:gd name="connsiteY7" fmla="*/ 1076325 h 1788318"/>
                  <a:gd name="connsiteX8" fmla="*/ 150019 w 502444"/>
                  <a:gd name="connsiteY8" fmla="*/ 1293019 h 1788318"/>
                  <a:gd name="connsiteX9" fmla="*/ 104775 w 502444"/>
                  <a:gd name="connsiteY9" fmla="*/ 1485900 h 1788318"/>
                  <a:gd name="connsiteX10" fmla="*/ 59531 w 502444"/>
                  <a:gd name="connsiteY10" fmla="*/ 1631155 h 1788318"/>
                  <a:gd name="connsiteX11" fmla="*/ 0 w 502444"/>
                  <a:gd name="connsiteY11" fmla="*/ 1788318 h 178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2444" h="1788318">
                    <a:moveTo>
                      <a:pt x="502444" y="0"/>
                    </a:moveTo>
                    <a:cubicBezTo>
                      <a:pt x="483592" y="18653"/>
                      <a:pt x="464741" y="37306"/>
                      <a:pt x="438150" y="66675"/>
                    </a:cubicBezTo>
                    <a:cubicBezTo>
                      <a:pt x="411559" y="96044"/>
                      <a:pt x="370284" y="139303"/>
                      <a:pt x="342900" y="176212"/>
                    </a:cubicBezTo>
                    <a:cubicBezTo>
                      <a:pt x="315516" y="213121"/>
                      <a:pt x="292497" y="236140"/>
                      <a:pt x="273844" y="288131"/>
                    </a:cubicBezTo>
                    <a:cubicBezTo>
                      <a:pt x="255191" y="340122"/>
                      <a:pt x="239712" y="419497"/>
                      <a:pt x="230981" y="488156"/>
                    </a:cubicBezTo>
                    <a:cubicBezTo>
                      <a:pt x="222250" y="556815"/>
                      <a:pt x="223440" y="635793"/>
                      <a:pt x="221456" y="700087"/>
                    </a:cubicBezTo>
                    <a:cubicBezTo>
                      <a:pt x="219472" y="764381"/>
                      <a:pt x="223044" y="811213"/>
                      <a:pt x="219075" y="873919"/>
                    </a:cubicBezTo>
                    <a:cubicBezTo>
                      <a:pt x="215106" y="936625"/>
                      <a:pt x="209153" y="1006475"/>
                      <a:pt x="197644" y="1076325"/>
                    </a:cubicBezTo>
                    <a:cubicBezTo>
                      <a:pt x="186135" y="1146175"/>
                      <a:pt x="165497" y="1224757"/>
                      <a:pt x="150019" y="1293019"/>
                    </a:cubicBezTo>
                    <a:cubicBezTo>
                      <a:pt x="134541" y="1361281"/>
                      <a:pt x="119856" y="1429544"/>
                      <a:pt x="104775" y="1485900"/>
                    </a:cubicBezTo>
                    <a:cubicBezTo>
                      <a:pt x="89694" y="1542256"/>
                      <a:pt x="76994" y="1580752"/>
                      <a:pt x="59531" y="1631155"/>
                    </a:cubicBezTo>
                    <a:cubicBezTo>
                      <a:pt x="42069" y="1681558"/>
                      <a:pt x="10716" y="1756568"/>
                      <a:pt x="0" y="1788318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04" name="フリーフォーム 103"/>
              <p:cNvSpPr/>
              <p:nvPr/>
            </p:nvSpPr>
            <p:spPr bwMode="auto">
              <a:xfrm>
                <a:off x="-872141" y="6168144"/>
                <a:ext cx="1100741" cy="263176"/>
              </a:xfrm>
              <a:custGeom>
                <a:avLst/>
                <a:gdLst>
                  <a:gd name="connsiteX0" fmla="*/ 93472 w 1100741"/>
                  <a:gd name="connsiteY0" fmla="*/ 35012 h 263176"/>
                  <a:gd name="connsiteX1" fmla="*/ 38703 w 1100741"/>
                  <a:gd name="connsiteY1" fmla="*/ 99306 h 263176"/>
                  <a:gd name="connsiteX2" fmla="*/ 603 w 1100741"/>
                  <a:gd name="connsiteY2" fmla="*/ 175506 h 263176"/>
                  <a:gd name="connsiteX3" fmla="*/ 22035 w 1100741"/>
                  <a:gd name="connsiteY3" fmla="*/ 251706 h 263176"/>
                  <a:gd name="connsiteX4" fmla="*/ 105378 w 1100741"/>
                  <a:gd name="connsiteY4" fmla="*/ 256469 h 263176"/>
                  <a:gd name="connsiteX5" fmla="*/ 179197 w 1100741"/>
                  <a:gd name="connsiteY5" fmla="*/ 189794 h 263176"/>
                  <a:gd name="connsiteX6" fmla="*/ 291116 w 1100741"/>
                  <a:gd name="connsiteY6" fmla="*/ 130262 h 263176"/>
                  <a:gd name="connsiteX7" fmla="*/ 383985 w 1100741"/>
                  <a:gd name="connsiteY7" fmla="*/ 58825 h 263176"/>
                  <a:gd name="connsiteX8" fmla="*/ 519716 w 1100741"/>
                  <a:gd name="connsiteY8" fmla="*/ 8819 h 263176"/>
                  <a:gd name="connsiteX9" fmla="*/ 674497 w 1100741"/>
                  <a:gd name="connsiteY9" fmla="*/ 1675 h 263176"/>
                  <a:gd name="connsiteX10" fmla="*/ 805466 w 1100741"/>
                  <a:gd name="connsiteY10" fmla="*/ 27869 h 263176"/>
                  <a:gd name="connsiteX11" fmla="*/ 898335 w 1100741"/>
                  <a:gd name="connsiteY11" fmla="*/ 92162 h 263176"/>
                  <a:gd name="connsiteX12" fmla="*/ 1005491 w 1100741"/>
                  <a:gd name="connsiteY12" fmla="*/ 165981 h 263176"/>
                  <a:gd name="connsiteX13" fmla="*/ 1100741 w 1100741"/>
                  <a:gd name="connsiteY13" fmla="*/ 204081 h 26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741" h="263176">
                    <a:moveTo>
                      <a:pt x="93472" y="35012"/>
                    </a:moveTo>
                    <a:cubicBezTo>
                      <a:pt x="73826" y="55451"/>
                      <a:pt x="54181" y="75890"/>
                      <a:pt x="38703" y="99306"/>
                    </a:cubicBezTo>
                    <a:cubicBezTo>
                      <a:pt x="23225" y="122722"/>
                      <a:pt x="3381" y="150106"/>
                      <a:pt x="603" y="175506"/>
                    </a:cubicBezTo>
                    <a:cubicBezTo>
                      <a:pt x="-2175" y="200906"/>
                      <a:pt x="4573" y="238212"/>
                      <a:pt x="22035" y="251706"/>
                    </a:cubicBezTo>
                    <a:cubicBezTo>
                      <a:pt x="39497" y="265200"/>
                      <a:pt x="79184" y="266788"/>
                      <a:pt x="105378" y="256469"/>
                    </a:cubicBezTo>
                    <a:cubicBezTo>
                      <a:pt x="131572" y="246150"/>
                      <a:pt x="148241" y="210829"/>
                      <a:pt x="179197" y="189794"/>
                    </a:cubicBezTo>
                    <a:cubicBezTo>
                      <a:pt x="210153" y="168760"/>
                      <a:pt x="256985" y="152090"/>
                      <a:pt x="291116" y="130262"/>
                    </a:cubicBezTo>
                    <a:cubicBezTo>
                      <a:pt x="325247" y="108434"/>
                      <a:pt x="345885" y="79065"/>
                      <a:pt x="383985" y="58825"/>
                    </a:cubicBezTo>
                    <a:cubicBezTo>
                      <a:pt x="422085" y="38585"/>
                      <a:pt x="471297" y="18344"/>
                      <a:pt x="519716" y="8819"/>
                    </a:cubicBezTo>
                    <a:cubicBezTo>
                      <a:pt x="568135" y="-706"/>
                      <a:pt x="626872" y="-1500"/>
                      <a:pt x="674497" y="1675"/>
                    </a:cubicBezTo>
                    <a:cubicBezTo>
                      <a:pt x="722122" y="4850"/>
                      <a:pt x="768160" y="12788"/>
                      <a:pt x="805466" y="27869"/>
                    </a:cubicBezTo>
                    <a:cubicBezTo>
                      <a:pt x="842772" y="42950"/>
                      <a:pt x="898335" y="92162"/>
                      <a:pt x="898335" y="92162"/>
                    </a:cubicBezTo>
                    <a:cubicBezTo>
                      <a:pt x="931672" y="115181"/>
                      <a:pt x="971757" y="147328"/>
                      <a:pt x="1005491" y="165981"/>
                    </a:cubicBezTo>
                    <a:cubicBezTo>
                      <a:pt x="1039225" y="184634"/>
                      <a:pt x="1100741" y="204081"/>
                      <a:pt x="1100741" y="204081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05" name="フリーフォーム 104"/>
              <p:cNvSpPr/>
              <p:nvPr/>
            </p:nvSpPr>
            <p:spPr bwMode="auto">
              <a:xfrm>
                <a:off x="-807440" y="6378779"/>
                <a:ext cx="1024134" cy="1155496"/>
              </a:xfrm>
              <a:custGeom>
                <a:avLst/>
                <a:gdLst>
                  <a:gd name="connsiteX0" fmla="*/ 1024134 w 1024134"/>
                  <a:gd name="connsiteY0" fmla="*/ 102984 h 1015002"/>
                  <a:gd name="connsiteX1" fmla="*/ 886021 w 1024134"/>
                  <a:gd name="connsiteY1" fmla="*/ 174421 h 1015002"/>
                  <a:gd name="connsiteX2" fmla="*/ 795534 w 1024134"/>
                  <a:gd name="connsiteY2" fmla="*/ 236334 h 1015002"/>
                  <a:gd name="connsiteX3" fmla="*/ 714571 w 1024134"/>
                  <a:gd name="connsiteY3" fmla="*/ 269671 h 1015002"/>
                  <a:gd name="connsiteX4" fmla="*/ 664565 w 1024134"/>
                  <a:gd name="connsiteY4" fmla="*/ 241096 h 1015002"/>
                  <a:gd name="connsiteX5" fmla="*/ 666946 w 1024134"/>
                  <a:gd name="connsiteY5" fmla="*/ 186327 h 1015002"/>
                  <a:gd name="connsiteX6" fmla="*/ 714571 w 1024134"/>
                  <a:gd name="connsiteY6" fmla="*/ 162515 h 1015002"/>
                  <a:gd name="connsiteX7" fmla="*/ 816965 w 1024134"/>
                  <a:gd name="connsiteY7" fmla="*/ 152990 h 1015002"/>
                  <a:gd name="connsiteX8" fmla="*/ 857446 w 1024134"/>
                  <a:gd name="connsiteY8" fmla="*/ 124415 h 1015002"/>
                  <a:gd name="connsiteX9" fmla="*/ 857446 w 1024134"/>
                  <a:gd name="connsiteY9" fmla="*/ 86315 h 1015002"/>
                  <a:gd name="connsiteX10" fmla="*/ 807440 w 1024134"/>
                  <a:gd name="connsiteY10" fmla="*/ 43452 h 1015002"/>
                  <a:gd name="connsiteX11" fmla="*/ 685996 w 1024134"/>
                  <a:gd name="connsiteY11" fmla="*/ 14877 h 1015002"/>
                  <a:gd name="connsiteX12" fmla="*/ 528834 w 1024134"/>
                  <a:gd name="connsiteY12" fmla="*/ 590 h 1015002"/>
                  <a:gd name="connsiteX13" fmla="*/ 364527 w 1024134"/>
                  <a:gd name="connsiteY13" fmla="*/ 33927 h 1015002"/>
                  <a:gd name="connsiteX14" fmla="*/ 259752 w 1024134"/>
                  <a:gd name="connsiteY14" fmla="*/ 74409 h 1015002"/>
                  <a:gd name="connsiteX15" fmla="*/ 166884 w 1024134"/>
                  <a:gd name="connsiteY15" fmla="*/ 150609 h 1015002"/>
                  <a:gd name="connsiteX16" fmla="*/ 100209 w 1024134"/>
                  <a:gd name="connsiteY16" fmla="*/ 281577 h 1015002"/>
                  <a:gd name="connsiteX17" fmla="*/ 90684 w 1024134"/>
                  <a:gd name="connsiteY17" fmla="*/ 407784 h 1015002"/>
                  <a:gd name="connsiteX18" fmla="*/ 121640 w 1024134"/>
                  <a:gd name="connsiteY18" fmla="*/ 576852 h 1015002"/>
                  <a:gd name="connsiteX19" fmla="*/ 126402 w 1024134"/>
                  <a:gd name="connsiteY19" fmla="*/ 643527 h 1015002"/>
                  <a:gd name="connsiteX20" fmla="*/ 90684 w 1024134"/>
                  <a:gd name="connsiteY20" fmla="*/ 603046 h 1015002"/>
                  <a:gd name="connsiteX21" fmla="*/ 71634 w 1024134"/>
                  <a:gd name="connsiteY21" fmla="*/ 526846 h 1015002"/>
                  <a:gd name="connsiteX22" fmla="*/ 59727 w 1024134"/>
                  <a:gd name="connsiteY22" fmla="*/ 460171 h 1015002"/>
                  <a:gd name="connsiteX23" fmla="*/ 24009 w 1024134"/>
                  <a:gd name="connsiteY23" fmla="*/ 400640 h 1015002"/>
                  <a:gd name="connsiteX24" fmla="*/ 196 w 1024134"/>
                  <a:gd name="connsiteY24" fmla="*/ 464934 h 1015002"/>
                  <a:gd name="connsiteX25" fmla="*/ 14484 w 1024134"/>
                  <a:gd name="connsiteY25" fmla="*/ 581615 h 1015002"/>
                  <a:gd name="connsiteX26" fmla="*/ 45440 w 1024134"/>
                  <a:gd name="connsiteY26" fmla="*/ 743540 h 1015002"/>
                  <a:gd name="connsiteX27" fmla="*/ 102590 w 1024134"/>
                  <a:gd name="connsiteY27" fmla="*/ 881652 h 1015002"/>
                  <a:gd name="connsiteX28" fmla="*/ 119259 w 1024134"/>
                  <a:gd name="connsiteY28" fmla="*/ 931659 h 1015002"/>
                  <a:gd name="connsiteX29" fmla="*/ 119259 w 1024134"/>
                  <a:gd name="connsiteY29" fmla="*/ 1015002 h 1015002"/>
                  <a:gd name="connsiteX0" fmla="*/ 1024134 w 1024134"/>
                  <a:gd name="connsiteY0" fmla="*/ 102984 h 1155496"/>
                  <a:gd name="connsiteX1" fmla="*/ 886021 w 1024134"/>
                  <a:gd name="connsiteY1" fmla="*/ 174421 h 1155496"/>
                  <a:gd name="connsiteX2" fmla="*/ 795534 w 1024134"/>
                  <a:gd name="connsiteY2" fmla="*/ 236334 h 1155496"/>
                  <a:gd name="connsiteX3" fmla="*/ 714571 w 1024134"/>
                  <a:gd name="connsiteY3" fmla="*/ 269671 h 1155496"/>
                  <a:gd name="connsiteX4" fmla="*/ 664565 w 1024134"/>
                  <a:gd name="connsiteY4" fmla="*/ 241096 h 1155496"/>
                  <a:gd name="connsiteX5" fmla="*/ 666946 w 1024134"/>
                  <a:gd name="connsiteY5" fmla="*/ 186327 h 1155496"/>
                  <a:gd name="connsiteX6" fmla="*/ 714571 w 1024134"/>
                  <a:gd name="connsiteY6" fmla="*/ 162515 h 1155496"/>
                  <a:gd name="connsiteX7" fmla="*/ 816965 w 1024134"/>
                  <a:gd name="connsiteY7" fmla="*/ 152990 h 1155496"/>
                  <a:gd name="connsiteX8" fmla="*/ 857446 w 1024134"/>
                  <a:gd name="connsiteY8" fmla="*/ 124415 h 1155496"/>
                  <a:gd name="connsiteX9" fmla="*/ 857446 w 1024134"/>
                  <a:gd name="connsiteY9" fmla="*/ 86315 h 1155496"/>
                  <a:gd name="connsiteX10" fmla="*/ 807440 w 1024134"/>
                  <a:gd name="connsiteY10" fmla="*/ 43452 h 1155496"/>
                  <a:gd name="connsiteX11" fmla="*/ 685996 w 1024134"/>
                  <a:gd name="connsiteY11" fmla="*/ 14877 h 1155496"/>
                  <a:gd name="connsiteX12" fmla="*/ 528834 w 1024134"/>
                  <a:gd name="connsiteY12" fmla="*/ 590 h 1155496"/>
                  <a:gd name="connsiteX13" fmla="*/ 364527 w 1024134"/>
                  <a:gd name="connsiteY13" fmla="*/ 33927 h 1155496"/>
                  <a:gd name="connsiteX14" fmla="*/ 259752 w 1024134"/>
                  <a:gd name="connsiteY14" fmla="*/ 74409 h 1155496"/>
                  <a:gd name="connsiteX15" fmla="*/ 166884 w 1024134"/>
                  <a:gd name="connsiteY15" fmla="*/ 150609 h 1155496"/>
                  <a:gd name="connsiteX16" fmla="*/ 100209 w 1024134"/>
                  <a:gd name="connsiteY16" fmla="*/ 281577 h 1155496"/>
                  <a:gd name="connsiteX17" fmla="*/ 90684 w 1024134"/>
                  <a:gd name="connsiteY17" fmla="*/ 407784 h 1155496"/>
                  <a:gd name="connsiteX18" fmla="*/ 121640 w 1024134"/>
                  <a:gd name="connsiteY18" fmla="*/ 576852 h 1155496"/>
                  <a:gd name="connsiteX19" fmla="*/ 126402 w 1024134"/>
                  <a:gd name="connsiteY19" fmla="*/ 643527 h 1155496"/>
                  <a:gd name="connsiteX20" fmla="*/ 90684 w 1024134"/>
                  <a:gd name="connsiteY20" fmla="*/ 603046 h 1155496"/>
                  <a:gd name="connsiteX21" fmla="*/ 71634 w 1024134"/>
                  <a:gd name="connsiteY21" fmla="*/ 526846 h 1155496"/>
                  <a:gd name="connsiteX22" fmla="*/ 59727 w 1024134"/>
                  <a:gd name="connsiteY22" fmla="*/ 460171 h 1155496"/>
                  <a:gd name="connsiteX23" fmla="*/ 24009 w 1024134"/>
                  <a:gd name="connsiteY23" fmla="*/ 400640 h 1155496"/>
                  <a:gd name="connsiteX24" fmla="*/ 196 w 1024134"/>
                  <a:gd name="connsiteY24" fmla="*/ 464934 h 1155496"/>
                  <a:gd name="connsiteX25" fmla="*/ 14484 w 1024134"/>
                  <a:gd name="connsiteY25" fmla="*/ 581615 h 1155496"/>
                  <a:gd name="connsiteX26" fmla="*/ 45440 w 1024134"/>
                  <a:gd name="connsiteY26" fmla="*/ 743540 h 1155496"/>
                  <a:gd name="connsiteX27" fmla="*/ 102590 w 1024134"/>
                  <a:gd name="connsiteY27" fmla="*/ 881652 h 1155496"/>
                  <a:gd name="connsiteX28" fmla="*/ 119259 w 1024134"/>
                  <a:gd name="connsiteY28" fmla="*/ 931659 h 1155496"/>
                  <a:gd name="connsiteX29" fmla="*/ 69253 w 1024134"/>
                  <a:gd name="connsiteY29" fmla="*/ 1155496 h 1155496"/>
                  <a:gd name="connsiteX0" fmla="*/ 1024134 w 1024134"/>
                  <a:gd name="connsiteY0" fmla="*/ 102984 h 1155496"/>
                  <a:gd name="connsiteX1" fmla="*/ 886021 w 1024134"/>
                  <a:gd name="connsiteY1" fmla="*/ 174421 h 1155496"/>
                  <a:gd name="connsiteX2" fmla="*/ 795534 w 1024134"/>
                  <a:gd name="connsiteY2" fmla="*/ 236334 h 1155496"/>
                  <a:gd name="connsiteX3" fmla="*/ 714571 w 1024134"/>
                  <a:gd name="connsiteY3" fmla="*/ 269671 h 1155496"/>
                  <a:gd name="connsiteX4" fmla="*/ 664565 w 1024134"/>
                  <a:gd name="connsiteY4" fmla="*/ 241096 h 1155496"/>
                  <a:gd name="connsiteX5" fmla="*/ 666946 w 1024134"/>
                  <a:gd name="connsiteY5" fmla="*/ 186327 h 1155496"/>
                  <a:gd name="connsiteX6" fmla="*/ 714571 w 1024134"/>
                  <a:gd name="connsiteY6" fmla="*/ 162515 h 1155496"/>
                  <a:gd name="connsiteX7" fmla="*/ 816965 w 1024134"/>
                  <a:gd name="connsiteY7" fmla="*/ 152990 h 1155496"/>
                  <a:gd name="connsiteX8" fmla="*/ 857446 w 1024134"/>
                  <a:gd name="connsiteY8" fmla="*/ 124415 h 1155496"/>
                  <a:gd name="connsiteX9" fmla="*/ 857446 w 1024134"/>
                  <a:gd name="connsiteY9" fmla="*/ 86315 h 1155496"/>
                  <a:gd name="connsiteX10" fmla="*/ 807440 w 1024134"/>
                  <a:gd name="connsiteY10" fmla="*/ 43452 h 1155496"/>
                  <a:gd name="connsiteX11" fmla="*/ 685996 w 1024134"/>
                  <a:gd name="connsiteY11" fmla="*/ 14877 h 1155496"/>
                  <a:gd name="connsiteX12" fmla="*/ 528834 w 1024134"/>
                  <a:gd name="connsiteY12" fmla="*/ 590 h 1155496"/>
                  <a:gd name="connsiteX13" fmla="*/ 364527 w 1024134"/>
                  <a:gd name="connsiteY13" fmla="*/ 33927 h 1155496"/>
                  <a:gd name="connsiteX14" fmla="*/ 259752 w 1024134"/>
                  <a:gd name="connsiteY14" fmla="*/ 74409 h 1155496"/>
                  <a:gd name="connsiteX15" fmla="*/ 166884 w 1024134"/>
                  <a:gd name="connsiteY15" fmla="*/ 150609 h 1155496"/>
                  <a:gd name="connsiteX16" fmla="*/ 100209 w 1024134"/>
                  <a:gd name="connsiteY16" fmla="*/ 281577 h 1155496"/>
                  <a:gd name="connsiteX17" fmla="*/ 90684 w 1024134"/>
                  <a:gd name="connsiteY17" fmla="*/ 407784 h 1155496"/>
                  <a:gd name="connsiteX18" fmla="*/ 121640 w 1024134"/>
                  <a:gd name="connsiteY18" fmla="*/ 576852 h 1155496"/>
                  <a:gd name="connsiteX19" fmla="*/ 126402 w 1024134"/>
                  <a:gd name="connsiteY19" fmla="*/ 643527 h 1155496"/>
                  <a:gd name="connsiteX20" fmla="*/ 90684 w 1024134"/>
                  <a:gd name="connsiteY20" fmla="*/ 603046 h 1155496"/>
                  <a:gd name="connsiteX21" fmla="*/ 71634 w 1024134"/>
                  <a:gd name="connsiteY21" fmla="*/ 526846 h 1155496"/>
                  <a:gd name="connsiteX22" fmla="*/ 59727 w 1024134"/>
                  <a:gd name="connsiteY22" fmla="*/ 460171 h 1155496"/>
                  <a:gd name="connsiteX23" fmla="*/ 24009 w 1024134"/>
                  <a:gd name="connsiteY23" fmla="*/ 400640 h 1155496"/>
                  <a:gd name="connsiteX24" fmla="*/ 196 w 1024134"/>
                  <a:gd name="connsiteY24" fmla="*/ 464934 h 1155496"/>
                  <a:gd name="connsiteX25" fmla="*/ 14484 w 1024134"/>
                  <a:gd name="connsiteY25" fmla="*/ 581615 h 1155496"/>
                  <a:gd name="connsiteX26" fmla="*/ 45440 w 1024134"/>
                  <a:gd name="connsiteY26" fmla="*/ 743540 h 1155496"/>
                  <a:gd name="connsiteX27" fmla="*/ 102590 w 1024134"/>
                  <a:gd name="connsiteY27" fmla="*/ 881652 h 1155496"/>
                  <a:gd name="connsiteX28" fmla="*/ 119259 w 1024134"/>
                  <a:gd name="connsiteY28" fmla="*/ 931659 h 1155496"/>
                  <a:gd name="connsiteX29" fmla="*/ 69253 w 1024134"/>
                  <a:gd name="connsiteY29" fmla="*/ 1155496 h 1155496"/>
                  <a:gd name="connsiteX0" fmla="*/ 1024134 w 1024134"/>
                  <a:gd name="connsiteY0" fmla="*/ 102984 h 1155496"/>
                  <a:gd name="connsiteX1" fmla="*/ 886021 w 1024134"/>
                  <a:gd name="connsiteY1" fmla="*/ 174421 h 1155496"/>
                  <a:gd name="connsiteX2" fmla="*/ 795534 w 1024134"/>
                  <a:gd name="connsiteY2" fmla="*/ 236334 h 1155496"/>
                  <a:gd name="connsiteX3" fmla="*/ 714571 w 1024134"/>
                  <a:gd name="connsiteY3" fmla="*/ 269671 h 1155496"/>
                  <a:gd name="connsiteX4" fmla="*/ 664565 w 1024134"/>
                  <a:gd name="connsiteY4" fmla="*/ 241096 h 1155496"/>
                  <a:gd name="connsiteX5" fmla="*/ 666946 w 1024134"/>
                  <a:gd name="connsiteY5" fmla="*/ 186327 h 1155496"/>
                  <a:gd name="connsiteX6" fmla="*/ 714571 w 1024134"/>
                  <a:gd name="connsiteY6" fmla="*/ 162515 h 1155496"/>
                  <a:gd name="connsiteX7" fmla="*/ 816965 w 1024134"/>
                  <a:gd name="connsiteY7" fmla="*/ 152990 h 1155496"/>
                  <a:gd name="connsiteX8" fmla="*/ 857446 w 1024134"/>
                  <a:gd name="connsiteY8" fmla="*/ 124415 h 1155496"/>
                  <a:gd name="connsiteX9" fmla="*/ 857446 w 1024134"/>
                  <a:gd name="connsiteY9" fmla="*/ 86315 h 1155496"/>
                  <a:gd name="connsiteX10" fmla="*/ 807440 w 1024134"/>
                  <a:gd name="connsiteY10" fmla="*/ 43452 h 1155496"/>
                  <a:gd name="connsiteX11" fmla="*/ 685996 w 1024134"/>
                  <a:gd name="connsiteY11" fmla="*/ 14877 h 1155496"/>
                  <a:gd name="connsiteX12" fmla="*/ 528834 w 1024134"/>
                  <a:gd name="connsiteY12" fmla="*/ 590 h 1155496"/>
                  <a:gd name="connsiteX13" fmla="*/ 364527 w 1024134"/>
                  <a:gd name="connsiteY13" fmla="*/ 33927 h 1155496"/>
                  <a:gd name="connsiteX14" fmla="*/ 259752 w 1024134"/>
                  <a:gd name="connsiteY14" fmla="*/ 74409 h 1155496"/>
                  <a:gd name="connsiteX15" fmla="*/ 166884 w 1024134"/>
                  <a:gd name="connsiteY15" fmla="*/ 150609 h 1155496"/>
                  <a:gd name="connsiteX16" fmla="*/ 100209 w 1024134"/>
                  <a:gd name="connsiteY16" fmla="*/ 281577 h 1155496"/>
                  <a:gd name="connsiteX17" fmla="*/ 90684 w 1024134"/>
                  <a:gd name="connsiteY17" fmla="*/ 407784 h 1155496"/>
                  <a:gd name="connsiteX18" fmla="*/ 121640 w 1024134"/>
                  <a:gd name="connsiteY18" fmla="*/ 576852 h 1155496"/>
                  <a:gd name="connsiteX19" fmla="*/ 126402 w 1024134"/>
                  <a:gd name="connsiteY19" fmla="*/ 643527 h 1155496"/>
                  <a:gd name="connsiteX20" fmla="*/ 90684 w 1024134"/>
                  <a:gd name="connsiteY20" fmla="*/ 603046 h 1155496"/>
                  <a:gd name="connsiteX21" fmla="*/ 71634 w 1024134"/>
                  <a:gd name="connsiteY21" fmla="*/ 526846 h 1155496"/>
                  <a:gd name="connsiteX22" fmla="*/ 59727 w 1024134"/>
                  <a:gd name="connsiteY22" fmla="*/ 460171 h 1155496"/>
                  <a:gd name="connsiteX23" fmla="*/ 24009 w 1024134"/>
                  <a:gd name="connsiteY23" fmla="*/ 400640 h 1155496"/>
                  <a:gd name="connsiteX24" fmla="*/ 196 w 1024134"/>
                  <a:gd name="connsiteY24" fmla="*/ 464934 h 1155496"/>
                  <a:gd name="connsiteX25" fmla="*/ 14484 w 1024134"/>
                  <a:gd name="connsiteY25" fmla="*/ 581615 h 1155496"/>
                  <a:gd name="connsiteX26" fmla="*/ 45440 w 1024134"/>
                  <a:gd name="connsiteY26" fmla="*/ 743540 h 1155496"/>
                  <a:gd name="connsiteX27" fmla="*/ 102590 w 1024134"/>
                  <a:gd name="connsiteY27" fmla="*/ 881652 h 1155496"/>
                  <a:gd name="connsiteX28" fmla="*/ 114496 w 1024134"/>
                  <a:gd name="connsiteY28" fmla="*/ 1012622 h 1155496"/>
                  <a:gd name="connsiteX29" fmla="*/ 69253 w 1024134"/>
                  <a:gd name="connsiteY29" fmla="*/ 1155496 h 1155496"/>
                  <a:gd name="connsiteX0" fmla="*/ 1024134 w 1024134"/>
                  <a:gd name="connsiteY0" fmla="*/ 102984 h 1155496"/>
                  <a:gd name="connsiteX1" fmla="*/ 886021 w 1024134"/>
                  <a:gd name="connsiteY1" fmla="*/ 174421 h 1155496"/>
                  <a:gd name="connsiteX2" fmla="*/ 795534 w 1024134"/>
                  <a:gd name="connsiteY2" fmla="*/ 236334 h 1155496"/>
                  <a:gd name="connsiteX3" fmla="*/ 714571 w 1024134"/>
                  <a:gd name="connsiteY3" fmla="*/ 269671 h 1155496"/>
                  <a:gd name="connsiteX4" fmla="*/ 664565 w 1024134"/>
                  <a:gd name="connsiteY4" fmla="*/ 241096 h 1155496"/>
                  <a:gd name="connsiteX5" fmla="*/ 666946 w 1024134"/>
                  <a:gd name="connsiteY5" fmla="*/ 186327 h 1155496"/>
                  <a:gd name="connsiteX6" fmla="*/ 714571 w 1024134"/>
                  <a:gd name="connsiteY6" fmla="*/ 162515 h 1155496"/>
                  <a:gd name="connsiteX7" fmla="*/ 816965 w 1024134"/>
                  <a:gd name="connsiteY7" fmla="*/ 152990 h 1155496"/>
                  <a:gd name="connsiteX8" fmla="*/ 857446 w 1024134"/>
                  <a:gd name="connsiteY8" fmla="*/ 124415 h 1155496"/>
                  <a:gd name="connsiteX9" fmla="*/ 857446 w 1024134"/>
                  <a:gd name="connsiteY9" fmla="*/ 86315 h 1155496"/>
                  <a:gd name="connsiteX10" fmla="*/ 807440 w 1024134"/>
                  <a:gd name="connsiteY10" fmla="*/ 43452 h 1155496"/>
                  <a:gd name="connsiteX11" fmla="*/ 685996 w 1024134"/>
                  <a:gd name="connsiteY11" fmla="*/ 14877 h 1155496"/>
                  <a:gd name="connsiteX12" fmla="*/ 528834 w 1024134"/>
                  <a:gd name="connsiteY12" fmla="*/ 590 h 1155496"/>
                  <a:gd name="connsiteX13" fmla="*/ 364527 w 1024134"/>
                  <a:gd name="connsiteY13" fmla="*/ 33927 h 1155496"/>
                  <a:gd name="connsiteX14" fmla="*/ 259752 w 1024134"/>
                  <a:gd name="connsiteY14" fmla="*/ 74409 h 1155496"/>
                  <a:gd name="connsiteX15" fmla="*/ 166884 w 1024134"/>
                  <a:gd name="connsiteY15" fmla="*/ 150609 h 1155496"/>
                  <a:gd name="connsiteX16" fmla="*/ 100209 w 1024134"/>
                  <a:gd name="connsiteY16" fmla="*/ 281577 h 1155496"/>
                  <a:gd name="connsiteX17" fmla="*/ 90684 w 1024134"/>
                  <a:gd name="connsiteY17" fmla="*/ 407784 h 1155496"/>
                  <a:gd name="connsiteX18" fmla="*/ 121640 w 1024134"/>
                  <a:gd name="connsiteY18" fmla="*/ 576852 h 1155496"/>
                  <a:gd name="connsiteX19" fmla="*/ 126402 w 1024134"/>
                  <a:gd name="connsiteY19" fmla="*/ 643527 h 1155496"/>
                  <a:gd name="connsiteX20" fmla="*/ 90684 w 1024134"/>
                  <a:gd name="connsiteY20" fmla="*/ 603046 h 1155496"/>
                  <a:gd name="connsiteX21" fmla="*/ 71634 w 1024134"/>
                  <a:gd name="connsiteY21" fmla="*/ 526846 h 1155496"/>
                  <a:gd name="connsiteX22" fmla="*/ 59727 w 1024134"/>
                  <a:gd name="connsiteY22" fmla="*/ 460171 h 1155496"/>
                  <a:gd name="connsiteX23" fmla="*/ 24009 w 1024134"/>
                  <a:gd name="connsiteY23" fmla="*/ 400640 h 1155496"/>
                  <a:gd name="connsiteX24" fmla="*/ 196 w 1024134"/>
                  <a:gd name="connsiteY24" fmla="*/ 464934 h 1155496"/>
                  <a:gd name="connsiteX25" fmla="*/ 14484 w 1024134"/>
                  <a:gd name="connsiteY25" fmla="*/ 581615 h 1155496"/>
                  <a:gd name="connsiteX26" fmla="*/ 45440 w 1024134"/>
                  <a:gd name="connsiteY26" fmla="*/ 743540 h 1155496"/>
                  <a:gd name="connsiteX27" fmla="*/ 102590 w 1024134"/>
                  <a:gd name="connsiteY27" fmla="*/ 881652 h 1155496"/>
                  <a:gd name="connsiteX28" fmla="*/ 114496 w 1024134"/>
                  <a:gd name="connsiteY28" fmla="*/ 1010241 h 1155496"/>
                  <a:gd name="connsiteX29" fmla="*/ 69253 w 1024134"/>
                  <a:gd name="connsiteY29" fmla="*/ 1155496 h 1155496"/>
                  <a:gd name="connsiteX0" fmla="*/ 1024134 w 1024134"/>
                  <a:gd name="connsiteY0" fmla="*/ 102984 h 1155496"/>
                  <a:gd name="connsiteX1" fmla="*/ 886021 w 1024134"/>
                  <a:gd name="connsiteY1" fmla="*/ 174421 h 1155496"/>
                  <a:gd name="connsiteX2" fmla="*/ 795534 w 1024134"/>
                  <a:gd name="connsiteY2" fmla="*/ 236334 h 1155496"/>
                  <a:gd name="connsiteX3" fmla="*/ 714571 w 1024134"/>
                  <a:gd name="connsiteY3" fmla="*/ 269671 h 1155496"/>
                  <a:gd name="connsiteX4" fmla="*/ 664565 w 1024134"/>
                  <a:gd name="connsiteY4" fmla="*/ 241096 h 1155496"/>
                  <a:gd name="connsiteX5" fmla="*/ 666946 w 1024134"/>
                  <a:gd name="connsiteY5" fmla="*/ 186327 h 1155496"/>
                  <a:gd name="connsiteX6" fmla="*/ 714571 w 1024134"/>
                  <a:gd name="connsiteY6" fmla="*/ 162515 h 1155496"/>
                  <a:gd name="connsiteX7" fmla="*/ 816965 w 1024134"/>
                  <a:gd name="connsiteY7" fmla="*/ 152990 h 1155496"/>
                  <a:gd name="connsiteX8" fmla="*/ 857446 w 1024134"/>
                  <a:gd name="connsiteY8" fmla="*/ 124415 h 1155496"/>
                  <a:gd name="connsiteX9" fmla="*/ 857446 w 1024134"/>
                  <a:gd name="connsiteY9" fmla="*/ 86315 h 1155496"/>
                  <a:gd name="connsiteX10" fmla="*/ 807440 w 1024134"/>
                  <a:gd name="connsiteY10" fmla="*/ 43452 h 1155496"/>
                  <a:gd name="connsiteX11" fmla="*/ 685996 w 1024134"/>
                  <a:gd name="connsiteY11" fmla="*/ 14877 h 1155496"/>
                  <a:gd name="connsiteX12" fmla="*/ 528834 w 1024134"/>
                  <a:gd name="connsiteY12" fmla="*/ 590 h 1155496"/>
                  <a:gd name="connsiteX13" fmla="*/ 364527 w 1024134"/>
                  <a:gd name="connsiteY13" fmla="*/ 33927 h 1155496"/>
                  <a:gd name="connsiteX14" fmla="*/ 259752 w 1024134"/>
                  <a:gd name="connsiteY14" fmla="*/ 74409 h 1155496"/>
                  <a:gd name="connsiteX15" fmla="*/ 166884 w 1024134"/>
                  <a:gd name="connsiteY15" fmla="*/ 150609 h 1155496"/>
                  <a:gd name="connsiteX16" fmla="*/ 100209 w 1024134"/>
                  <a:gd name="connsiteY16" fmla="*/ 281577 h 1155496"/>
                  <a:gd name="connsiteX17" fmla="*/ 90684 w 1024134"/>
                  <a:gd name="connsiteY17" fmla="*/ 407784 h 1155496"/>
                  <a:gd name="connsiteX18" fmla="*/ 121640 w 1024134"/>
                  <a:gd name="connsiteY18" fmla="*/ 576852 h 1155496"/>
                  <a:gd name="connsiteX19" fmla="*/ 126402 w 1024134"/>
                  <a:gd name="connsiteY19" fmla="*/ 643527 h 1155496"/>
                  <a:gd name="connsiteX20" fmla="*/ 90684 w 1024134"/>
                  <a:gd name="connsiteY20" fmla="*/ 603046 h 1155496"/>
                  <a:gd name="connsiteX21" fmla="*/ 71634 w 1024134"/>
                  <a:gd name="connsiteY21" fmla="*/ 526846 h 1155496"/>
                  <a:gd name="connsiteX22" fmla="*/ 59727 w 1024134"/>
                  <a:gd name="connsiteY22" fmla="*/ 460171 h 1155496"/>
                  <a:gd name="connsiteX23" fmla="*/ 24009 w 1024134"/>
                  <a:gd name="connsiteY23" fmla="*/ 400640 h 1155496"/>
                  <a:gd name="connsiteX24" fmla="*/ 196 w 1024134"/>
                  <a:gd name="connsiteY24" fmla="*/ 464934 h 1155496"/>
                  <a:gd name="connsiteX25" fmla="*/ 14484 w 1024134"/>
                  <a:gd name="connsiteY25" fmla="*/ 581615 h 1155496"/>
                  <a:gd name="connsiteX26" fmla="*/ 45440 w 1024134"/>
                  <a:gd name="connsiteY26" fmla="*/ 743540 h 1155496"/>
                  <a:gd name="connsiteX27" fmla="*/ 102590 w 1024134"/>
                  <a:gd name="connsiteY27" fmla="*/ 881652 h 1155496"/>
                  <a:gd name="connsiteX28" fmla="*/ 121640 w 1024134"/>
                  <a:gd name="connsiteY28" fmla="*/ 938802 h 1155496"/>
                  <a:gd name="connsiteX29" fmla="*/ 114496 w 1024134"/>
                  <a:gd name="connsiteY29" fmla="*/ 1010241 h 1155496"/>
                  <a:gd name="connsiteX30" fmla="*/ 69253 w 1024134"/>
                  <a:gd name="connsiteY30" fmla="*/ 1155496 h 1155496"/>
                  <a:gd name="connsiteX0" fmla="*/ 1024134 w 1024134"/>
                  <a:gd name="connsiteY0" fmla="*/ 102984 h 1155496"/>
                  <a:gd name="connsiteX1" fmla="*/ 886021 w 1024134"/>
                  <a:gd name="connsiteY1" fmla="*/ 174421 h 1155496"/>
                  <a:gd name="connsiteX2" fmla="*/ 795534 w 1024134"/>
                  <a:gd name="connsiteY2" fmla="*/ 236334 h 1155496"/>
                  <a:gd name="connsiteX3" fmla="*/ 714571 w 1024134"/>
                  <a:gd name="connsiteY3" fmla="*/ 269671 h 1155496"/>
                  <a:gd name="connsiteX4" fmla="*/ 664565 w 1024134"/>
                  <a:gd name="connsiteY4" fmla="*/ 241096 h 1155496"/>
                  <a:gd name="connsiteX5" fmla="*/ 666946 w 1024134"/>
                  <a:gd name="connsiteY5" fmla="*/ 186327 h 1155496"/>
                  <a:gd name="connsiteX6" fmla="*/ 714571 w 1024134"/>
                  <a:gd name="connsiteY6" fmla="*/ 162515 h 1155496"/>
                  <a:gd name="connsiteX7" fmla="*/ 816965 w 1024134"/>
                  <a:gd name="connsiteY7" fmla="*/ 152990 h 1155496"/>
                  <a:gd name="connsiteX8" fmla="*/ 857446 w 1024134"/>
                  <a:gd name="connsiteY8" fmla="*/ 124415 h 1155496"/>
                  <a:gd name="connsiteX9" fmla="*/ 857446 w 1024134"/>
                  <a:gd name="connsiteY9" fmla="*/ 86315 h 1155496"/>
                  <a:gd name="connsiteX10" fmla="*/ 807440 w 1024134"/>
                  <a:gd name="connsiteY10" fmla="*/ 43452 h 1155496"/>
                  <a:gd name="connsiteX11" fmla="*/ 685996 w 1024134"/>
                  <a:gd name="connsiteY11" fmla="*/ 14877 h 1155496"/>
                  <a:gd name="connsiteX12" fmla="*/ 528834 w 1024134"/>
                  <a:gd name="connsiteY12" fmla="*/ 590 h 1155496"/>
                  <a:gd name="connsiteX13" fmla="*/ 364527 w 1024134"/>
                  <a:gd name="connsiteY13" fmla="*/ 33927 h 1155496"/>
                  <a:gd name="connsiteX14" fmla="*/ 259752 w 1024134"/>
                  <a:gd name="connsiteY14" fmla="*/ 74409 h 1155496"/>
                  <a:gd name="connsiteX15" fmla="*/ 166884 w 1024134"/>
                  <a:gd name="connsiteY15" fmla="*/ 150609 h 1155496"/>
                  <a:gd name="connsiteX16" fmla="*/ 100209 w 1024134"/>
                  <a:gd name="connsiteY16" fmla="*/ 281577 h 1155496"/>
                  <a:gd name="connsiteX17" fmla="*/ 90684 w 1024134"/>
                  <a:gd name="connsiteY17" fmla="*/ 407784 h 1155496"/>
                  <a:gd name="connsiteX18" fmla="*/ 121640 w 1024134"/>
                  <a:gd name="connsiteY18" fmla="*/ 576852 h 1155496"/>
                  <a:gd name="connsiteX19" fmla="*/ 126402 w 1024134"/>
                  <a:gd name="connsiteY19" fmla="*/ 643527 h 1155496"/>
                  <a:gd name="connsiteX20" fmla="*/ 90684 w 1024134"/>
                  <a:gd name="connsiteY20" fmla="*/ 603046 h 1155496"/>
                  <a:gd name="connsiteX21" fmla="*/ 71634 w 1024134"/>
                  <a:gd name="connsiteY21" fmla="*/ 526846 h 1155496"/>
                  <a:gd name="connsiteX22" fmla="*/ 59727 w 1024134"/>
                  <a:gd name="connsiteY22" fmla="*/ 460171 h 1155496"/>
                  <a:gd name="connsiteX23" fmla="*/ 24009 w 1024134"/>
                  <a:gd name="connsiteY23" fmla="*/ 400640 h 1155496"/>
                  <a:gd name="connsiteX24" fmla="*/ 196 w 1024134"/>
                  <a:gd name="connsiteY24" fmla="*/ 464934 h 1155496"/>
                  <a:gd name="connsiteX25" fmla="*/ 14484 w 1024134"/>
                  <a:gd name="connsiteY25" fmla="*/ 581615 h 1155496"/>
                  <a:gd name="connsiteX26" fmla="*/ 45440 w 1024134"/>
                  <a:gd name="connsiteY26" fmla="*/ 743540 h 1155496"/>
                  <a:gd name="connsiteX27" fmla="*/ 88302 w 1024134"/>
                  <a:gd name="connsiteY27" fmla="*/ 848315 h 1155496"/>
                  <a:gd name="connsiteX28" fmla="*/ 121640 w 1024134"/>
                  <a:gd name="connsiteY28" fmla="*/ 938802 h 1155496"/>
                  <a:gd name="connsiteX29" fmla="*/ 114496 w 1024134"/>
                  <a:gd name="connsiteY29" fmla="*/ 1010241 h 1155496"/>
                  <a:gd name="connsiteX30" fmla="*/ 69253 w 1024134"/>
                  <a:gd name="connsiteY30" fmla="*/ 1155496 h 115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24134" h="1155496">
                    <a:moveTo>
                      <a:pt x="1024134" y="102984"/>
                    </a:moveTo>
                    <a:cubicBezTo>
                      <a:pt x="974127" y="127590"/>
                      <a:pt x="924121" y="152196"/>
                      <a:pt x="886021" y="174421"/>
                    </a:cubicBezTo>
                    <a:cubicBezTo>
                      <a:pt x="847921" y="196646"/>
                      <a:pt x="824109" y="220459"/>
                      <a:pt x="795534" y="236334"/>
                    </a:cubicBezTo>
                    <a:cubicBezTo>
                      <a:pt x="766959" y="252209"/>
                      <a:pt x="736399" y="268877"/>
                      <a:pt x="714571" y="269671"/>
                    </a:cubicBezTo>
                    <a:cubicBezTo>
                      <a:pt x="692743" y="270465"/>
                      <a:pt x="672502" y="254987"/>
                      <a:pt x="664565" y="241096"/>
                    </a:cubicBezTo>
                    <a:cubicBezTo>
                      <a:pt x="656628" y="227205"/>
                      <a:pt x="658612" y="199424"/>
                      <a:pt x="666946" y="186327"/>
                    </a:cubicBezTo>
                    <a:cubicBezTo>
                      <a:pt x="675280" y="173230"/>
                      <a:pt x="689568" y="168071"/>
                      <a:pt x="714571" y="162515"/>
                    </a:cubicBezTo>
                    <a:cubicBezTo>
                      <a:pt x="739574" y="156959"/>
                      <a:pt x="793153" y="159340"/>
                      <a:pt x="816965" y="152990"/>
                    </a:cubicBezTo>
                    <a:cubicBezTo>
                      <a:pt x="840777" y="146640"/>
                      <a:pt x="850699" y="135527"/>
                      <a:pt x="857446" y="124415"/>
                    </a:cubicBezTo>
                    <a:cubicBezTo>
                      <a:pt x="864193" y="113303"/>
                      <a:pt x="865780" y="99809"/>
                      <a:pt x="857446" y="86315"/>
                    </a:cubicBezTo>
                    <a:cubicBezTo>
                      <a:pt x="849112" y="72821"/>
                      <a:pt x="836015" y="55358"/>
                      <a:pt x="807440" y="43452"/>
                    </a:cubicBezTo>
                    <a:cubicBezTo>
                      <a:pt x="778865" y="31546"/>
                      <a:pt x="732430" y="22021"/>
                      <a:pt x="685996" y="14877"/>
                    </a:cubicBezTo>
                    <a:cubicBezTo>
                      <a:pt x="639562" y="7733"/>
                      <a:pt x="582412" y="-2585"/>
                      <a:pt x="528834" y="590"/>
                    </a:cubicBezTo>
                    <a:cubicBezTo>
                      <a:pt x="475256" y="3765"/>
                      <a:pt x="409374" y="21624"/>
                      <a:pt x="364527" y="33927"/>
                    </a:cubicBezTo>
                    <a:cubicBezTo>
                      <a:pt x="319680" y="46230"/>
                      <a:pt x="292692" y="54962"/>
                      <a:pt x="259752" y="74409"/>
                    </a:cubicBezTo>
                    <a:cubicBezTo>
                      <a:pt x="226812" y="93856"/>
                      <a:pt x="193474" y="116081"/>
                      <a:pt x="166884" y="150609"/>
                    </a:cubicBezTo>
                    <a:cubicBezTo>
                      <a:pt x="140294" y="185137"/>
                      <a:pt x="112909" y="238715"/>
                      <a:pt x="100209" y="281577"/>
                    </a:cubicBezTo>
                    <a:cubicBezTo>
                      <a:pt x="87509" y="324440"/>
                      <a:pt x="87112" y="358572"/>
                      <a:pt x="90684" y="407784"/>
                    </a:cubicBezTo>
                    <a:cubicBezTo>
                      <a:pt x="94256" y="456996"/>
                      <a:pt x="115687" y="537562"/>
                      <a:pt x="121640" y="576852"/>
                    </a:cubicBezTo>
                    <a:cubicBezTo>
                      <a:pt x="127593" y="616143"/>
                      <a:pt x="131561" y="639161"/>
                      <a:pt x="126402" y="643527"/>
                    </a:cubicBezTo>
                    <a:cubicBezTo>
                      <a:pt x="121243" y="647893"/>
                      <a:pt x="99812" y="622493"/>
                      <a:pt x="90684" y="603046"/>
                    </a:cubicBezTo>
                    <a:cubicBezTo>
                      <a:pt x="81556" y="583599"/>
                      <a:pt x="76794" y="550659"/>
                      <a:pt x="71634" y="526846"/>
                    </a:cubicBezTo>
                    <a:cubicBezTo>
                      <a:pt x="66474" y="503033"/>
                      <a:pt x="67664" y="481205"/>
                      <a:pt x="59727" y="460171"/>
                    </a:cubicBezTo>
                    <a:cubicBezTo>
                      <a:pt x="51790" y="439137"/>
                      <a:pt x="33931" y="399846"/>
                      <a:pt x="24009" y="400640"/>
                    </a:cubicBezTo>
                    <a:cubicBezTo>
                      <a:pt x="14087" y="401434"/>
                      <a:pt x="1783" y="434772"/>
                      <a:pt x="196" y="464934"/>
                    </a:cubicBezTo>
                    <a:cubicBezTo>
                      <a:pt x="-1391" y="495096"/>
                      <a:pt x="6943" y="535181"/>
                      <a:pt x="14484" y="581615"/>
                    </a:cubicBezTo>
                    <a:cubicBezTo>
                      <a:pt x="22025" y="628049"/>
                      <a:pt x="33137" y="699090"/>
                      <a:pt x="45440" y="743540"/>
                    </a:cubicBezTo>
                    <a:cubicBezTo>
                      <a:pt x="57743" y="787990"/>
                      <a:pt x="75602" y="815771"/>
                      <a:pt x="88302" y="848315"/>
                    </a:cubicBezTo>
                    <a:cubicBezTo>
                      <a:pt x="101002" y="880859"/>
                      <a:pt x="119656" y="917371"/>
                      <a:pt x="121640" y="938802"/>
                    </a:cubicBezTo>
                    <a:cubicBezTo>
                      <a:pt x="123624" y="960233"/>
                      <a:pt x="123227" y="974125"/>
                      <a:pt x="114496" y="1010241"/>
                    </a:cubicBezTo>
                    <a:cubicBezTo>
                      <a:pt x="105765" y="1046357"/>
                      <a:pt x="81160" y="1109458"/>
                      <a:pt x="69253" y="1155496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  <p:sp>
          <p:nvSpPr>
            <p:cNvPr id="107" name="フリーフォーム 106"/>
            <p:cNvSpPr/>
            <p:nvPr/>
          </p:nvSpPr>
          <p:spPr bwMode="auto">
            <a:xfrm>
              <a:off x="-1429619" y="3280250"/>
              <a:ext cx="157602" cy="328978"/>
            </a:xfrm>
            <a:custGeom>
              <a:avLst/>
              <a:gdLst>
                <a:gd name="connsiteX0" fmla="*/ 0 w 113964"/>
                <a:gd name="connsiteY0" fmla="*/ 327105 h 327105"/>
                <a:gd name="connsiteX1" fmla="*/ 95250 w 113964"/>
                <a:gd name="connsiteY1" fmla="*/ 8018 h 327105"/>
                <a:gd name="connsiteX2" fmla="*/ 111919 w 113964"/>
                <a:gd name="connsiteY2" fmla="*/ 115174 h 327105"/>
                <a:gd name="connsiteX3" fmla="*/ 66675 w 113964"/>
                <a:gd name="connsiteY3" fmla="*/ 324724 h 327105"/>
                <a:gd name="connsiteX0" fmla="*/ 0 w 113465"/>
                <a:gd name="connsiteY0" fmla="*/ 319690 h 319690"/>
                <a:gd name="connsiteX1" fmla="*/ 21876 w 113465"/>
                <a:gd name="connsiteY1" fmla="*/ 76803 h 319690"/>
                <a:gd name="connsiteX2" fmla="*/ 95250 w 113465"/>
                <a:gd name="connsiteY2" fmla="*/ 603 h 319690"/>
                <a:gd name="connsiteX3" fmla="*/ 111919 w 113465"/>
                <a:gd name="connsiteY3" fmla="*/ 107759 h 319690"/>
                <a:gd name="connsiteX4" fmla="*/ 66675 w 113465"/>
                <a:gd name="connsiteY4" fmla="*/ 317309 h 319690"/>
                <a:gd name="connsiteX0" fmla="*/ 0 w 149184"/>
                <a:gd name="connsiteY0" fmla="*/ 310165 h 317309"/>
                <a:gd name="connsiteX1" fmla="*/ 57595 w 149184"/>
                <a:gd name="connsiteY1" fmla="*/ 76803 h 317309"/>
                <a:gd name="connsiteX2" fmla="*/ 130969 w 149184"/>
                <a:gd name="connsiteY2" fmla="*/ 603 h 317309"/>
                <a:gd name="connsiteX3" fmla="*/ 147638 w 149184"/>
                <a:gd name="connsiteY3" fmla="*/ 107759 h 317309"/>
                <a:gd name="connsiteX4" fmla="*/ 102394 w 149184"/>
                <a:gd name="connsiteY4" fmla="*/ 317309 h 317309"/>
                <a:gd name="connsiteX0" fmla="*/ 0 w 147772"/>
                <a:gd name="connsiteY0" fmla="*/ 321915 h 329059"/>
                <a:gd name="connsiteX1" fmla="*/ 57595 w 147772"/>
                <a:gd name="connsiteY1" fmla="*/ 88553 h 329059"/>
                <a:gd name="connsiteX2" fmla="*/ 114300 w 147772"/>
                <a:gd name="connsiteY2" fmla="*/ 447 h 329059"/>
                <a:gd name="connsiteX3" fmla="*/ 147638 w 147772"/>
                <a:gd name="connsiteY3" fmla="*/ 119509 h 329059"/>
                <a:gd name="connsiteX4" fmla="*/ 102394 w 147772"/>
                <a:gd name="connsiteY4" fmla="*/ 329059 h 329059"/>
                <a:gd name="connsiteX0" fmla="*/ 0 w 157703"/>
                <a:gd name="connsiteY0" fmla="*/ 324216 h 331360"/>
                <a:gd name="connsiteX1" fmla="*/ 57595 w 157703"/>
                <a:gd name="connsiteY1" fmla="*/ 90854 h 331360"/>
                <a:gd name="connsiteX2" fmla="*/ 114300 w 157703"/>
                <a:gd name="connsiteY2" fmla="*/ 2748 h 331360"/>
                <a:gd name="connsiteX3" fmla="*/ 155227 w 157703"/>
                <a:gd name="connsiteY3" fmla="*/ 31323 h 331360"/>
                <a:gd name="connsiteX4" fmla="*/ 147638 w 157703"/>
                <a:gd name="connsiteY4" fmla="*/ 121810 h 331360"/>
                <a:gd name="connsiteX5" fmla="*/ 102394 w 157703"/>
                <a:gd name="connsiteY5" fmla="*/ 331360 h 331360"/>
                <a:gd name="connsiteX0" fmla="*/ 0 w 160425"/>
                <a:gd name="connsiteY0" fmla="*/ 324216 h 331360"/>
                <a:gd name="connsiteX1" fmla="*/ 57595 w 160425"/>
                <a:gd name="connsiteY1" fmla="*/ 90854 h 331360"/>
                <a:gd name="connsiteX2" fmla="*/ 114300 w 160425"/>
                <a:gd name="connsiteY2" fmla="*/ 2748 h 331360"/>
                <a:gd name="connsiteX3" fmla="*/ 155227 w 160425"/>
                <a:gd name="connsiteY3" fmla="*/ 31323 h 331360"/>
                <a:gd name="connsiteX4" fmla="*/ 154782 w 160425"/>
                <a:gd name="connsiteY4" fmla="*/ 124191 h 331360"/>
                <a:gd name="connsiteX5" fmla="*/ 102394 w 160425"/>
                <a:gd name="connsiteY5" fmla="*/ 331360 h 331360"/>
                <a:gd name="connsiteX0" fmla="*/ 0 w 159178"/>
                <a:gd name="connsiteY0" fmla="*/ 324216 h 331360"/>
                <a:gd name="connsiteX1" fmla="*/ 57595 w 159178"/>
                <a:gd name="connsiteY1" fmla="*/ 90854 h 331360"/>
                <a:gd name="connsiteX2" fmla="*/ 114300 w 159178"/>
                <a:gd name="connsiteY2" fmla="*/ 2748 h 331360"/>
                <a:gd name="connsiteX3" fmla="*/ 155227 w 159178"/>
                <a:gd name="connsiteY3" fmla="*/ 31323 h 331360"/>
                <a:gd name="connsiteX4" fmla="*/ 154782 w 159178"/>
                <a:gd name="connsiteY4" fmla="*/ 124191 h 331360"/>
                <a:gd name="connsiteX5" fmla="*/ 121890 w 159178"/>
                <a:gd name="connsiteY5" fmla="*/ 188485 h 331360"/>
                <a:gd name="connsiteX6" fmla="*/ 102394 w 159178"/>
                <a:gd name="connsiteY6" fmla="*/ 331360 h 331360"/>
                <a:gd name="connsiteX0" fmla="*/ 0 w 157602"/>
                <a:gd name="connsiteY0" fmla="*/ 324216 h 331360"/>
                <a:gd name="connsiteX1" fmla="*/ 57595 w 157602"/>
                <a:gd name="connsiteY1" fmla="*/ 90854 h 331360"/>
                <a:gd name="connsiteX2" fmla="*/ 114300 w 157602"/>
                <a:gd name="connsiteY2" fmla="*/ 2748 h 331360"/>
                <a:gd name="connsiteX3" fmla="*/ 155227 w 157602"/>
                <a:gd name="connsiteY3" fmla="*/ 31323 h 331360"/>
                <a:gd name="connsiteX4" fmla="*/ 150019 w 157602"/>
                <a:gd name="connsiteY4" fmla="*/ 102760 h 331360"/>
                <a:gd name="connsiteX5" fmla="*/ 121890 w 157602"/>
                <a:gd name="connsiteY5" fmla="*/ 188485 h 331360"/>
                <a:gd name="connsiteX6" fmla="*/ 102394 w 157602"/>
                <a:gd name="connsiteY6" fmla="*/ 331360 h 331360"/>
                <a:gd name="connsiteX0" fmla="*/ 0 w 157602"/>
                <a:gd name="connsiteY0" fmla="*/ 324216 h 324216"/>
                <a:gd name="connsiteX1" fmla="*/ 57595 w 157602"/>
                <a:gd name="connsiteY1" fmla="*/ 90854 h 324216"/>
                <a:gd name="connsiteX2" fmla="*/ 114300 w 157602"/>
                <a:gd name="connsiteY2" fmla="*/ 2748 h 324216"/>
                <a:gd name="connsiteX3" fmla="*/ 155227 w 157602"/>
                <a:gd name="connsiteY3" fmla="*/ 31323 h 324216"/>
                <a:gd name="connsiteX4" fmla="*/ 150019 w 157602"/>
                <a:gd name="connsiteY4" fmla="*/ 102760 h 324216"/>
                <a:gd name="connsiteX5" fmla="*/ 121890 w 157602"/>
                <a:gd name="connsiteY5" fmla="*/ 188485 h 324216"/>
                <a:gd name="connsiteX6" fmla="*/ 78582 w 157602"/>
                <a:gd name="connsiteY6" fmla="*/ 319454 h 324216"/>
                <a:gd name="connsiteX0" fmla="*/ 0 w 157602"/>
                <a:gd name="connsiteY0" fmla="*/ 324216 h 331361"/>
                <a:gd name="connsiteX1" fmla="*/ 57595 w 157602"/>
                <a:gd name="connsiteY1" fmla="*/ 90854 h 331361"/>
                <a:gd name="connsiteX2" fmla="*/ 114300 w 157602"/>
                <a:gd name="connsiteY2" fmla="*/ 2748 h 331361"/>
                <a:gd name="connsiteX3" fmla="*/ 155227 w 157602"/>
                <a:gd name="connsiteY3" fmla="*/ 31323 h 331361"/>
                <a:gd name="connsiteX4" fmla="*/ 150019 w 157602"/>
                <a:gd name="connsiteY4" fmla="*/ 102760 h 331361"/>
                <a:gd name="connsiteX5" fmla="*/ 121890 w 157602"/>
                <a:gd name="connsiteY5" fmla="*/ 188485 h 331361"/>
                <a:gd name="connsiteX6" fmla="*/ 76201 w 157602"/>
                <a:gd name="connsiteY6" fmla="*/ 331361 h 331361"/>
                <a:gd name="connsiteX0" fmla="*/ 0 w 157602"/>
                <a:gd name="connsiteY0" fmla="*/ 324216 h 324216"/>
                <a:gd name="connsiteX1" fmla="*/ 57595 w 157602"/>
                <a:gd name="connsiteY1" fmla="*/ 90854 h 324216"/>
                <a:gd name="connsiteX2" fmla="*/ 114300 w 157602"/>
                <a:gd name="connsiteY2" fmla="*/ 2748 h 324216"/>
                <a:gd name="connsiteX3" fmla="*/ 155227 w 157602"/>
                <a:gd name="connsiteY3" fmla="*/ 31323 h 324216"/>
                <a:gd name="connsiteX4" fmla="*/ 150019 w 157602"/>
                <a:gd name="connsiteY4" fmla="*/ 102760 h 324216"/>
                <a:gd name="connsiteX5" fmla="*/ 121890 w 157602"/>
                <a:gd name="connsiteY5" fmla="*/ 188485 h 324216"/>
                <a:gd name="connsiteX6" fmla="*/ 78582 w 157602"/>
                <a:gd name="connsiteY6" fmla="*/ 319454 h 324216"/>
                <a:gd name="connsiteX0" fmla="*/ 0 w 157602"/>
                <a:gd name="connsiteY0" fmla="*/ 324216 h 333741"/>
                <a:gd name="connsiteX1" fmla="*/ 57595 w 157602"/>
                <a:gd name="connsiteY1" fmla="*/ 90854 h 333741"/>
                <a:gd name="connsiteX2" fmla="*/ 114300 w 157602"/>
                <a:gd name="connsiteY2" fmla="*/ 2748 h 333741"/>
                <a:gd name="connsiteX3" fmla="*/ 155227 w 157602"/>
                <a:gd name="connsiteY3" fmla="*/ 31323 h 333741"/>
                <a:gd name="connsiteX4" fmla="*/ 150019 w 157602"/>
                <a:gd name="connsiteY4" fmla="*/ 102760 h 333741"/>
                <a:gd name="connsiteX5" fmla="*/ 121890 w 157602"/>
                <a:gd name="connsiteY5" fmla="*/ 188485 h 333741"/>
                <a:gd name="connsiteX6" fmla="*/ 78582 w 157602"/>
                <a:gd name="connsiteY6" fmla="*/ 333741 h 333741"/>
                <a:gd name="connsiteX0" fmla="*/ 0 w 157602"/>
                <a:gd name="connsiteY0" fmla="*/ 324216 h 324216"/>
                <a:gd name="connsiteX1" fmla="*/ 57595 w 157602"/>
                <a:gd name="connsiteY1" fmla="*/ 90854 h 324216"/>
                <a:gd name="connsiteX2" fmla="*/ 114300 w 157602"/>
                <a:gd name="connsiteY2" fmla="*/ 2748 h 324216"/>
                <a:gd name="connsiteX3" fmla="*/ 155227 w 157602"/>
                <a:gd name="connsiteY3" fmla="*/ 31323 h 324216"/>
                <a:gd name="connsiteX4" fmla="*/ 150019 w 157602"/>
                <a:gd name="connsiteY4" fmla="*/ 102760 h 324216"/>
                <a:gd name="connsiteX5" fmla="*/ 121890 w 157602"/>
                <a:gd name="connsiteY5" fmla="*/ 188485 h 324216"/>
                <a:gd name="connsiteX6" fmla="*/ 80963 w 157602"/>
                <a:gd name="connsiteY6" fmla="*/ 321835 h 324216"/>
                <a:gd name="connsiteX0" fmla="*/ 0 w 157602"/>
                <a:gd name="connsiteY0" fmla="*/ 324216 h 328978"/>
                <a:gd name="connsiteX1" fmla="*/ 57595 w 157602"/>
                <a:gd name="connsiteY1" fmla="*/ 90854 h 328978"/>
                <a:gd name="connsiteX2" fmla="*/ 114300 w 157602"/>
                <a:gd name="connsiteY2" fmla="*/ 2748 h 328978"/>
                <a:gd name="connsiteX3" fmla="*/ 155227 w 157602"/>
                <a:gd name="connsiteY3" fmla="*/ 31323 h 328978"/>
                <a:gd name="connsiteX4" fmla="*/ 150019 w 157602"/>
                <a:gd name="connsiteY4" fmla="*/ 102760 h 328978"/>
                <a:gd name="connsiteX5" fmla="*/ 121890 w 157602"/>
                <a:gd name="connsiteY5" fmla="*/ 188485 h 328978"/>
                <a:gd name="connsiteX6" fmla="*/ 80963 w 157602"/>
                <a:gd name="connsiteY6" fmla="*/ 328978 h 32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02" h="328978">
                  <a:moveTo>
                    <a:pt x="0" y="324216"/>
                  </a:moveTo>
                  <a:cubicBezTo>
                    <a:pt x="8805" y="290879"/>
                    <a:pt x="41720" y="144035"/>
                    <a:pt x="57595" y="90854"/>
                  </a:cubicBezTo>
                  <a:cubicBezTo>
                    <a:pt x="73470" y="37673"/>
                    <a:pt x="98028" y="12670"/>
                    <a:pt x="114300" y="2748"/>
                  </a:cubicBezTo>
                  <a:cubicBezTo>
                    <a:pt x="130572" y="-7174"/>
                    <a:pt x="149671" y="11479"/>
                    <a:pt x="155227" y="31323"/>
                  </a:cubicBezTo>
                  <a:cubicBezTo>
                    <a:pt x="160783" y="51167"/>
                    <a:pt x="155575" y="76566"/>
                    <a:pt x="150019" y="102760"/>
                  </a:cubicBezTo>
                  <a:cubicBezTo>
                    <a:pt x="144463" y="128954"/>
                    <a:pt x="130621" y="153957"/>
                    <a:pt x="121890" y="188485"/>
                  </a:cubicBezTo>
                  <a:cubicBezTo>
                    <a:pt x="113159" y="223013"/>
                    <a:pt x="85800" y="311912"/>
                    <a:pt x="80963" y="328978"/>
                  </a:cubicBezTo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08" name="フリーフォーム 107"/>
            <p:cNvSpPr/>
            <p:nvPr/>
          </p:nvSpPr>
          <p:spPr bwMode="auto">
            <a:xfrm>
              <a:off x="-1307370" y="3451927"/>
              <a:ext cx="262002" cy="53320"/>
            </a:xfrm>
            <a:custGeom>
              <a:avLst/>
              <a:gdLst>
                <a:gd name="connsiteX0" fmla="*/ 17 w 260829"/>
                <a:gd name="connsiteY0" fmla="*/ 21812 h 48013"/>
                <a:gd name="connsiteX1" fmla="*/ 83361 w 260829"/>
                <a:gd name="connsiteY1" fmla="*/ 43243 h 48013"/>
                <a:gd name="connsiteX2" fmla="*/ 152417 w 260829"/>
                <a:gd name="connsiteY2" fmla="*/ 48006 h 48013"/>
                <a:gd name="connsiteX3" fmla="*/ 252429 w 260829"/>
                <a:gd name="connsiteY3" fmla="*/ 43243 h 48013"/>
                <a:gd name="connsiteX4" fmla="*/ 247667 w 260829"/>
                <a:gd name="connsiteY4" fmla="*/ 17049 h 48013"/>
                <a:gd name="connsiteX5" fmla="*/ 185754 w 260829"/>
                <a:gd name="connsiteY5" fmla="*/ 7524 h 48013"/>
                <a:gd name="connsiteX6" fmla="*/ 90504 w 260829"/>
                <a:gd name="connsiteY6" fmla="*/ 381 h 48013"/>
                <a:gd name="connsiteX7" fmla="*/ 17 w 260829"/>
                <a:gd name="connsiteY7" fmla="*/ 21812 h 48013"/>
                <a:gd name="connsiteX0" fmla="*/ 17 w 258436"/>
                <a:gd name="connsiteY0" fmla="*/ 21812 h 48006"/>
                <a:gd name="connsiteX1" fmla="*/ 83361 w 258436"/>
                <a:gd name="connsiteY1" fmla="*/ 43243 h 48006"/>
                <a:gd name="connsiteX2" fmla="*/ 152417 w 258436"/>
                <a:gd name="connsiteY2" fmla="*/ 48006 h 48006"/>
                <a:gd name="connsiteX3" fmla="*/ 252429 w 258436"/>
                <a:gd name="connsiteY3" fmla="*/ 43243 h 48006"/>
                <a:gd name="connsiteX4" fmla="*/ 240523 w 258436"/>
                <a:gd name="connsiteY4" fmla="*/ 19430 h 48006"/>
                <a:gd name="connsiteX5" fmla="*/ 185754 w 258436"/>
                <a:gd name="connsiteY5" fmla="*/ 7524 h 48006"/>
                <a:gd name="connsiteX6" fmla="*/ 90504 w 258436"/>
                <a:gd name="connsiteY6" fmla="*/ 381 h 48006"/>
                <a:gd name="connsiteX7" fmla="*/ 17 w 258436"/>
                <a:gd name="connsiteY7" fmla="*/ 21812 h 48006"/>
                <a:gd name="connsiteX0" fmla="*/ 17 w 258892"/>
                <a:gd name="connsiteY0" fmla="*/ 22271 h 48465"/>
                <a:gd name="connsiteX1" fmla="*/ 83361 w 258892"/>
                <a:gd name="connsiteY1" fmla="*/ 43702 h 48465"/>
                <a:gd name="connsiteX2" fmla="*/ 152417 w 258892"/>
                <a:gd name="connsiteY2" fmla="*/ 48465 h 48465"/>
                <a:gd name="connsiteX3" fmla="*/ 252429 w 258892"/>
                <a:gd name="connsiteY3" fmla="*/ 43702 h 48465"/>
                <a:gd name="connsiteX4" fmla="*/ 240523 w 258892"/>
                <a:gd name="connsiteY4" fmla="*/ 19889 h 48465"/>
                <a:gd name="connsiteX5" fmla="*/ 171466 w 258892"/>
                <a:gd name="connsiteY5" fmla="*/ 5602 h 48465"/>
                <a:gd name="connsiteX6" fmla="*/ 90504 w 258892"/>
                <a:gd name="connsiteY6" fmla="*/ 840 h 48465"/>
                <a:gd name="connsiteX7" fmla="*/ 17 w 258892"/>
                <a:gd name="connsiteY7" fmla="*/ 22271 h 48465"/>
                <a:gd name="connsiteX0" fmla="*/ 95 w 258970"/>
                <a:gd name="connsiteY0" fmla="*/ 22271 h 48465"/>
                <a:gd name="connsiteX1" fmla="*/ 83439 w 258970"/>
                <a:gd name="connsiteY1" fmla="*/ 43702 h 48465"/>
                <a:gd name="connsiteX2" fmla="*/ 152495 w 258970"/>
                <a:gd name="connsiteY2" fmla="*/ 48465 h 48465"/>
                <a:gd name="connsiteX3" fmla="*/ 252507 w 258970"/>
                <a:gd name="connsiteY3" fmla="*/ 43702 h 48465"/>
                <a:gd name="connsiteX4" fmla="*/ 240601 w 258970"/>
                <a:gd name="connsiteY4" fmla="*/ 19889 h 48465"/>
                <a:gd name="connsiteX5" fmla="*/ 171544 w 258970"/>
                <a:gd name="connsiteY5" fmla="*/ 5602 h 48465"/>
                <a:gd name="connsiteX6" fmla="*/ 69151 w 258970"/>
                <a:gd name="connsiteY6" fmla="*/ 840 h 48465"/>
                <a:gd name="connsiteX7" fmla="*/ 95 w 258970"/>
                <a:gd name="connsiteY7" fmla="*/ 22271 h 48465"/>
                <a:gd name="connsiteX0" fmla="*/ 95 w 269771"/>
                <a:gd name="connsiteY0" fmla="*/ 23112 h 49933"/>
                <a:gd name="connsiteX1" fmla="*/ 83439 w 269771"/>
                <a:gd name="connsiteY1" fmla="*/ 44543 h 49933"/>
                <a:gd name="connsiteX2" fmla="*/ 152495 w 269771"/>
                <a:gd name="connsiteY2" fmla="*/ 49306 h 49933"/>
                <a:gd name="connsiteX3" fmla="*/ 252507 w 269771"/>
                <a:gd name="connsiteY3" fmla="*/ 44543 h 49933"/>
                <a:gd name="connsiteX4" fmla="*/ 262032 w 269771"/>
                <a:gd name="connsiteY4" fmla="*/ 1680 h 49933"/>
                <a:gd name="connsiteX5" fmla="*/ 171544 w 269771"/>
                <a:gd name="connsiteY5" fmla="*/ 6443 h 49933"/>
                <a:gd name="connsiteX6" fmla="*/ 69151 w 269771"/>
                <a:gd name="connsiteY6" fmla="*/ 1681 h 49933"/>
                <a:gd name="connsiteX7" fmla="*/ 95 w 269771"/>
                <a:gd name="connsiteY7" fmla="*/ 23112 h 49933"/>
                <a:gd name="connsiteX0" fmla="*/ 95 w 270801"/>
                <a:gd name="connsiteY0" fmla="*/ 22272 h 49509"/>
                <a:gd name="connsiteX1" fmla="*/ 83439 w 270801"/>
                <a:gd name="connsiteY1" fmla="*/ 43703 h 49509"/>
                <a:gd name="connsiteX2" fmla="*/ 152495 w 270801"/>
                <a:gd name="connsiteY2" fmla="*/ 48466 h 49509"/>
                <a:gd name="connsiteX3" fmla="*/ 254888 w 270801"/>
                <a:gd name="connsiteY3" fmla="*/ 27034 h 49509"/>
                <a:gd name="connsiteX4" fmla="*/ 262032 w 270801"/>
                <a:gd name="connsiteY4" fmla="*/ 840 h 49509"/>
                <a:gd name="connsiteX5" fmla="*/ 171544 w 270801"/>
                <a:gd name="connsiteY5" fmla="*/ 5603 h 49509"/>
                <a:gd name="connsiteX6" fmla="*/ 69151 w 270801"/>
                <a:gd name="connsiteY6" fmla="*/ 841 h 49509"/>
                <a:gd name="connsiteX7" fmla="*/ 95 w 270801"/>
                <a:gd name="connsiteY7" fmla="*/ 22272 h 49509"/>
                <a:gd name="connsiteX0" fmla="*/ 95 w 270801"/>
                <a:gd name="connsiteY0" fmla="*/ 25326 h 52563"/>
                <a:gd name="connsiteX1" fmla="*/ 83439 w 270801"/>
                <a:gd name="connsiteY1" fmla="*/ 46757 h 52563"/>
                <a:gd name="connsiteX2" fmla="*/ 152495 w 270801"/>
                <a:gd name="connsiteY2" fmla="*/ 51520 h 52563"/>
                <a:gd name="connsiteX3" fmla="*/ 254888 w 270801"/>
                <a:gd name="connsiteY3" fmla="*/ 30088 h 52563"/>
                <a:gd name="connsiteX4" fmla="*/ 262032 w 270801"/>
                <a:gd name="connsiteY4" fmla="*/ 3894 h 52563"/>
                <a:gd name="connsiteX5" fmla="*/ 171544 w 270801"/>
                <a:gd name="connsiteY5" fmla="*/ 1513 h 52563"/>
                <a:gd name="connsiteX6" fmla="*/ 69151 w 270801"/>
                <a:gd name="connsiteY6" fmla="*/ 3895 h 52563"/>
                <a:gd name="connsiteX7" fmla="*/ 95 w 270801"/>
                <a:gd name="connsiteY7" fmla="*/ 25326 h 52563"/>
                <a:gd name="connsiteX0" fmla="*/ 95 w 277843"/>
                <a:gd name="connsiteY0" fmla="*/ 31915 h 59152"/>
                <a:gd name="connsiteX1" fmla="*/ 83439 w 277843"/>
                <a:gd name="connsiteY1" fmla="*/ 53346 h 59152"/>
                <a:gd name="connsiteX2" fmla="*/ 152495 w 277843"/>
                <a:gd name="connsiteY2" fmla="*/ 58109 h 59152"/>
                <a:gd name="connsiteX3" fmla="*/ 254888 w 277843"/>
                <a:gd name="connsiteY3" fmla="*/ 36677 h 59152"/>
                <a:gd name="connsiteX4" fmla="*/ 271557 w 277843"/>
                <a:gd name="connsiteY4" fmla="*/ 958 h 59152"/>
                <a:gd name="connsiteX5" fmla="*/ 171544 w 277843"/>
                <a:gd name="connsiteY5" fmla="*/ 8102 h 59152"/>
                <a:gd name="connsiteX6" fmla="*/ 69151 w 277843"/>
                <a:gd name="connsiteY6" fmla="*/ 10484 h 59152"/>
                <a:gd name="connsiteX7" fmla="*/ 95 w 277843"/>
                <a:gd name="connsiteY7" fmla="*/ 31915 h 59152"/>
                <a:gd name="connsiteX0" fmla="*/ 95 w 277458"/>
                <a:gd name="connsiteY0" fmla="*/ 31915 h 59152"/>
                <a:gd name="connsiteX1" fmla="*/ 83439 w 277458"/>
                <a:gd name="connsiteY1" fmla="*/ 53346 h 59152"/>
                <a:gd name="connsiteX2" fmla="*/ 164401 w 277458"/>
                <a:gd name="connsiteY2" fmla="*/ 58109 h 59152"/>
                <a:gd name="connsiteX3" fmla="*/ 254888 w 277458"/>
                <a:gd name="connsiteY3" fmla="*/ 36677 h 59152"/>
                <a:gd name="connsiteX4" fmla="*/ 271557 w 277458"/>
                <a:gd name="connsiteY4" fmla="*/ 958 h 59152"/>
                <a:gd name="connsiteX5" fmla="*/ 171544 w 277458"/>
                <a:gd name="connsiteY5" fmla="*/ 8102 h 59152"/>
                <a:gd name="connsiteX6" fmla="*/ 69151 w 277458"/>
                <a:gd name="connsiteY6" fmla="*/ 10484 h 59152"/>
                <a:gd name="connsiteX7" fmla="*/ 95 w 277458"/>
                <a:gd name="connsiteY7" fmla="*/ 31915 h 59152"/>
                <a:gd name="connsiteX0" fmla="*/ 95 w 277458"/>
                <a:gd name="connsiteY0" fmla="*/ 31915 h 55736"/>
                <a:gd name="connsiteX1" fmla="*/ 83439 w 277458"/>
                <a:gd name="connsiteY1" fmla="*/ 53346 h 55736"/>
                <a:gd name="connsiteX2" fmla="*/ 164401 w 277458"/>
                <a:gd name="connsiteY2" fmla="*/ 53346 h 55736"/>
                <a:gd name="connsiteX3" fmla="*/ 254888 w 277458"/>
                <a:gd name="connsiteY3" fmla="*/ 36677 h 55736"/>
                <a:gd name="connsiteX4" fmla="*/ 271557 w 277458"/>
                <a:gd name="connsiteY4" fmla="*/ 958 h 55736"/>
                <a:gd name="connsiteX5" fmla="*/ 171544 w 277458"/>
                <a:gd name="connsiteY5" fmla="*/ 8102 h 55736"/>
                <a:gd name="connsiteX6" fmla="*/ 69151 w 277458"/>
                <a:gd name="connsiteY6" fmla="*/ 10484 h 55736"/>
                <a:gd name="connsiteX7" fmla="*/ 95 w 277458"/>
                <a:gd name="connsiteY7" fmla="*/ 31915 h 55736"/>
                <a:gd name="connsiteX0" fmla="*/ 95 w 277458"/>
                <a:gd name="connsiteY0" fmla="*/ 31564 h 55824"/>
                <a:gd name="connsiteX1" fmla="*/ 83439 w 277458"/>
                <a:gd name="connsiteY1" fmla="*/ 52995 h 55824"/>
                <a:gd name="connsiteX2" fmla="*/ 164401 w 277458"/>
                <a:gd name="connsiteY2" fmla="*/ 52995 h 55824"/>
                <a:gd name="connsiteX3" fmla="*/ 254888 w 277458"/>
                <a:gd name="connsiteY3" fmla="*/ 29183 h 55824"/>
                <a:gd name="connsiteX4" fmla="*/ 271557 w 277458"/>
                <a:gd name="connsiteY4" fmla="*/ 607 h 55824"/>
                <a:gd name="connsiteX5" fmla="*/ 171544 w 277458"/>
                <a:gd name="connsiteY5" fmla="*/ 7751 h 55824"/>
                <a:gd name="connsiteX6" fmla="*/ 69151 w 277458"/>
                <a:gd name="connsiteY6" fmla="*/ 10133 h 55824"/>
                <a:gd name="connsiteX7" fmla="*/ 95 w 277458"/>
                <a:gd name="connsiteY7" fmla="*/ 31564 h 55824"/>
                <a:gd name="connsiteX0" fmla="*/ 95 w 268610"/>
                <a:gd name="connsiteY0" fmla="*/ 25327 h 49587"/>
                <a:gd name="connsiteX1" fmla="*/ 83439 w 268610"/>
                <a:gd name="connsiteY1" fmla="*/ 46758 h 49587"/>
                <a:gd name="connsiteX2" fmla="*/ 164401 w 268610"/>
                <a:gd name="connsiteY2" fmla="*/ 46758 h 49587"/>
                <a:gd name="connsiteX3" fmla="*/ 254888 w 268610"/>
                <a:gd name="connsiteY3" fmla="*/ 22946 h 49587"/>
                <a:gd name="connsiteX4" fmla="*/ 259651 w 268610"/>
                <a:gd name="connsiteY4" fmla="*/ 1514 h 49587"/>
                <a:gd name="connsiteX5" fmla="*/ 171544 w 268610"/>
                <a:gd name="connsiteY5" fmla="*/ 1514 h 49587"/>
                <a:gd name="connsiteX6" fmla="*/ 69151 w 268610"/>
                <a:gd name="connsiteY6" fmla="*/ 3896 h 49587"/>
                <a:gd name="connsiteX7" fmla="*/ 95 w 268610"/>
                <a:gd name="connsiteY7" fmla="*/ 25327 h 49587"/>
                <a:gd name="connsiteX0" fmla="*/ 64 w 268579"/>
                <a:gd name="connsiteY0" fmla="*/ 24935 h 49195"/>
                <a:gd name="connsiteX1" fmla="*/ 83408 w 268579"/>
                <a:gd name="connsiteY1" fmla="*/ 46366 h 49195"/>
                <a:gd name="connsiteX2" fmla="*/ 164370 w 268579"/>
                <a:gd name="connsiteY2" fmla="*/ 46366 h 49195"/>
                <a:gd name="connsiteX3" fmla="*/ 254857 w 268579"/>
                <a:gd name="connsiteY3" fmla="*/ 22554 h 49195"/>
                <a:gd name="connsiteX4" fmla="*/ 259620 w 268579"/>
                <a:gd name="connsiteY4" fmla="*/ 1122 h 49195"/>
                <a:gd name="connsiteX5" fmla="*/ 171513 w 268579"/>
                <a:gd name="connsiteY5" fmla="*/ 1122 h 49195"/>
                <a:gd name="connsiteX6" fmla="*/ 71501 w 268579"/>
                <a:gd name="connsiteY6" fmla="*/ 13029 h 49195"/>
                <a:gd name="connsiteX7" fmla="*/ 64 w 268579"/>
                <a:gd name="connsiteY7" fmla="*/ 24935 h 49195"/>
                <a:gd name="connsiteX0" fmla="*/ 61 w 270958"/>
                <a:gd name="connsiteY0" fmla="*/ 39223 h 48425"/>
                <a:gd name="connsiteX1" fmla="*/ 85787 w 270958"/>
                <a:gd name="connsiteY1" fmla="*/ 46366 h 48425"/>
                <a:gd name="connsiteX2" fmla="*/ 166749 w 270958"/>
                <a:gd name="connsiteY2" fmla="*/ 46366 h 48425"/>
                <a:gd name="connsiteX3" fmla="*/ 257236 w 270958"/>
                <a:gd name="connsiteY3" fmla="*/ 22554 h 48425"/>
                <a:gd name="connsiteX4" fmla="*/ 261999 w 270958"/>
                <a:gd name="connsiteY4" fmla="*/ 1122 h 48425"/>
                <a:gd name="connsiteX5" fmla="*/ 173892 w 270958"/>
                <a:gd name="connsiteY5" fmla="*/ 1122 h 48425"/>
                <a:gd name="connsiteX6" fmla="*/ 73880 w 270958"/>
                <a:gd name="connsiteY6" fmla="*/ 13029 h 48425"/>
                <a:gd name="connsiteX7" fmla="*/ 61 w 270958"/>
                <a:gd name="connsiteY7" fmla="*/ 39223 h 48425"/>
                <a:gd name="connsiteX0" fmla="*/ 61 w 261999"/>
                <a:gd name="connsiteY0" fmla="*/ 39223 h 49998"/>
                <a:gd name="connsiteX1" fmla="*/ 85787 w 261999"/>
                <a:gd name="connsiteY1" fmla="*/ 46366 h 49998"/>
                <a:gd name="connsiteX2" fmla="*/ 166749 w 261999"/>
                <a:gd name="connsiteY2" fmla="*/ 46366 h 49998"/>
                <a:gd name="connsiteX3" fmla="*/ 261999 w 261999"/>
                <a:gd name="connsiteY3" fmla="*/ 1122 h 49998"/>
                <a:gd name="connsiteX4" fmla="*/ 173892 w 261999"/>
                <a:gd name="connsiteY4" fmla="*/ 1122 h 49998"/>
                <a:gd name="connsiteX5" fmla="*/ 73880 w 261999"/>
                <a:gd name="connsiteY5" fmla="*/ 13029 h 49998"/>
                <a:gd name="connsiteX6" fmla="*/ 61 w 261999"/>
                <a:gd name="connsiteY6" fmla="*/ 39223 h 49998"/>
                <a:gd name="connsiteX0" fmla="*/ 61 w 262035"/>
                <a:gd name="connsiteY0" fmla="*/ 40398 h 47544"/>
                <a:gd name="connsiteX1" fmla="*/ 85787 w 262035"/>
                <a:gd name="connsiteY1" fmla="*/ 47541 h 47544"/>
                <a:gd name="connsiteX2" fmla="*/ 183418 w 262035"/>
                <a:gd name="connsiteY2" fmla="*/ 40397 h 47544"/>
                <a:gd name="connsiteX3" fmla="*/ 261999 w 262035"/>
                <a:gd name="connsiteY3" fmla="*/ 2297 h 47544"/>
                <a:gd name="connsiteX4" fmla="*/ 173892 w 262035"/>
                <a:gd name="connsiteY4" fmla="*/ 2297 h 47544"/>
                <a:gd name="connsiteX5" fmla="*/ 73880 w 262035"/>
                <a:gd name="connsiteY5" fmla="*/ 14204 h 47544"/>
                <a:gd name="connsiteX6" fmla="*/ 61 w 262035"/>
                <a:gd name="connsiteY6" fmla="*/ 40398 h 47544"/>
                <a:gd name="connsiteX0" fmla="*/ 62 w 262002"/>
                <a:gd name="connsiteY0" fmla="*/ 43265 h 50411"/>
                <a:gd name="connsiteX1" fmla="*/ 85788 w 262002"/>
                <a:gd name="connsiteY1" fmla="*/ 50408 h 50411"/>
                <a:gd name="connsiteX2" fmla="*/ 183419 w 262002"/>
                <a:gd name="connsiteY2" fmla="*/ 43264 h 50411"/>
                <a:gd name="connsiteX3" fmla="*/ 262000 w 262002"/>
                <a:gd name="connsiteY3" fmla="*/ 5164 h 50411"/>
                <a:gd name="connsiteX4" fmla="*/ 181037 w 262002"/>
                <a:gd name="connsiteY4" fmla="*/ 401 h 50411"/>
                <a:gd name="connsiteX5" fmla="*/ 73881 w 262002"/>
                <a:gd name="connsiteY5" fmla="*/ 17071 h 50411"/>
                <a:gd name="connsiteX6" fmla="*/ 62 w 262002"/>
                <a:gd name="connsiteY6" fmla="*/ 43265 h 50411"/>
                <a:gd name="connsiteX0" fmla="*/ 62 w 262002"/>
                <a:gd name="connsiteY0" fmla="*/ 42876 h 50022"/>
                <a:gd name="connsiteX1" fmla="*/ 85788 w 262002"/>
                <a:gd name="connsiteY1" fmla="*/ 50019 h 50022"/>
                <a:gd name="connsiteX2" fmla="*/ 183419 w 262002"/>
                <a:gd name="connsiteY2" fmla="*/ 42875 h 50022"/>
                <a:gd name="connsiteX3" fmla="*/ 262000 w 262002"/>
                <a:gd name="connsiteY3" fmla="*/ 4775 h 50022"/>
                <a:gd name="connsiteX4" fmla="*/ 181037 w 262002"/>
                <a:gd name="connsiteY4" fmla="*/ 12 h 50022"/>
                <a:gd name="connsiteX5" fmla="*/ 73881 w 262002"/>
                <a:gd name="connsiteY5" fmla="*/ 16682 h 50022"/>
                <a:gd name="connsiteX6" fmla="*/ 62 w 262002"/>
                <a:gd name="connsiteY6" fmla="*/ 42876 h 50022"/>
                <a:gd name="connsiteX0" fmla="*/ 62 w 262002"/>
                <a:gd name="connsiteY0" fmla="*/ 43074 h 50220"/>
                <a:gd name="connsiteX1" fmla="*/ 85788 w 262002"/>
                <a:gd name="connsiteY1" fmla="*/ 50217 h 50220"/>
                <a:gd name="connsiteX2" fmla="*/ 183419 w 262002"/>
                <a:gd name="connsiteY2" fmla="*/ 43073 h 50220"/>
                <a:gd name="connsiteX3" fmla="*/ 262000 w 262002"/>
                <a:gd name="connsiteY3" fmla="*/ 4973 h 50220"/>
                <a:gd name="connsiteX4" fmla="*/ 181037 w 262002"/>
                <a:gd name="connsiteY4" fmla="*/ 210 h 50220"/>
                <a:gd name="connsiteX5" fmla="*/ 73881 w 262002"/>
                <a:gd name="connsiteY5" fmla="*/ 16880 h 50220"/>
                <a:gd name="connsiteX6" fmla="*/ 62 w 262002"/>
                <a:gd name="connsiteY6" fmla="*/ 43074 h 50220"/>
                <a:gd name="connsiteX0" fmla="*/ 62 w 262002"/>
                <a:gd name="connsiteY0" fmla="*/ 46221 h 53367"/>
                <a:gd name="connsiteX1" fmla="*/ 85788 w 262002"/>
                <a:gd name="connsiteY1" fmla="*/ 53364 h 53367"/>
                <a:gd name="connsiteX2" fmla="*/ 183419 w 262002"/>
                <a:gd name="connsiteY2" fmla="*/ 46220 h 53367"/>
                <a:gd name="connsiteX3" fmla="*/ 262000 w 262002"/>
                <a:gd name="connsiteY3" fmla="*/ 8120 h 53367"/>
                <a:gd name="connsiteX4" fmla="*/ 181037 w 262002"/>
                <a:gd name="connsiteY4" fmla="*/ 3357 h 53367"/>
                <a:gd name="connsiteX5" fmla="*/ 73881 w 262002"/>
                <a:gd name="connsiteY5" fmla="*/ 20027 h 53367"/>
                <a:gd name="connsiteX6" fmla="*/ 62 w 262002"/>
                <a:gd name="connsiteY6" fmla="*/ 46221 h 53367"/>
                <a:gd name="connsiteX0" fmla="*/ 62 w 262002"/>
                <a:gd name="connsiteY0" fmla="*/ 46221 h 53364"/>
                <a:gd name="connsiteX1" fmla="*/ 85788 w 262002"/>
                <a:gd name="connsiteY1" fmla="*/ 53364 h 53364"/>
                <a:gd name="connsiteX2" fmla="*/ 183419 w 262002"/>
                <a:gd name="connsiteY2" fmla="*/ 46220 h 53364"/>
                <a:gd name="connsiteX3" fmla="*/ 262000 w 262002"/>
                <a:gd name="connsiteY3" fmla="*/ 8120 h 53364"/>
                <a:gd name="connsiteX4" fmla="*/ 181037 w 262002"/>
                <a:gd name="connsiteY4" fmla="*/ 3357 h 53364"/>
                <a:gd name="connsiteX5" fmla="*/ 73881 w 262002"/>
                <a:gd name="connsiteY5" fmla="*/ 20027 h 53364"/>
                <a:gd name="connsiteX6" fmla="*/ 62 w 262002"/>
                <a:gd name="connsiteY6" fmla="*/ 46221 h 53364"/>
                <a:gd name="connsiteX0" fmla="*/ 62 w 262002"/>
                <a:gd name="connsiteY0" fmla="*/ 46221 h 54437"/>
                <a:gd name="connsiteX1" fmla="*/ 85788 w 262002"/>
                <a:gd name="connsiteY1" fmla="*/ 53364 h 54437"/>
                <a:gd name="connsiteX2" fmla="*/ 183419 w 262002"/>
                <a:gd name="connsiteY2" fmla="*/ 46220 h 54437"/>
                <a:gd name="connsiteX3" fmla="*/ 262000 w 262002"/>
                <a:gd name="connsiteY3" fmla="*/ 8120 h 54437"/>
                <a:gd name="connsiteX4" fmla="*/ 181037 w 262002"/>
                <a:gd name="connsiteY4" fmla="*/ 3357 h 54437"/>
                <a:gd name="connsiteX5" fmla="*/ 73881 w 262002"/>
                <a:gd name="connsiteY5" fmla="*/ 20027 h 54437"/>
                <a:gd name="connsiteX6" fmla="*/ 62 w 262002"/>
                <a:gd name="connsiteY6" fmla="*/ 46221 h 54437"/>
                <a:gd name="connsiteX0" fmla="*/ 62 w 262002"/>
                <a:gd name="connsiteY0" fmla="*/ 46129 h 53365"/>
                <a:gd name="connsiteX1" fmla="*/ 85788 w 262002"/>
                <a:gd name="connsiteY1" fmla="*/ 53272 h 53365"/>
                <a:gd name="connsiteX2" fmla="*/ 183419 w 262002"/>
                <a:gd name="connsiteY2" fmla="*/ 43747 h 53365"/>
                <a:gd name="connsiteX3" fmla="*/ 262000 w 262002"/>
                <a:gd name="connsiteY3" fmla="*/ 8028 h 53365"/>
                <a:gd name="connsiteX4" fmla="*/ 181037 w 262002"/>
                <a:gd name="connsiteY4" fmla="*/ 3265 h 53365"/>
                <a:gd name="connsiteX5" fmla="*/ 73881 w 262002"/>
                <a:gd name="connsiteY5" fmla="*/ 19935 h 53365"/>
                <a:gd name="connsiteX6" fmla="*/ 62 w 262002"/>
                <a:gd name="connsiteY6" fmla="*/ 46129 h 53365"/>
                <a:gd name="connsiteX0" fmla="*/ 62 w 262002"/>
                <a:gd name="connsiteY0" fmla="*/ 46129 h 53320"/>
                <a:gd name="connsiteX1" fmla="*/ 85788 w 262002"/>
                <a:gd name="connsiteY1" fmla="*/ 53272 h 53320"/>
                <a:gd name="connsiteX2" fmla="*/ 183419 w 262002"/>
                <a:gd name="connsiteY2" fmla="*/ 43747 h 53320"/>
                <a:gd name="connsiteX3" fmla="*/ 262000 w 262002"/>
                <a:gd name="connsiteY3" fmla="*/ 8028 h 53320"/>
                <a:gd name="connsiteX4" fmla="*/ 181037 w 262002"/>
                <a:gd name="connsiteY4" fmla="*/ 3265 h 53320"/>
                <a:gd name="connsiteX5" fmla="*/ 73881 w 262002"/>
                <a:gd name="connsiteY5" fmla="*/ 19935 h 53320"/>
                <a:gd name="connsiteX6" fmla="*/ 62 w 262002"/>
                <a:gd name="connsiteY6" fmla="*/ 46129 h 5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002" h="53320">
                  <a:moveTo>
                    <a:pt x="62" y="46129"/>
                  </a:moveTo>
                  <a:cubicBezTo>
                    <a:pt x="2046" y="51685"/>
                    <a:pt x="55229" y="53669"/>
                    <a:pt x="85788" y="53272"/>
                  </a:cubicBezTo>
                  <a:cubicBezTo>
                    <a:pt x="116347" y="52875"/>
                    <a:pt x="146907" y="53670"/>
                    <a:pt x="183419" y="43747"/>
                  </a:cubicBezTo>
                  <a:cubicBezTo>
                    <a:pt x="219931" y="33824"/>
                    <a:pt x="262397" y="14775"/>
                    <a:pt x="262000" y="8028"/>
                  </a:cubicBezTo>
                  <a:cubicBezTo>
                    <a:pt x="261603" y="1281"/>
                    <a:pt x="219137" y="-3482"/>
                    <a:pt x="181037" y="3265"/>
                  </a:cubicBezTo>
                  <a:cubicBezTo>
                    <a:pt x="147699" y="2869"/>
                    <a:pt x="104043" y="12791"/>
                    <a:pt x="73881" y="19935"/>
                  </a:cubicBezTo>
                  <a:cubicBezTo>
                    <a:pt x="43719" y="27079"/>
                    <a:pt x="-1922" y="40573"/>
                    <a:pt x="62" y="46129"/>
                  </a:cubicBezTo>
                  <a:close/>
                </a:path>
              </a:pathLst>
            </a:cu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98" name="フリーフォーム 97"/>
            <p:cNvSpPr/>
            <p:nvPr/>
          </p:nvSpPr>
          <p:spPr bwMode="auto">
            <a:xfrm>
              <a:off x="-138113" y="1585913"/>
              <a:ext cx="409576" cy="897677"/>
            </a:xfrm>
            <a:custGeom>
              <a:avLst/>
              <a:gdLst>
                <a:gd name="connsiteX0" fmla="*/ 152401 w 409576"/>
                <a:gd name="connsiteY0" fmla="*/ 0 h 897677"/>
                <a:gd name="connsiteX1" fmla="*/ 357188 w 409576"/>
                <a:gd name="connsiteY1" fmla="*/ 381000 h 897677"/>
                <a:gd name="connsiteX2" fmla="*/ 409576 w 409576"/>
                <a:gd name="connsiteY2" fmla="*/ 504825 h 897677"/>
                <a:gd name="connsiteX3" fmla="*/ 357188 w 409576"/>
                <a:gd name="connsiteY3" fmla="*/ 576262 h 897677"/>
                <a:gd name="connsiteX4" fmla="*/ 209551 w 409576"/>
                <a:gd name="connsiteY4" fmla="*/ 576262 h 897677"/>
                <a:gd name="connsiteX5" fmla="*/ 123825 w 409576"/>
                <a:gd name="connsiteY5" fmla="*/ 609600 h 897677"/>
                <a:gd name="connsiteX6" fmla="*/ 119063 w 409576"/>
                <a:gd name="connsiteY6" fmla="*/ 709612 h 897677"/>
                <a:gd name="connsiteX7" fmla="*/ 161926 w 409576"/>
                <a:gd name="connsiteY7" fmla="*/ 814387 h 897677"/>
                <a:gd name="connsiteX8" fmla="*/ 104775 w 409576"/>
                <a:gd name="connsiteY8" fmla="*/ 890587 h 897677"/>
                <a:gd name="connsiteX9" fmla="*/ 57150 w 409576"/>
                <a:gd name="connsiteY9" fmla="*/ 890587 h 897677"/>
                <a:gd name="connsiteX10" fmla="*/ 0 w 409576"/>
                <a:gd name="connsiteY10" fmla="*/ 857250 h 89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9576" h="897677">
                  <a:moveTo>
                    <a:pt x="152401" y="0"/>
                  </a:moveTo>
                  <a:cubicBezTo>
                    <a:pt x="233363" y="148431"/>
                    <a:pt x="314326" y="296863"/>
                    <a:pt x="357188" y="381000"/>
                  </a:cubicBezTo>
                  <a:cubicBezTo>
                    <a:pt x="400050" y="465137"/>
                    <a:pt x="409576" y="472281"/>
                    <a:pt x="409576" y="504825"/>
                  </a:cubicBezTo>
                  <a:cubicBezTo>
                    <a:pt x="409576" y="537369"/>
                    <a:pt x="390526" y="564356"/>
                    <a:pt x="357188" y="576262"/>
                  </a:cubicBezTo>
                  <a:cubicBezTo>
                    <a:pt x="323850" y="588168"/>
                    <a:pt x="248445" y="570706"/>
                    <a:pt x="209551" y="576262"/>
                  </a:cubicBezTo>
                  <a:cubicBezTo>
                    <a:pt x="170657" y="581818"/>
                    <a:pt x="138906" y="587375"/>
                    <a:pt x="123825" y="609600"/>
                  </a:cubicBezTo>
                  <a:cubicBezTo>
                    <a:pt x="108744" y="631825"/>
                    <a:pt x="112713" y="675481"/>
                    <a:pt x="119063" y="709612"/>
                  </a:cubicBezTo>
                  <a:cubicBezTo>
                    <a:pt x="125413" y="743743"/>
                    <a:pt x="164307" y="784225"/>
                    <a:pt x="161926" y="814387"/>
                  </a:cubicBezTo>
                  <a:cubicBezTo>
                    <a:pt x="159545" y="844550"/>
                    <a:pt x="122238" y="877887"/>
                    <a:pt x="104775" y="890587"/>
                  </a:cubicBezTo>
                  <a:cubicBezTo>
                    <a:pt x="87312" y="903287"/>
                    <a:pt x="74612" y="896143"/>
                    <a:pt x="57150" y="890587"/>
                  </a:cubicBezTo>
                  <a:cubicBezTo>
                    <a:pt x="39688" y="885031"/>
                    <a:pt x="9525" y="865187"/>
                    <a:pt x="0" y="857250"/>
                  </a:cubicBez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99" name="フリーフォーム 98"/>
            <p:cNvSpPr/>
            <p:nvPr/>
          </p:nvSpPr>
          <p:spPr bwMode="auto">
            <a:xfrm>
              <a:off x="-904875" y="2543055"/>
              <a:ext cx="890626" cy="1059778"/>
            </a:xfrm>
            <a:custGeom>
              <a:avLst/>
              <a:gdLst>
                <a:gd name="connsiteX0" fmla="*/ 745331 w 864432"/>
                <a:gd name="connsiteY0" fmla="*/ 14409 h 997865"/>
                <a:gd name="connsiteX1" fmla="*/ 795337 w 864432"/>
                <a:gd name="connsiteY1" fmla="*/ 121 h 997865"/>
                <a:gd name="connsiteX2" fmla="*/ 845343 w 864432"/>
                <a:gd name="connsiteY2" fmla="*/ 21552 h 997865"/>
                <a:gd name="connsiteX3" fmla="*/ 864393 w 864432"/>
                <a:gd name="connsiteY3" fmla="*/ 69177 h 997865"/>
                <a:gd name="connsiteX4" fmla="*/ 847725 w 864432"/>
                <a:gd name="connsiteY4" fmla="*/ 119184 h 997865"/>
                <a:gd name="connsiteX5" fmla="*/ 776287 w 864432"/>
                <a:gd name="connsiteY5" fmla="*/ 181096 h 997865"/>
                <a:gd name="connsiteX6" fmla="*/ 762000 w 864432"/>
                <a:gd name="connsiteY6" fmla="*/ 288252 h 997865"/>
                <a:gd name="connsiteX7" fmla="*/ 790575 w 864432"/>
                <a:gd name="connsiteY7" fmla="*/ 462084 h 997865"/>
                <a:gd name="connsiteX8" fmla="*/ 785812 w 864432"/>
                <a:gd name="connsiteY8" fmla="*/ 564477 h 997865"/>
                <a:gd name="connsiteX9" fmla="*/ 735806 w 864432"/>
                <a:gd name="connsiteY9" fmla="*/ 681159 h 997865"/>
                <a:gd name="connsiteX10" fmla="*/ 661987 w 864432"/>
                <a:gd name="connsiteY10" fmla="*/ 712115 h 997865"/>
                <a:gd name="connsiteX11" fmla="*/ 404812 w 864432"/>
                <a:gd name="connsiteY11" fmla="*/ 695446 h 997865"/>
                <a:gd name="connsiteX12" fmla="*/ 228600 w 864432"/>
                <a:gd name="connsiteY12" fmla="*/ 662109 h 997865"/>
                <a:gd name="connsiteX13" fmla="*/ 104775 w 864432"/>
                <a:gd name="connsiteY13" fmla="*/ 697827 h 997865"/>
                <a:gd name="connsiteX14" fmla="*/ 52387 w 864432"/>
                <a:gd name="connsiteY14" fmla="*/ 783552 h 997865"/>
                <a:gd name="connsiteX15" fmla="*/ 33337 w 864432"/>
                <a:gd name="connsiteY15" fmla="*/ 890709 h 997865"/>
                <a:gd name="connsiteX16" fmla="*/ 0 w 864432"/>
                <a:gd name="connsiteY16" fmla="*/ 997865 h 997865"/>
                <a:gd name="connsiteX0" fmla="*/ 771525 w 890626"/>
                <a:gd name="connsiteY0" fmla="*/ 14409 h 1059778"/>
                <a:gd name="connsiteX1" fmla="*/ 821531 w 890626"/>
                <a:gd name="connsiteY1" fmla="*/ 121 h 1059778"/>
                <a:gd name="connsiteX2" fmla="*/ 871537 w 890626"/>
                <a:gd name="connsiteY2" fmla="*/ 21552 h 1059778"/>
                <a:gd name="connsiteX3" fmla="*/ 890587 w 890626"/>
                <a:gd name="connsiteY3" fmla="*/ 69177 h 1059778"/>
                <a:gd name="connsiteX4" fmla="*/ 873919 w 890626"/>
                <a:gd name="connsiteY4" fmla="*/ 119184 h 1059778"/>
                <a:gd name="connsiteX5" fmla="*/ 802481 w 890626"/>
                <a:gd name="connsiteY5" fmla="*/ 181096 h 1059778"/>
                <a:gd name="connsiteX6" fmla="*/ 788194 w 890626"/>
                <a:gd name="connsiteY6" fmla="*/ 288252 h 1059778"/>
                <a:gd name="connsiteX7" fmla="*/ 816769 w 890626"/>
                <a:gd name="connsiteY7" fmla="*/ 462084 h 1059778"/>
                <a:gd name="connsiteX8" fmla="*/ 812006 w 890626"/>
                <a:gd name="connsiteY8" fmla="*/ 564477 h 1059778"/>
                <a:gd name="connsiteX9" fmla="*/ 762000 w 890626"/>
                <a:gd name="connsiteY9" fmla="*/ 681159 h 1059778"/>
                <a:gd name="connsiteX10" fmla="*/ 688181 w 890626"/>
                <a:gd name="connsiteY10" fmla="*/ 712115 h 1059778"/>
                <a:gd name="connsiteX11" fmla="*/ 431006 w 890626"/>
                <a:gd name="connsiteY11" fmla="*/ 695446 h 1059778"/>
                <a:gd name="connsiteX12" fmla="*/ 254794 w 890626"/>
                <a:gd name="connsiteY12" fmla="*/ 662109 h 1059778"/>
                <a:gd name="connsiteX13" fmla="*/ 130969 w 890626"/>
                <a:gd name="connsiteY13" fmla="*/ 697827 h 1059778"/>
                <a:gd name="connsiteX14" fmla="*/ 78581 w 890626"/>
                <a:gd name="connsiteY14" fmla="*/ 783552 h 1059778"/>
                <a:gd name="connsiteX15" fmla="*/ 59531 w 890626"/>
                <a:gd name="connsiteY15" fmla="*/ 890709 h 1059778"/>
                <a:gd name="connsiteX16" fmla="*/ 0 w 890626"/>
                <a:gd name="connsiteY16" fmla="*/ 1059778 h 1059778"/>
                <a:gd name="connsiteX0" fmla="*/ 771525 w 890626"/>
                <a:gd name="connsiteY0" fmla="*/ 14409 h 1059778"/>
                <a:gd name="connsiteX1" fmla="*/ 821531 w 890626"/>
                <a:gd name="connsiteY1" fmla="*/ 121 h 1059778"/>
                <a:gd name="connsiteX2" fmla="*/ 871537 w 890626"/>
                <a:gd name="connsiteY2" fmla="*/ 21552 h 1059778"/>
                <a:gd name="connsiteX3" fmla="*/ 890587 w 890626"/>
                <a:gd name="connsiteY3" fmla="*/ 69177 h 1059778"/>
                <a:gd name="connsiteX4" fmla="*/ 873919 w 890626"/>
                <a:gd name="connsiteY4" fmla="*/ 119184 h 1059778"/>
                <a:gd name="connsiteX5" fmla="*/ 802481 w 890626"/>
                <a:gd name="connsiteY5" fmla="*/ 181096 h 1059778"/>
                <a:gd name="connsiteX6" fmla="*/ 788194 w 890626"/>
                <a:gd name="connsiteY6" fmla="*/ 288252 h 1059778"/>
                <a:gd name="connsiteX7" fmla="*/ 816769 w 890626"/>
                <a:gd name="connsiteY7" fmla="*/ 462084 h 1059778"/>
                <a:gd name="connsiteX8" fmla="*/ 812006 w 890626"/>
                <a:gd name="connsiteY8" fmla="*/ 564477 h 1059778"/>
                <a:gd name="connsiteX9" fmla="*/ 762000 w 890626"/>
                <a:gd name="connsiteY9" fmla="*/ 681159 h 1059778"/>
                <a:gd name="connsiteX10" fmla="*/ 688181 w 890626"/>
                <a:gd name="connsiteY10" fmla="*/ 712115 h 1059778"/>
                <a:gd name="connsiteX11" fmla="*/ 431006 w 890626"/>
                <a:gd name="connsiteY11" fmla="*/ 695446 h 1059778"/>
                <a:gd name="connsiteX12" fmla="*/ 254794 w 890626"/>
                <a:gd name="connsiteY12" fmla="*/ 662109 h 1059778"/>
                <a:gd name="connsiteX13" fmla="*/ 130969 w 890626"/>
                <a:gd name="connsiteY13" fmla="*/ 697827 h 1059778"/>
                <a:gd name="connsiteX14" fmla="*/ 78581 w 890626"/>
                <a:gd name="connsiteY14" fmla="*/ 783552 h 1059778"/>
                <a:gd name="connsiteX15" fmla="*/ 52387 w 890626"/>
                <a:gd name="connsiteY15" fmla="*/ 924046 h 1059778"/>
                <a:gd name="connsiteX16" fmla="*/ 0 w 890626"/>
                <a:gd name="connsiteY16" fmla="*/ 1059778 h 1059778"/>
                <a:gd name="connsiteX0" fmla="*/ 771525 w 890626"/>
                <a:gd name="connsiteY0" fmla="*/ 14409 h 1059778"/>
                <a:gd name="connsiteX1" fmla="*/ 821531 w 890626"/>
                <a:gd name="connsiteY1" fmla="*/ 121 h 1059778"/>
                <a:gd name="connsiteX2" fmla="*/ 871537 w 890626"/>
                <a:gd name="connsiteY2" fmla="*/ 21552 h 1059778"/>
                <a:gd name="connsiteX3" fmla="*/ 890587 w 890626"/>
                <a:gd name="connsiteY3" fmla="*/ 69177 h 1059778"/>
                <a:gd name="connsiteX4" fmla="*/ 873919 w 890626"/>
                <a:gd name="connsiteY4" fmla="*/ 119184 h 1059778"/>
                <a:gd name="connsiteX5" fmla="*/ 802481 w 890626"/>
                <a:gd name="connsiteY5" fmla="*/ 181096 h 1059778"/>
                <a:gd name="connsiteX6" fmla="*/ 788194 w 890626"/>
                <a:gd name="connsiteY6" fmla="*/ 288252 h 1059778"/>
                <a:gd name="connsiteX7" fmla="*/ 816769 w 890626"/>
                <a:gd name="connsiteY7" fmla="*/ 462084 h 1059778"/>
                <a:gd name="connsiteX8" fmla="*/ 812006 w 890626"/>
                <a:gd name="connsiteY8" fmla="*/ 564477 h 1059778"/>
                <a:gd name="connsiteX9" fmla="*/ 766762 w 890626"/>
                <a:gd name="connsiteY9" fmla="*/ 662109 h 1059778"/>
                <a:gd name="connsiteX10" fmla="*/ 688181 w 890626"/>
                <a:gd name="connsiteY10" fmla="*/ 712115 h 1059778"/>
                <a:gd name="connsiteX11" fmla="*/ 431006 w 890626"/>
                <a:gd name="connsiteY11" fmla="*/ 695446 h 1059778"/>
                <a:gd name="connsiteX12" fmla="*/ 254794 w 890626"/>
                <a:gd name="connsiteY12" fmla="*/ 662109 h 1059778"/>
                <a:gd name="connsiteX13" fmla="*/ 130969 w 890626"/>
                <a:gd name="connsiteY13" fmla="*/ 697827 h 1059778"/>
                <a:gd name="connsiteX14" fmla="*/ 78581 w 890626"/>
                <a:gd name="connsiteY14" fmla="*/ 783552 h 1059778"/>
                <a:gd name="connsiteX15" fmla="*/ 52387 w 890626"/>
                <a:gd name="connsiteY15" fmla="*/ 924046 h 1059778"/>
                <a:gd name="connsiteX16" fmla="*/ 0 w 890626"/>
                <a:gd name="connsiteY16" fmla="*/ 1059778 h 1059778"/>
                <a:gd name="connsiteX0" fmla="*/ 771525 w 890626"/>
                <a:gd name="connsiteY0" fmla="*/ 14409 h 1059778"/>
                <a:gd name="connsiteX1" fmla="*/ 821531 w 890626"/>
                <a:gd name="connsiteY1" fmla="*/ 121 h 1059778"/>
                <a:gd name="connsiteX2" fmla="*/ 871537 w 890626"/>
                <a:gd name="connsiteY2" fmla="*/ 21552 h 1059778"/>
                <a:gd name="connsiteX3" fmla="*/ 890587 w 890626"/>
                <a:gd name="connsiteY3" fmla="*/ 69177 h 1059778"/>
                <a:gd name="connsiteX4" fmla="*/ 873919 w 890626"/>
                <a:gd name="connsiteY4" fmla="*/ 119184 h 1059778"/>
                <a:gd name="connsiteX5" fmla="*/ 802481 w 890626"/>
                <a:gd name="connsiteY5" fmla="*/ 181096 h 1059778"/>
                <a:gd name="connsiteX6" fmla="*/ 788194 w 890626"/>
                <a:gd name="connsiteY6" fmla="*/ 288252 h 1059778"/>
                <a:gd name="connsiteX7" fmla="*/ 816769 w 890626"/>
                <a:gd name="connsiteY7" fmla="*/ 462084 h 1059778"/>
                <a:gd name="connsiteX8" fmla="*/ 812006 w 890626"/>
                <a:gd name="connsiteY8" fmla="*/ 564477 h 1059778"/>
                <a:gd name="connsiteX9" fmla="*/ 766762 w 890626"/>
                <a:gd name="connsiteY9" fmla="*/ 662109 h 1059778"/>
                <a:gd name="connsiteX10" fmla="*/ 688181 w 890626"/>
                <a:gd name="connsiteY10" fmla="*/ 712115 h 1059778"/>
                <a:gd name="connsiteX11" fmla="*/ 478631 w 890626"/>
                <a:gd name="connsiteY11" fmla="*/ 697827 h 1059778"/>
                <a:gd name="connsiteX12" fmla="*/ 254794 w 890626"/>
                <a:gd name="connsiteY12" fmla="*/ 662109 h 1059778"/>
                <a:gd name="connsiteX13" fmla="*/ 130969 w 890626"/>
                <a:gd name="connsiteY13" fmla="*/ 697827 h 1059778"/>
                <a:gd name="connsiteX14" fmla="*/ 78581 w 890626"/>
                <a:gd name="connsiteY14" fmla="*/ 783552 h 1059778"/>
                <a:gd name="connsiteX15" fmla="*/ 52387 w 890626"/>
                <a:gd name="connsiteY15" fmla="*/ 924046 h 1059778"/>
                <a:gd name="connsiteX16" fmla="*/ 0 w 890626"/>
                <a:gd name="connsiteY16" fmla="*/ 1059778 h 105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0626" h="1059778">
                  <a:moveTo>
                    <a:pt x="771525" y="14409"/>
                  </a:moveTo>
                  <a:cubicBezTo>
                    <a:pt x="788193" y="6670"/>
                    <a:pt x="804862" y="-1069"/>
                    <a:pt x="821531" y="121"/>
                  </a:cubicBezTo>
                  <a:cubicBezTo>
                    <a:pt x="838200" y="1311"/>
                    <a:pt x="860028" y="10043"/>
                    <a:pt x="871537" y="21552"/>
                  </a:cubicBezTo>
                  <a:cubicBezTo>
                    <a:pt x="883046" y="33061"/>
                    <a:pt x="890190" y="52905"/>
                    <a:pt x="890587" y="69177"/>
                  </a:cubicBezTo>
                  <a:cubicBezTo>
                    <a:pt x="890984" y="85449"/>
                    <a:pt x="888603" y="100531"/>
                    <a:pt x="873919" y="119184"/>
                  </a:cubicBezTo>
                  <a:cubicBezTo>
                    <a:pt x="859235" y="137837"/>
                    <a:pt x="816768" y="152918"/>
                    <a:pt x="802481" y="181096"/>
                  </a:cubicBezTo>
                  <a:cubicBezTo>
                    <a:pt x="788194" y="209274"/>
                    <a:pt x="785813" y="241421"/>
                    <a:pt x="788194" y="288252"/>
                  </a:cubicBezTo>
                  <a:cubicBezTo>
                    <a:pt x="790575" y="335083"/>
                    <a:pt x="812800" y="416047"/>
                    <a:pt x="816769" y="462084"/>
                  </a:cubicBezTo>
                  <a:cubicBezTo>
                    <a:pt x="820738" y="508121"/>
                    <a:pt x="820340" y="531140"/>
                    <a:pt x="812006" y="564477"/>
                  </a:cubicBezTo>
                  <a:cubicBezTo>
                    <a:pt x="803672" y="597814"/>
                    <a:pt x="787400" y="637503"/>
                    <a:pt x="766762" y="662109"/>
                  </a:cubicBezTo>
                  <a:cubicBezTo>
                    <a:pt x="746124" y="686715"/>
                    <a:pt x="736203" y="706162"/>
                    <a:pt x="688181" y="712115"/>
                  </a:cubicBezTo>
                  <a:cubicBezTo>
                    <a:pt x="640159" y="718068"/>
                    <a:pt x="550862" y="706161"/>
                    <a:pt x="478631" y="697827"/>
                  </a:cubicBezTo>
                  <a:cubicBezTo>
                    <a:pt x="406400" y="689493"/>
                    <a:pt x="312738" y="662109"/>
                    <a:pt x="254794" y="662109"/>
                  </a:cubicBezTo>
                  <a:cubicBezTo>
                    <a:pt x="196850" y="662109"/>
                    <a:pt x="160338" y="677587"/>
                    <a:pt x="130969" y="697827"/>
                  </a:cubicBezTo>
                  <a:cubicBezTo>
                    <a:pt x="101600" y="718067"/>
                    <a:pt x="91678" y="745849"/>
                    <a:pt x="78581" y="783552"/>
                  </a:cubicBezTo>
                  <a:cubicBezTo>
                    <a:pt x="65484" y="821255"/>
                    <a:pt x="65484" y="878008"/>
                    <a:pt x="52387" y="924046"/>
                  </a:cubicBezTo>
                  <a:cubicBezTo>
                    <a:pt x="39290" y="970084"/>
                    <a:pt x="0" y="1059778"/>
                    <a:pt x="0" y="1059778"/>
                  </a:cubicBez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pic>
        <p:nvPicPr>
          <p:cNvPr id="5" name="図 4" descr="Gray1204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52324" y="4186384"/>
            <a:ext cx="1307407" cy="1023411"/>
          </a:xfrm>
          <a:prstGeom prst="rect">
            <a:avLst/>
          </a:prstGeom>
          <a:ln w="19050">
            <a:solidFill>
              <a:srgbClr val="40458C"/>
            </a:solidFill>
          </a:ln>
        </p:spPr>
      </p:pic>
      <p:cxnSp>
        <p:nvCxnSpPr>
          <p:cNvPr id="10" name="直線コネクタ 9"/>
          <p:cNvCxnSpPr/>
          <p:nvPr/>
        </p:nvCxnSpPr>
        <p:spPr bwMode="auto">
          <a:xfrm>
            <a:off x="1272660" y="3609021"/>
            <a:ext cx="887072" cy="5639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コネクタ 10"/>
          <p:cNvCxnSpPr/>
          <p:nvPr/>
        </p:nvCxnSpPr>
        <p:spPr bwMode="auto">
          <a:xfrm rot="5400000">
            <a:off x="780520" y="3680827"/>
            <a:ext cx="563947" cy="4203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テキスト ボックス 11"/>
          <p:cNvSpPr txBox="1"/>
          <p:nvPr/>
        </p:nvSpPr>
        <p:spPr>
          <a:xfrm>
            <a:off x="215516" y="4172968"/>
            <a:ext cx="535402" cy="307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声帯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14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ソース・フィルタ理論と線形予測分析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600" dirty="0" smtClean="0"/>
              <a:t>ソース・フィルタモデル：線形な音声生成過程モデル　</a:t>
            </a:r>
            <a:endParaRPr kumimoji="1" lang="ja-JP" altLang="en-US" sz="2600" dirty="0"/>
          </a:p>
        </p:txBody>
      </p:sp>
      <p:sp>
        <p:nvSpPr>
          <p:cNvPr id="206" name="テキスト ボックス 205"/>
          <p:cNvSpPr txBox="1"/>
          <p:nvPr/>
        </p:nvSpPr>
        <p:spPr>
          <a:xfrm>
            <a:off x="3383407" y="5310728"/>
            <a:ext cx="497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 smtClean="0"/>
              <a:t>無損失等長音響管による声道モデルに相当</a:t>
            </a:r>
            <a:endParaRPr kumimoji="1" lang="ja-JP" altLang="en-US" sz="2000" dirty="0"/>
          </a:p>
        </p:txBody>
      </p:sp>
      <p:grpSp>
        <p:nvGrpSpPr>
          <p:cNvPr id="119" name="グループ化 118"/>
          <p:cNvGrpSpPr/>
          <p:nvPr/>
        </p:nvGrpSpPr>
        <p:grpSpPr>
          <a:xfrm>
            <a:off x="4279896" y="4365638"/>
            <a:ext cx="3134191" cy="649312"/>
            <a:chOff x="4279896" y="4365638"/>
            <a:chExt cx="3134191" cy="649312"/>
          </a:xfrm>
        </p:grpSpPr>
        <p:sp>
          <p:nvSpPr>
            <p:cNvPr id="193" name="テキスト ボックス 192"/>
            <p:cNvSpPr txBox="1"/>
            <p:nvPr/>
          </p:nvSpPr>
          <p:spPr>
            <a:xfrm>
              <a:off x="4279896" y="4584063"/>
              <a:ext cx="31341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200" dirty="0" smtClean="0">
                  <a:solidFill>
                    <a:srgbClr val="FF0066"/>
                  </a:solidFill>
                  <a:latin typeface="HGPｺﾞｼｯｸM" pitchFamily="50" charset="-128"/>
                  <a:ea typeface="HGPｺﾞｼｯｸM" pitchFamily="50" charset="-128"/>
                </a:rPr>
                <a:t>自己回帰システムの仮定</a:t>
              </a:r>
              <a:endParaRPr kumimoji="1" lang="ja-JP" altLang="en-US" sz="2200" dirty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208" name="左中かっこ 207"/>
            <p:cNvSpPr/>
            <p:nvPr/>
          </p:nvSpPr>
          <p:spPr bwMode="auto">
            <a:xfrm rot="16200000">
              <a:off x="5721862" y="3649529"/>
              <a:ext cx="255591" cy="1687809"/>
            </a:xfrm>
            <a:prstGeom prst="leftBrace">
              <a:avLst>
                <a:gd name="adj1" fmla="val 33359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dirty="0" smtClean="0">
                <a:ln>
                  <a:noFill/>
                </a:ln>
                <a:noFill/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217" name="下矢印 216"/>
          <p:cNvSpPr/>
          <p:nvPr/>
        </p:nvSpPr>
        <p:spPr bwMode="auto">
          <a:xfrm>
            <a:off x="5610225" y="4962525"/>
            <a:ext cx="514350" cy="361950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40458C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194" name="グループ化 214"/>
          <p:cNvGrpSpPr/>
          <p:nvPr/>
        </p:nvGrpSpPr>
        <p:grpSpPr>
          <a:xfrm>
            <a:off x="4402828" y="5844465"/>
            <a:ext cx="3026672" cy="661110"/>
            <a:chOff x="4641850" y="3044822"/>
            <a:chExt cx="3213578" cy="701588"/>
          </a:xfrm>
        </p:grpSpPr>
        <p:cxnSp>
          <p:nvCxnSpPr>
            <p:cNvPr id="195" name="直線矢印コネクタ 194"/>
            <p:cNvCxnSpPr/>
            <p:nvPr/>
          </p:nvCxnSpPr>
          <p:spPr>
            <a:xfrm>
              <a:off x="4641850" y="3396373"/>
              <a:ext cx="379672" cy="1232"/>
            </a:xfrm>
            <a:prstGeom prst="straightConnector1">
              <a:avLst/>
            </a:prstGeom>
            <a:noFill/>
            <a:ln w="38100" cap="flat" cmpd="sng" algn="ctr">
              <a:solidFill>
                <a:srgbClr val="40458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96" name="直線矢印コネクタ 195"/>
            <p:cNvCxnSpPr/>
            <p:nvPr/>
          </p:nvCxnSpPr>
          <p:spPr>
            <a:xfrm>
              <a:off x="7475756" y="3396545"/>
              <a:ext cx="379672" cy="1232"/>
            </a:xfrm>
            <a:prstGeom prst="straightConnector1">
              <a:avLst/>
            </a:prstGeom>
            <a:noFill/>
            <a:ln w="38100" cap="flat" cmpd="sng" algn="ctr">
              <a:solidFill>
                <a:srgbClr val="40458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97" name="グループ化 32"/>
            <p:cNvGrpSpPr/>
            <p:nvPr/>
          </p:nvGrpSpPr>
          <p:grpSpPr>
            <a:xfrm>
              <a:off x="5027667" y="3044822"/>
              <a:ext cx="2451344" cy="701588"/>
              <a:chOff x="4286248" y="2500306"/>
              <a:chExt cx="4000528" cy="1214446"/>
            </a:xfrm>
            <a:gradFill flip="none" rotWithShape="1">
              <a:gsLst>
                <a:gs pos="0">
                  <a:srgbClr val="1F497D"/>
                </a:gs>
                <a:gs pos="50000">
                  <a:sysClr val="window" lastClr="FFFFFF"/>
                </a:gs>
                <a:gs pos="100000">
                  <a:srgbClr val="1F497D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98" name="正方形/長方形 197"/>
              <p:cNvSpPr/>
              <p:nvPr/>
            </p:nvSpPr>
            <p:spPr>
              <a:xfrm>
                <a:off x="4786314" y="2571744"/>
                <a:ext cx="500066" cy="1071570"/>
              </a:xfrm>
              <a:prstGeom prst="rect">
                <a:avLst/>
              </a:prstGeom>
              <a:grpFill/>
              <a:ln w="1905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199" name="正方形/長方形 198"/>
              <p:cNvSpPr/>
              <p:nvPr/>
            </p:nvSpPr>
            <p:spPr>
              <a:xfrm>
                <a:off x="5286380" y="2500306"/>
                <a:ext cx="500066" cy="1214446"/>
              </a:xfrm>
              <a:prstGeom prst="rect">
                <a:avLst/>
              </a:prstGeom>
              <a:grpFill/>
              <a:ln w="1905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200" name="正方形/長方形 199"/>
              <p:cNvSpPr/>
              <p:nvPr/>
            </p:nvSpPr>
            <p:spPr>
              <a:xfrm>
                <a:off x="5786446" y="2714620"/>
                <a:ext cx="500066" cy="785818"/>
              </a:xfrm>
              <a:prstGeom prst="rect">
                <a:avLst/>
              </a:prstGeom>
              <a:grpFill/>
              <a:ln w="1905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201" name="正方形/長方形 200"/>
              <p:cNvSpPr/>
              <p:nvPr/>
            </p:nvSpPr>
            <p:spPr>
              <a:xfrm>
                <a:off x="6286512" y="2857496"/>
                <a:ext cx="500066" cy="500066"/>
              </a:xfrm>
              <a:prstGeom prst="rect">
                <a:avLst/>
              </a:prstGeom>
              <a:grpFill/>
              <a:ln w="1905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202" name="正方形/長方形 201"/>
              <p:cNvSpPr/>
              <p:nvPr/>
            </p:nvSpPr>
            <p:spPr>
              <a:xfrm>
                <a:off x="6786578" y="2643182"/>
                <a:ext cx="500066" cy="928694"/>
              </a:xfrm>
              <a:prstGeom prst="rect">
                <a:avLst/>
              </a:prstGeom>
              <a:grpFill/>
              <a:ln w="1905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203" name="正方形/長方形 202"/>
              <p:cNvSpPr/>
              <p:nvPr/>
            </p:nvSpPr>
            <p:spPr>
              <a:xfrm>
                <a:off x="7286644" y="2786058"/>
                <a:ext cx="500066" cy="642942"/>
              </a:xfrm>
              <a:prstGeom prst="rect">
                <a:avLst/>
              </a:prstGeom>
              <a:grpFill/>
              <a:ln w="1905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204" name="正方形/長方形 203"/>
              <p:cNvSpPr/>
              <p:nvPr/>
            </p:nvSpPr>
            <p:spPr>
              <a:xfrm>
                <a:off x="7786710" y="2928934"/>
                <a:ext cx="500066" cy="357190"/>
              </a:xfrm>
              <a:prstGeom prst="rect">
                <a:avLst/>
              </a:prstGeom>
              <a:grpFill/>
              <a:ln w="1905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205" name="正方形/長方形 204"/>
              <p:cNvSpPr/>
              <p:nvPr/>
            </p:nvSpPr>
            <p:spPr>
              <a:xfrm>
                <a:off x="4286248" y="2786058"/>
                <a:ext cx="500066" cy="642942"/>
              </a:xfrm>
              <a:prstGeom prst="rect">
                <a:avLst/>
              </a:prstGeom>
              <a:grpFill/>
              <a:ln w="19050" cap="flat" cmpd="sng" algn="ctr">
                <a:solidFill>
                  <a:srgbClr val="1F497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</p:grpSp>
      </p:grpSp>
      <p:pic>
        <p:nvPicPr>
          <p:cNvPr id="97" name="図 9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580189" y="532408"/>
            <a:ext cx="3124200" cy="2295525"/>
          </a:xfrm>
          <a:prstGeom prst="rect">
            <a:avLst/>
          </a:prstGeom>
        </p:spPr>
      </p:pic>
      <p:pic>
        <p:nvPicPr>
          <p:cNvPr id="123" name="図 1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66" y="6065602"/>
            <a:ext cx="488906" cy="243718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9" y="6065602"/>
            <a:ext cx="513865" cy="243718"/>
          </a:xfrm>
          <a:prstGeom prst="rect">
            <a:avLst/>
          </a:prstGeom>
        </p:spPr>
      </p:pic>
      <p:grpSp>
        <p:nvGrpSpPr>
          <p:cNvPr id="126" name="グループ化 125"/>
          <p:cNvGrpSpPr/>
          <p:nvPr/>
        </p:nvGrpSpPr>
        <p:grpSpPr>
          <a:xfrm>
            <a:off x="467544" y="1368000"/>
            <a:ext cx="8532948" cy="3074554"/>
            <a:chOff x="467544" y="1368000"/>
            <a:chExt cx="8532948" cy="3074554"/>
          </a:xfrm>
        </p:grpSpPr>
        <p:sp>
          <p:nvSpPr>
            <p:cNvPr id="14" name="正方形/長方形 13"/>
            <p:cNvSpPr/>
            <p:nvPr/>
          </p:nvSpPr>
          <p:spPr bwMode="auto">
            <a:xfrm>
              <a:off x="7370937" y="2293092"/>
              <a:ext cx="1419926" cy="344704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2000" b="1" dirty="0" smtClean="0">
                  <a:latin typeface="Calibri" pitchFamily="34" charset="0"/>
                  <a:cs typeface="MigMix 1P" pitchFamily="50" charset="-128"/>
                </a:rPr>
                <a:t>音声</a:t>
              </a:r>
              <a:r>
                <a:rPr lang="ja-JP" altLang="en-US" sz="2000" b="1" dirty="0">
                  <a:latin typeface="Calibri" pitchFamily="34" charset="0"/>
                  <a:cs typeface="MigMix 1P" pitchFamily="50" charset="-128"/>
                </a:rPr>
                <a:t>波形</a:t>
              </a:r>
              <a:endParaRPr kumimoji="1" lang="ja-JP" altLang="en-US" sz="20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cs typeface="MigMix 1P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375302" y="2302710"/>
              <a:ext cx="20278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声道</a:t>
              </a:r>
              <a:r>
                <a:rPr lang="en-US" altLang="ja-JP" dirty="0" smtClean="0">
                  <a:latin typeface="Calibri" pitchFamily="34" charset="0"/>
                  <a:cs typeface="MigMix 1P" panose="020B0502020203020207" pitchFamily="50" charset="-128"/>
                </a:rPr>
                <a:t/>
              </a:r>
              <a:br>
                <a:rPr lang="en-US" altLang="ja-JP" dirty="0" smtClean="0">
                  <a:latin typeface="Calibri" pitchFamily="34" charset="0"/>
                  <a:cs typeface="MigMix 1P" panose="020B0502020203020207" pitchFamily="50" charset="-128"/>
                </a:rPr>
              </a:br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インパルス応答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2878119" y="2284398"/>
              <a:ext cx="142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声帯音源波形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lum/>
            </a:blip>
            <a:stretch>
              <a:fillRect/>
            </a:stretch>
          </p:blipFill>
          <p:spPr>
            <a:xfrm>
              <a:off x="4583128" y="2734229"/>
              <a:ext cx="187256" cy="225609"/>
            </a:xfrm>
            <a:prstGeom prst="rect">
              <a:avLst/>
            </a:prstGeom>
          </p:spPr>
        </p:pic>
        <p:pic>
          <p:nvPicPr>
            <p:cNvPr id="18" name="図 17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lum/>
            </a:blip>
            <a:stretch>
              <a:fillRect/>
            </a:stretch>
          </p:blipFill>
          <p:spPr>
            <a:xfrm>
              <a:off x="6880510" y="2805796"/>
              <a:ext cx="196280" cy="111676"/>
            </a:xfrm>
            <a:prstGeom prst="rect">
              <a:avLst/>
            </a:prstGeom>
          </p:spPr>
        </p:pic>
        <p:cxnSp>
          <p:nvCxnSpPr>
            <p:cNvPr id="20" name="直線コネクタ 19"/>
            <p:cNvCxnSpPr/>
            <p:nvPr/>
          </p:nvCxnSpPr>
          <p:spPr bwMode="auto">
            <a:xfrm>
              <a:off x="3155166" y="2726656"/>
              <a:ext cx="0" cy="2373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線コネクタ 20"/>
            <p:cNvCxnSpPr/>
            <p:nvPr/>
          </p:nvCxnSpPr>
          <p:spPr bwMode="auto">
            <a:xfrm>
              <a:off x="3442589" y="2726663"/>
              <a:ext cx="0" cy="23730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線コネクタ 21"/>
            <p:cNvCxnSpPr/>
            <p:nvPr/>
          </p:nvCxnSpPr>
          <p:spPr bwMode="auto">
            <a:xfrm>
              <a:off x="3719663" y="2726658"/>
              <a:ext cx="0" cy="23730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線コネクタ 22"/>
            <p:cNvCxnSpPr/>
            <p:nvPr/>
          </p:nvCxnSpPr>
          <p:spPr bwMode="auto">
            <a:xfrm>
              <a:off x="2810661" y="2960862"/>
              <a:ext cx="142200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5" name="直線コネクタ 24"/>
            <p:cNvCxnSpPr/>
            <p:nvPr/>
          </p:nvCxnSpPr>
          <p:spPr bwMode="auto">
            <a:xfrm>
              <a:off x="3998149" y="2719608"/>
              <a:ext cx="0" cy="23730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直線矢印コネクタ 25"/>
            <p:cNvCxnSpPr/>
            <p:nvPr/>
          </p:nvCxnSpPr>
          <p:spPr bwMode="auto">
            <a:xfrm rot="5400000" flipH="1" flipV="1">
              <a:off x="2668431" y="2802980"/>
              <a:ext cx="426348" cy="117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直線コネクタ 27"/>
            <p:cNvCxnSpPr/>
            <p:nvPr/>
          </p:nvCxnSpPr>
          <p:spPr bwMode="auto">
            <a:xfrm>
              <a:off x="5045851" y="2958666"/>
              <a:ext cx="142200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1" name="直線矢印コネクタ 30"/>
            <p:cNvCxnSpPr/>
            <p:nvPr/>
          </p:nvCxnSpPr>
          <p:spPr bwMode="auto">
            <a:xfrm rot="5400000" flipH="1" flipV="1">
              <a:off x="4908068" y="2810033"/>
              <a:ext cx="426348" cy="117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直線コネクタ 32"/>
            <p:cNvCxnSpPr/>
            <p:nvPr/>
          </p:nvCxnSpPr>
          <p:spPr bwMode="auto">
            <a:xfrm>
              <a:off x="7400197" y="2958526"/>
              <a:ext cx="142200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6" name="直線矢印コネクタ 35"/>
            <p:cNvCxnSpPr/>
            <p:nvPr/>
          </p:nvCxnSpPr>
          <p:spPr bwMode="auto">
            <a:xfrm rot="5400000" flipH="1" flipV="1">
              <a:off x="7251115" y="2807683"/>
              <a:ext cx="426348" cy="117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8" name="グループ化 56"/>
            <p:cNvGrpSpPr/>
            <p:nvPr/>
          </p:nvGrpSpPr>
          <p:grpSpPr>
            <a:xfrm>
              <a:off x="2955247" y="3761444"/>
              <a:ext cx="1194375" cy="250203"/>
              <a:chOff x="2340000" y="2522350"/>
              <a:chExt cx="1613612" cy="338027"/>
            </a:xfrm>
          </p:grpSpPr>
          <p:sp>
            <p:nvSpPr>
              <p:cNvPr id="42" name="Freeform 111"/>
              <p:cNvSpPr>
                <a:spLocks/>
              </p:cNvSpPr>
              <p:nvPr/>
            </p:nvSpPr>
            <p:spPr bwMode="auto">
              <a:xfrm>
                <a:off x="2340000" y="2522350"/>
                <a:ext cx="175018" cy="330883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Freeform 111"/>
              <p:cNvSpPr>
                <a:spLocks/>
              </p:cNvSpPr>
              <p:nvPr/>
            </p:nvSpPr>
            <p:spPr bwMode="auto">
              <a:xfrm>
                <a:off x="2520000" y="2527112"/>
                <a:ext cx="175018" cy="330883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4" name="Freeform 111"/>
              <p:cNvSpPr>
                <a:spLocks/>
              </p:cNvSpPr>
              <p:nvPr/>
            </p:nvSpPr>
            <p:spPr bwMode="auto">
              <a:xfrm>
                <a:off x="2700000" y="2527112"/>
                <a:ext cx="175018" cy="330883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5" name="Freeform 111"/>
              <p:cNvSpPr>
                <a:spLocks/>
              </p:cNvSpPr>
              <p:nvPr/>
            </p:nvSpPr>
            <p:spPr bwMode="auto">
              <a:xfrm>
                <a:off x="2880000" y="2529494"/>
                <a:ext cx="175018" cy="330883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6" name="Freeform 111"/>
              <p:cNvSpPr>
                <a:spLocks/>
              </p:cNvSpPr>
              <p:nvPr/>
            </p:nvSpPr>
            <p:spPr bwMode="auto">
              <a:xfrm>
                <a:off x="3060000" y="2529494"/>
                <a:ext cx="175018" cy="330883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7" name="Freeform 111"/>
              <p:cNvSpPr>
                <a:spLocks/>
              </p:cNvSpPr>
              <p:nvPr/>
            </p:nvSpPr>
            <p:spPr bwMode="auto">
              <a:xfrm>
                <a:off x="3240000" y="2529494"/>
                <a:ext cx="175018" cy="330883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8" name="Freeform 111"/>
              <p:cNvSpPr>
                <a:spLocks/>
              </p:cNvSpPr>
              <p:nvPr/>
            </p:nvSpPr>
            <p:spPr bwMode="auto">
              <a:xfrm>
                <a:off x="3420000" y="2529494"/>
                <a:ext cx="175018" cy="330883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9" name="Freeform 111"/>
              <p:cNvSpPr>
                <a:spLocks/>
              </p:cNvSpPr>
              <p:nvPr/>
            </p:nvSpPr>
            <p:spPr bwMode="auto">
              <a:xfrm>
                <a:off x="3600000" y="2529494"/>
                <a:ext cx="175018" cy="330883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50" name="Freeform 111"/>
              <p:cNvSpPr>
                <a:spLocks/>
              </p:cNvSpPr>
              <p:nvPr/>
            </p:nvSpPr>
            <p:spPr bwMode="auto">
              <a:xfrm>
                <a:off x="3778594" y="2529494"/>
                <a:ext cx="175018" cy="330883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39" name="直線矢印コネクタ 38"/>
            <p:cNvCxnSpPr/>
            <p:nvPr/>
          </p:nvCxnSpPr>
          <p:spPr bwMode="auto">
            <a:xfrm>
              <a:off x="2887638" y="4016347"/>
              <a:ext cx="1358984" cy="117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0" name="直線矢印コネクタ 39"/>
            <p:cNvCxnSpPr/>
            <p:nvPr/>
          </p:nvCxnSpPr>
          <p:spPr bwMode="auto">
            <a:xfrm rot="5400000" flipH="1" flipV="1">
              <a:off x="2696957" y="3830354"/>
              <a:ext cx="373054" cy="117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52" name="グループ化 95"/>
            <p:cNvGrpSpPr/>
            <p:nvPr/>
          </p:nvGrpSpPr>
          <p:grpSpPr>
            <a:xfrm>
              <a:off x="5112830" y="3647747"/>
              <a:ext cx="1402649" cy="373109"/>
              <a:chOff x="3891449" y="2738809"/>
              <a:chExt cx="2988000" cy="504073"/>
            </a:xfrm>
          </p:grpSpPr>
          <p:sp>
            <p:nvSpPr>
              <p:cNvPr id="54" name="フリーフォーム 53"/>
              <p:cNvSpPr/>
              <p:nvPr/>
            </p:nvSpPr>
            <p:spPr bwMode="auto">
              <a:xfrm>
                <a:off x="3916875" y="2742464"/>
                <a:ext cx="2954020" cy="489865"/>
              </a:xfrm>
              <a:custGeom>
                <a:avLst/>
                <a:gdLst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16280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57555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909570"/>
                  <a:gd name="connsiteY0" fmla="*/ 291359 h 306599"/>
                  <a:gd name="connsiteX1" fmla="*/ 204470 w 2909570"/>
                  <a:gd name="connsiteY1" fmla="*/ 238019 h 306599"/>
                  <a:gd name="connsiteX2" fmla="*/ 394970 w 2909570"/>
                  <a:gd name="connsiteY2" fmla="*/ 47519 h 306599"/>
                  <a:gd name="connsiteX3" fmla="*/ 509270 w 2909570"/>
                  <a:gd name="connsiteY3" fmla="*/ 142134 h 306599"/>
                  <a:gd name="connsiteX4" fmla="*/ 631190 w 2909570"/>
                  <a:gd name="connsiteY4" fmla="*/ 1799 h 306599"/>
                  <a:gd name="connsiteX5" fmla="*/ 802005 w 2909570"/>
                  <a:gd name="connsiteY5" fmla="*/ 131339 h 306599"/>
                  <a:gd name="connsiteX6" fmla="*/ 1057910 w 2909570"/>
                  <a:gd name="connsiteY6" fmla="*/ 253259 h 306599"/>
                  <a:gd name="connsiteX7" fmla="*/ 1477010 w 2909570"/>
                  <a:gd name="connsiteY7" fmla="*/ 268499 h 306599"/>
                  <a:gd name="connsiteX8" fmla="*/ 1858010 w 2909570"/>
                  <a:gd name="connsiteY8" fmla="*/ 123719 h 306599"/>
                  <a:gd name="connsiteX9" fmla="*/ 2117090 w 2909570"/>
                  <a:gd name="connsiteY9" fmla="*/ 199919 h 306599"/>
                  <a:gd name="connsiteX10" fmla="*/ 2338070 w 2909570"/>
                  <a:gd name="connsiteY10" fmla="*/ 268499 h 306599"/>
                  <a:gd name="connsiteX11" fmla="*/ 2909570 w 2909570"/>
                  <a:gd name="connsiteY11" fmla="*/ 306599 h 306599"/>
                  <a:gd name="connsiteX0" fmla="*/ 0 w 2909570"/>
                  <a:gd name="connsiteY0" fmla="*/ 332634 h 332634"/>
                  <a:gd name="connsiteX1" fmla="*/ 204470 w 2909570"/>
                  <a:gd name="connsiteY1" fmla="*/ 238019 h 332634"/>
                  <a:gd name="connsiteX2" fmla="*/ 394970 w 2909570"/>
                  <a:gd name="connsiteY2" fmla="*/ 47519 h 332634"/>
                  <a:gd name="connsiteX3" fmla="*/ 509270 w 2909570"/>
                  <a:gd name="connsiteY3" fmla="*/ 142134 h 332634"/>
                  <a:gd name="connsiteX4" fmla="*/ 631190 w 2909570"/>
                  <a:gd name="connsiteY4" fmla="*/ 1799 h 332634"/>
                  <a:gd name="connsiteX5" fmla="*/ 802005 w 2909570"/>
                  <a:gd name="connsiteY5" fmla="*/ 131339 h 332634"/>
                  <a:gd name="connsiteX6" fmla="*/ 1057910 w 2909570"/>
                  <a:gd name="connsiteY6" fmla="*/ 253259 h 332634"/>
                  <a:gd name="connsiteX7" fmla="*/ 1477010 w 2909570"/>
                  <a:gd name="connsiteY7" fmla="*/ 268499 h 332634"/>
                  <a:gd name="connsiteX8" fmla="*/ 1858010 w 2909570"/>
                  <a:gd name="connsiteY8" fmla="*/ 123719 h 332634"/>
                  <a:gd name="connsiteX9" fmla="*/ 2117090 w 2909570"/>
                  <a:gd name="connsiteY9" fmla="*/ 199919 h 332634"/>
                  <a:gd name="connsiteX10" fmla="*/ 2338070 w 2909570"/>
                  <a:gd name="connsiteY10" fmla="*/ 268499 h 332634"/>
                  <a:gd name="connsiteX11" fmla="*/ 2909570 w 2909570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294534 h 306599"/>
                  <a:gd name="connsiteX1" fmla="*/ 204470 w 2982595"/>
                  <a:gd name="connsiteY1" fmla="*/ 238019 h 306599"/>
                  <a:gd name="connsiteX2" fmla="*/ 394970 w 2982595"/>
                  <a:gd name="connsiteY2" fmla="*/ 47519 h 306599"/>
                  <a:gd name="connsiteX3" fmla="*/ 509270 w 2982595"/>
                  <a:gd name="connsiteY3" fmla="*/ 142134 h 306599"/>
                  <a:gd name="connsiteX4" fmla="*/ 631190 w 2982595"/>
                  <a:gd name="connsiteY4" fmla="*/ 1799 h 306599"/>
                  <a:gd name="connsiteX5" fmla="*/ 802005 w 2982595"/>
                  <a:gd name="connsiteY5" fmla="*/ 131339 h 306599"/>
                  <a:gd name="connsiteX6" fmla="*/ 1057910 w 2982595"/>
                  <a:gd name="connsiteY6" fmla="*/ 253259 h 306599"/>
                  <a:gd name="connsiteX7" fmla="*/ 1477010 w 2982595"/>
                  <a:gd name="connsiteY7" fmla="*/ 268499 h 306599"/>
                  <a:gd name="connsiteX8" fmla="*/ 1858010 w 2982595"/>
                  <a:gd name="connsiteY8" fmla="*/ 123719 h 306599"/>
                  <a:gd name="connsiteX9" fmla="*/ 2117090 w 2982595"/>
                  <a:gd name="connsiteY9" fmla="*/ 199919 h 306599"/>
                  <a:gd name="connsiteX10" fmla="*/ 2338070 w 2982595"/>
                  <a:gd name="connsiteY10" fmla="*/ 268499 h 306599"/>
                  <a:gd name="connsiteX11" fmla="*/ 2982595 w 2982595"/>
                  <a:gd name="connsiteY11" fmla="*/ 306599 h 306599"/>
                  <a:gd name="connsiteX0" fmla="*/ 0 w 3090545"/>
                  <a:gd name="connsiteY0" fmla="*/ 202459 h 306599"/>
                  <a:gd name="connsiteX1" fmla="*/ 312420 w 3090545"/>
                  <a:gd name="connsiteY1" fmla="*/ 238019 h 306599"/>
                  <a:gd name="connsiteX2" fmla="*/ 502920 w 3090545"/>
                  <a:gd name="connsiteY2" fmla="*/ 47519 h 306599"/>
                  <a:gd name="connsiteX3" fmla="*/ 617220 w 3090545"/>
                  <a:gd name="connsiteY3" fmla="*/ 142134 h 306599"/>
                  <a:gd name="connsiteX4" fmla="*/ 739140 w 3090545"/>
                  <a:gd name="connsiteY4" fmla="*/ 1799 h 306599"/>
                  <a:gd name="connsiteX5" fmla="*/ 909955 w 3090545"/>
                  <a:gd name="connsiteY5" fmla="*/ 131339 h 306599"/>
                  <a:gd name="connsiteX6" fmla="*/ 1165860 w 3090545"/>
                  <a:gd name="connsiteY6" fmla="*/ 253259 h 306599"/>
                  <a:gd name="connsiteX7" fmla="*/ 1584960 w 3090545"/>
                  <a:gd name="connsiteY7" fmla="*/ 268499 h 306599"/>
                  <a:gd name="connsiteX8" fmla="*/ 1965960 w 3090545"/>
                  <a:gd name="connsiteY8" fmla="*/ 123719 h 306599"/>
                  <a:gd name="connsiteX9" fmla="*/ 2225040 w 3090545"/>
                  <a:gd name="connsiteY9" fmla="*/ 199919 h 306599"/>
                  <a:gd name="connsiteX10" fmla="*/ 2446020 w 3090545"/>
                  <a:gd name="connsiteY10" fmla="*/ 268499 h 306599"/>
                  <a:gd name="connsiteX11" fmla="*/ 3090545 w 3090545"/>
                  <a:gd name="connsiteY11" fmla="*/ 306599 h 306599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02615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977265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235710 w 2954020"/>
                  <a:gd name="connsiteY6" fmla="*/ 91334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108710 w 2954020"/>
                  <a:gd name="connsiteY6" fmla="*/ 24690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31047 h 331047"/>
                  <a:gd name="connsiteX1" fmla="*/ 175895 w 2954020"/>
                  <a:gd name="connsiteY1" fmla="*/ 255482 h 331047"/>
                  <a:gd name="connsiteX2" fmla="*/ 366395 w 2954020"/>
                  <a:gd name="connsiteY2" fmla="*/ 64982 h 331047"/>
                  <a:gd name="connsiteX3" fmla="*/ 521970 w 2954020"/>
                  <a:gd name="connsiteY3" fmla="*/ 159597 h 331047"/>
                  <a:gd name="connsiteX4" fmla="*/ 681990 w 2954020"/>
                  <a:gd name="connsiteY4" fmla="*/ 19262 h 331047"/>
                  <a:gd name="connsiteX5" fmla="*/ 1046480 w 2954020"/>
                  <a:gd name="connsiteY5" fmla="*/ 44027 h 331047"/>
                  <a:gd name="connsiteX6" fmla="*/ 1108710 w 2954020"/>
                  <a:gd name="connsiteY6" fmla="*/ 264372 h 331047"/>
                  <a:gd name="connsiteX7" fmla="*/ 1448435 w 2954020"/>
                  <a:gd name="connsiteY7" fmla="*/ 285962 h 331047"/>
                  <a:gd name="connsiteX8" fmla="*/ 1829435 w 2954020"/>
                  <a:gd name="connsiteY8" fmla="*/ 141182 h 331047"/>
                  <a:gd name="connsiteX9" fmla="*/ 2088515 w 2954020"/>
                  <a:gd name="connsiteY9" fmla="*/ 217382 h 331047"/>
                  <a:gd name="connsiteX10" fmla="*/ 2309495 w 2954020"/>
                  <a:gd name="connsiteY10" fmla="*/ 285962 h 331047"/>
                  <a:gd name="connsiteX11" fmla="*/ 2954020 w 2954020"/>
                  <a:gd name="connsiteY11" fmla="*/ 324062 h 331047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2088515 w 2954020"/>
                  <a:gd name="connsiteY9" fmla="*/ 202036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1981359 w 2954020"/>
                  <a:gd name="connsiteY9" fmla="*/ 159174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54020" h="315701">
                    <a:moveTo>
                      <a:pt x="0" y="315701"/>
                    </a:moveTo>
                    <a:cubicBezTo>
                      <a:pt x="50800" y="309351"/>
                      <a:pt x="114829" y="284480"/>
                      <a:pt x="175895" y="240136"/>
                    </a:cubicBezTo>
                    <a:cubicBezTo>
                      <a:pt x="236961" y="195792"/>
                      <a:pt x="308716" y="65617"/>
                      <a:pt x="366395" y="49636"/>
                    </a:cubicBezTo>
                    <a:cubicBezTo>
                      <a:pt x="424074" y="33655"/>
                      <a:pt x="469371" y="151871"/>
                      <a:pt x="521970" y="144251"/>
                    </a:cubicBezTo>
                    <a:cubicBezTo>
                      <a:pt x="574569" y="136631"/>
                      <a:pt x="628439" y="7832"/>
                      <a:pt x="681990" y="3916"/>
                    </a:cubicBezTo>
                    <a:cubicBezTo>
                      <a:pt x="735541" y="0"/>
                      <a:pt x="772160" y="79904"/>
                      <a:pt x="843280" y="120756"/>
                    </a:cubicBezTo>
                    <a:cubicBezTo>
                      <a:pt x="914400" y="161608"/>
                      <a:pt x="1007851" y="224049"/>
                      <a:pt x="1108710" y="249026"/>
                    </a:cubicBezTo>
                    <a:cubicBezTo>
                      <a:pt x="1209569" y="274003"/>
                      <a:pt x="1328314" y="291148"/>
                      <a:pt x="1448435" y="270616"/>
                    </a:cubicBezTo>
                    <a:cubicBezTo>
                      <a:pt x="1568556" y="250084"/>
                      <a:pt x="1740614" y="144410"/>
                      <a:pt x="1829435" y="125836"/>
                    </a:cubicBezTo>
                    <a:cubicBezTo>
                      <a:pt x="1918256" y="107262"/>
                      <a:pt x="1981359" y="159174"/>
                      <a:pt x="1981359" y="159174"/>
                    </a:cubicBezTo>
                    <a:cubicBezTo>
                      <a:pt x="2061369" y="183304"/>
                      <a:pt x="2147385" y="245692"/>
                      <a:pt x="2309495" y="270616"/>
                    </a:cubicBezTo>
                    <a:cubicBezTo>
                      <a:pt x="2471605" y="295540"/>
                      <a:pt x="2954020" y="308716"/>
                      <a:pt x="2954020" y="308716"/>
                    </a:cubicBezTo>
                  </a:path>
                </a:pathLst>
              </a:custGeom>
              <a:noFill/>
              <a:ln w="19050" cap="flat" cmpd="sng" algn="ctr">
                <a:solidFill>
                  <a:srgbClr val="3333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cxnSp>
            <p:nvCxnSpPr>
              <p:cNvPr id="55" name="直線矢印コネクタ 54"/>
              <p:cNvCxnSpPr/>
              <p:nvPr/>
            </p:nvCxnSpPr>
            <p:spPr bwMode="auto">
              <a:xfrm>
                <a:off x="3891449" y="3241294"/>
                <a:ext cx="2988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56" name="直線矢印コネクタ 55"/>
              <p:cNvCxnSpPr/>
              <p:nvPr/>
            </p:nvCxnSpPr>
            <p:spPr bwMode="auto">
              <a:xfrm rot="5400000" flipH="1" flipV="1">
                <a:off x="3649713" y="2990015"/>
                <a:ext cx="504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pic>
          <p:nvPicPr>
            <p:cNvPr id="57" name="図 56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lum/>
            </a:blip>
            <a:stretch>
              <a:fillRect/>
            </a:stretch>
          </p:blipFill>
          <p:spPr>
            <a:xfrm>
              <a:off x="6895174" y="3833012"/>
              <a:ext cx="196280" cy="111676"/>
            </a:xfrm>
            <a:prstGeom prst="rect">
              <a:avLst/>
            </a:prstGeom>
          </p:spPr>
        </p:pic>
        <p:pic>
          <p:nvPicPr>
            <p:cNvPr id="58" name="図 57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lum/>
            </a:blip>
            <a:stretch>
              <a:fillRect/>
            </a:stretch>
          </p:blipFill>
          <p:spPr>
            <a:xfrm>
              <a:off x="4614238" y="3805400"/>
              <a:ext cx="135365" cy="135365"/>
            </a:xfrm>
            <a:prstGeom prst="rect">
              <a:avLst/>
            </a:prstGeom>
          </p:spPr>
        </p:pic>
        <p:grpSp>
          <p:nvGrpSpPr>
            <p:cNvPr id="60" name="グループ化 102"/>
            <p:cNvGrpSpPr/>
            <p:nvPr/>
          </p:nvGrpSpPr>
          <p:grpSpPr>
            <a:xfrm>
              <a:off x="7536052" y="3797173"/>
              <a:ext cx="1194375" cy="217999"/>
              <a:chOff x="2340000" y="2565858"/>
              <a:chExt cx="1613612" cy="294519"/>
            </a:xfrm>
          </p:grpSpPr>
          <p:sp>
            <p:nvSpPr>
              <p:cNvPr id="65" name="Freeform 111"/>
              <p:cNvSpPr>
                <a:spLocks/>
              </p:cNvSpPr>
              <p:nvPr/>
            </p:nvSpPr>
            <p:spPr bwMode="auto">
              <a:xfrm>
                <a:off x="2340000" y="2576972"/>
                <a:ext cx="175018" cy="276261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6" name="Freeform 111"/>
              <p:cNvSpPr>
                <a:spLocks/>
              </p:cNvSpPr>
              <p:nvPr/>
            </p:nvSpPr>
            <p:spPr bwMode="auto">
              <a:xfrm>
                <a:off x="2520000" y="2565858"/>
                <a:ext cx="175018" cy="292137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7" name="Freeform 111"/>
              <p:cNvSpPr>
                <a:spLocks/>
              </p:cNvSpPr>
              <p:nvPr/>
            </p:nvSpPr>
            <p:spPr bwMode="auto">
              <a:xfrm>
                <a:off x="2700000" y="2572208"/>
                <a:ext cx="175018" cy="285787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8" name="Freeform 111"/>
              <p:cNvSpPr>
                <a:spLocks/>
              </p:cNvSpPr>
              <p:nvPr/>
            </p:nvSpPr>
            <p:spPr bwMode="auto">
              <a:xfrm>
                <a:off x="2880000" y="2759533"/>
                <a:ext cx="175018" cy="100844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69" name="Freeform 111"/>
              <p:cNvSpPr>
                <a:spLocks/>
              </p:cNvSpPr>
              <p:nvPr/>
            </p:nvSpPr>
            <p:spPr bwMode="auto">
              <a:xfrm>
                <a:off x="3060000" y="2800808"/>
                <a:ext cx="175018" cy="59569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70" name="Freeform 111"/>
              <p:cNvSpPr>
                <a:spLocks/>
              </p:cNvSpPr>
              <p:nvPr/>
            </p:nvSpPr>
            <p:spPr bwMode="auto">
              <a:xfrm>
                <a:off x="3240000" y="2651583"/>
                <a:ext cx="175018" cy="208794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71" name="Freeform 111"/>
              <p:cNvSpPr>
                <a:spLocks/>
              </p:cNvSpPr>
              <p:nvPr/>
            </p:nvSpPr>
            <p:spPr bwMode="auto">
              <a:xfrm>
                <a:off x="3420000" y="2600783"/>
                <a:ext cx="175018" cy="259594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72" name="Freeform 111"/>
              <p:cNvSpPr>
                <a:spLocks/>
              </p:cNvSpPr>
              <p:nvPr/>
            </p:nvSpPr>
            <p:spPr bwMode="auto">
              <a:xfrm>
                <a:off x="3600000" y="2775408"/>
                <a:ext cx="175018" cy="84969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73" name="Freeform 111"/>
              <p:cNvSpPr>
                <a:spLocks/>
              </p:cNvSpPr>
              <p:nvPr/>
            </p:nvSpPr>
            <p:spPr bwMode="auto">
              <a:xfrm>
                <a:off x="3778594" y="2814658"/>
                <a:ext cx="175018" cy="45719"/>
              </a:xfrm>
              <a:custGeom>
                <a:avLst/>
                <a:gdLst/>
                <a:ahLst/>
                <a:cxnLst>
                  <a:cxn ang="0">
                    <a:pos x="829" y="3664"/>
                  </a:cxn>
                  <a:cxn ang="0">
                    <a:pos x="932" y="3660"/>
                  </a:cxn>
                  <a:cxn ang="0">
                    <a:pos x="1035" y="3653"/>
                  </a:cxn>
                  <a:cxn ang="0">
                    <a:pos x="1138" y="3639"/>
                  </a:cxn>
                  <a:cxn ang="0">
                    <a:pos x="1243" y="3613"/>
                  </a:cxn>
                  <a:cxn ang="0">
                    <a:pos x="1346" y="3566"/>
                  </a:cxn>
                  <a:cxn ang="0">
                    <a:pos x="1449" y="3486"/>
                  </a:cxn>
                  <a:cxn ang="0">
                    <a:pos x="1554" y="3358"/>
                  </a:cxn>
                  <a:cxn ang="0">
                    <a:pos x="1657" y="3168"/>
                  </a:cxn>
                  <a:cxn ang="0">
                    <a:pos x="1760" y="2901"/>
                  </a:cxn>
                  <a:cxn ang="0">
                    <a:pos x="1865" y="2548"/>
                  </a:cxn>
                  <a:cxn ang="0">
                    <a:pos x="1967" y="2117"/>
                  </a:cxn>
                  <a:cxn ang="0">
                    <a:pos x="2070" y="1628"/>
                  </a:cxn>
                  <a:cxn ang="0">
                    <a:pos x="2226" y="880"/>
                  </a:cxn>
                  <a:cxn ang="0">
                    <a:pos x="2331" y="450"/>
                  </a:cxn>
                  <a:cxn ang="0">
                    <a:pos x="2434" y="143"/>
                  </a:cxn>
                  <a:cxn ang="0">
                    <a:pos x="2537" y="0"/>
                  </a:cxn>
                  <a:cxn ang="0">
                    <a:pos x="2639" y="47"/>
                  </a:cxn>
                  <a:cxn ang="0">
                    <a:pos x="2744" y="276"/>
                  </a:cxn>
                  <a:cxn ang="0">
                    <a:pos x="2847" y="651"/>
                  </a:cxn>
                  <a:cxn ang="0">
                    <a:pos x="2950" y="1120"/>
                  </a:cxn>
                  <a:cxn ang="0">
                    <a:pos x="3106" y="1876"/>
                  </a:cxn>
                  <a:cxn ang="0">
                    <a:pos x="3210" y="2341"/>
                  </a:cxn>
                  <a:cxn ang="0">
                    <a:pos x="3313" y="2733"/>
                  </a:cxn>
                  <a:cxn ang="0">
                    <a:pos x="3416" y="3044"/>
                  </a:cxn>
                  <a:cxn ang="0">
                    <a:pos x="3521" y="3273"/>
                  </a:cxn>
                  <a:cxn ang="0">
                    <a:pos x="3624" y="3430"/>
                  </a:cxn>
                  <a:cxn ang="0">
                    <a:pos x="3727" y="3533"/>
                  </a:cxn>
                  <a:cxn ang="0">
                    <a:pos x="3832" y="3596"/>
                  </a:cxn>
                  <a:cxn ang="0">
                    <a:pos x="3935" y="3630"/>
                  </a:cxn>
                  <a:cxn ang="0">
                    <a:pos x="4038" y="3650"/>
                  </a:cxn>
                  <a:cxn ang="0">
                    <a:pos x="4142" y="3658"/>
                  </a:cxn>
                  <a:cxn ang="0">
                    <a:pos x="4245" y="3664"/>
                  </a:cxn>
                  <a:cxn ang="0">
                    <a:pos x="5125" y="3665"/>
                  </a:cxn>
                </a:cxnLst>
                <a:rect l="0" t="0" r="r" b="b"/>
                <a:pathLst>
                  <a:path w="5125" h="3665">
                    <a:moveTo>
                      <a:pt x="0" y="3664"/>
                    </a:moveTo>
                    <a:lnTo>
                      <a:pt x="829" y="3664"/>
                    </a:lnTo>
                    <a:lnTo>
                      <a:pt x="880" y="3662"/>
                    </a:lnTo>
                    <a:lnTo>
                      <a:pt x="932" y="3660"/>
                    </a:lnTo>
                    <a:lnTo>
                      <a:pt x="983" y="3657"/>
                    </a:lnTo>
                    <a:lnTo>
                      <a:pt x="1035" y="3653"/>
                    </a:lnTo>
                    <a:lnTo>
                      <a:pt x="1088" y="3648"/>
                    </a:lnTo>
                    <a:lnTo>
                      <a:pt x="1138" y="3639"/>
                    </a:lnTo>
                    <a:lnTo>
                      <a:pt x="1191" y="3629"/>
                    </a:lnTo>
                    <a:lnTo>
                      <a:pt x="1243" y="3613"/>
                    </a:lnTo>
                    <a:lnTo>
                      <a:pt x="1294" y="3594"/>
                    </a:lnTo>
                    <a:lnTo>
                      <a:pt x="1346" y="3566"/>
                    </a:lnTo>
                    <a:lnTo>
                      <a:pt x="1398" y="3531"/>
                    </a:lnTo>
                    <a:lnTo>
                      <a:pt x="1449" y="3486"/>
                    </a:lnTo>
                    <a:lnTo>
                      <a:pt x="1501" y="3428"/>
                    </a:lnTo>
                    <a:lnTo>
                      <a:pt x="1554" y="3358"/>
                    </a:lnTo>
                    <a:lnTo>
                      <a:pt x="1604" y="3273"/>
                    </a:lnTo>
                    <a:lnTo>
                      <a:pt x="1657" y="3168"/>
                    </a:lnTo>
                    <a:lnTo>
                      <a:pt x="1709" y="3044"/>
                    </a:lnTo>
                    <a:lnTo>
                      <a:pt x="1760" y="2901"/>
                    </a:lnTo>
                    <a:lnTo>
                      <a:pt x="1812" y="2735"/>
                    </a:lnTo>
                    <a:lnTo>
                      <a:pt x="1865" y="2548"/>
                    </a:lnTo>
                    <a:lnTo>
                      <a:pt x="1915" y="2342"/>
                    </a:lnTo>
                    <a:lnTo>
                      <a:pt x="1967" y="2117"/>
                    </a:lnTo>
                    <a:lnTo>
                      <a:pt x="2020" y="1878"/>
                    </a:lnTo>
                    <a:lnTo>
                      <a:pt x="2070" y="1628"/>
                    </a:lnTo>
                    <a:lnTo>
                      <a:pt x="2175" y="1122"/>
                    </a:lnTo>
                    <a:lnTo>
                      <a:pt x="2226" y="880"/>
                    </a:lnTo>
                    <a:lnTo>
                      <a:pt x="2278" y="653"/>
                    </a:lnTo>
                    <a:lnTo>
                      <a:pt x="2331" y="450"/>
                    </a:lnTo>
                    <a:lnTo>
                      <a:pt x="2381" y="277"/>
                    </a:lnTo>
                    <a:lnTo>
                      <a:pt x="2434" y="143"/>
                    </a:lnTo>
                    <a:lnTo>
                      <a:pt x="2486" y="49"/>
                    </a:lnTo>
                    <a:lnTo>
                      <a:pt x="2537" y="0"/>
                    </a:lnTo>
                    <a:lnTo>
                      <a:pt x="2589" y="0"/>
                    </a:lnTo>
                    <a:lnTo>
                      <a:pt x="2639" y="47"/>
                    </a:lnTo>
                    <a:lnTo>
                      <a:pt x="2692" y="141"/>
                    </a:lnTo>
                    <a:lnTo>
                      <a:pt x="2744" y="276"/>
                    </a:lnTo>
                    <a:lnTo>
                      <a:pt x="2795" y="448"/>
                    </a:lnTo>
                    <a:lnTo>
                      <a:pt x="2847" y="651"/>
                    </a:lnTo>
                    <a:lnTo>
                      <a:pt x="2900" y="878"/>
                    </a:lnTo>
                    <a:lnTo>
                      <a:pt x="2950" y="1120"/>
                    </a:lnTo>
                    <a:lnTo>
                      <a:pt x="3055" y="1627"/>
                    </a:lnTo>
                    <a:lnTo>
                      <a:pt x="3106" y="1876"/>
                    </a:lnTo>
                    <a:lnTo>
                      <a:pt x="3158" y="2115"/>
                    </a:lnTo>
                    <a:lnTo>
                      <a:pt x="3210" y="2341"/>
                    </a:lnTo>
                    <a:lnTo>
                      <a:pt x="3261" y="2546"/>
                    </a:lnTo>
                    <a:lnTo>
                      <a:pt x="3313" y="2733"/>
                    </a:lnTo>
                    <a:lnTo>
                      <a:pt x="3366" y="2899"/>
                    </a:lnTo>
                    <a:lnTo>
                      <a:pt x="3416" y="3044"/>
                    </a:lnTo>
                    <a:lnTo>
                      <a:pt x="3469" y="3168"/>
                    </a:lnTo>
                    <a:lnTo>
                      <a:pt x="3521" y="3273"/>
                    </a:lnTo>
                    <a:lnTo>
                      <a:pt x="3572" y="3360"/>
                    </a:lnTo>
                    <a:lnTo>
                      <a:pt x="3624" y="3430"/>
                    </a:lnTo>
                    <a:lnTo>
                      <a:pt x="3676" y="3487"/>
                    </a:lnTo>
                    <a:lnTo>
                      <a:pt x="3727" y="3533"/>
                    </a:lnTo>
                    <a:lnTo>
                      <a:pt x="3779" y="3568"/>
                    </a:lnTo>
                    <a:lnTo>
                      <a:pt x="3832" y="3596"/>
                    </a:lnTo>
                    <a:lnTo>
                      <a:pt x="3882" y="3615"/>
                    </a:lnTo>
                    <a:lnTo>
                      <a:pt x="3935" y="3630"/>
                    </a:lnTo>
                    <a:lnTo>
                      <a:pt x="3987" y="3641"/>
                    </a:lnTo>
                    <a:lnTo>
                      <a:pt x="4038" y="3650"/>
                    </a:lnTo>
                    <a:lnTo>
                      <a:pt x="4090" y="3655"/>
                    </a:lnTo>
                    <a:lnTo>
                      <a:pt x="4142" y="3658"/>
                    </a:lnTo>
                    <a:lnTo>
                      <a:pt x="4193" y="3662"/>
                    </a:lnTo>
                    <a:lnTo>
                      <a:pt x="4245" y="3664"/>
                    </a:lnTo>
                    <a:lnTo>
                      <a:pt x="4296" y="3665"/>
                    </a:lnTo>
                    <a:lnTo>
                      <a:pt x="5125" y="3665"/>
                    </a:lnTo>
                  </a:path>
                </a:pathLst>
              </a:custGeom>
              <a:noFill/>
              <a:ln w="19050">
                <a:solidFill>
                  <a:srgbClr val="3333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61" name="直線矢印コネクタ 60"/>
            <p:cNvCxnSpPr/>
            <p:nvPr/>
          </p:nvCxnSpPr>
          <p:spPr bwMode="auto">
            <a:xfrm>
              <a:off x="7456692" y="4019872"/>
              <a:ext cx="1385631" cy="117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直線矢印コネクタ 61"/>
            <p:cNvCxnSpPr/>
            <p:nvPr/>
          </p:nvCxnSpPr>
          <p:spPr bwMode="auto">
            <a:xfrm rot="5400000" flipH="1" flipV="1">
              <a:off x="7277762" y="3833879"/>
              <a:ext cx="373054" cy="117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4" name="フリーフォーム 63"/>
            <p:cNvSpPr/>
            <p:nvPr/>
          </p:nvSpPr>
          <p:spPr bwMode="auto">
            <a:xfrm>
              <a:off x="7472730" y="3649114"/>
              <a:ext cx="1386698" cy="367426"/>
            </a:xfrm>
            <a:custGeom>
              <a:avLst/>
              <a:gdLst>
                <a:gd name="connsiteX0" fmla="*/ 0 w 2865120"/>
                <a:gd name="connsiteY0" fmla="*/ 294640 h 309880"/>
                <a:gd name="connsiteX1" fmla="*/ 160020 w 2865120"/>
                <a:gd name="connsiteY1" fmla="*/ 241300 h 309880"/>
                <a:gd name="connsiteX2" fmla="*/ 350520 w 2865120"/>
                <a:gd name="connsiteY2" fmla="*/ 50800 h 309880"/>
                <a:gd name="connsiteX3" fmla="*/ 464820 w 2865120"/>
                <a:gd name="connsiteY3" fmla="*/ 104140 h 309880"/>
                <a:gd name="connsiteX4" fmla="*/ 586740 w 2865120"/>
                <a:gd name="connsiteY4" fmla="*/ 5080 h 309880"/>
                <a:gd name="connsiteX5" fmla="*/ 716280 w 2865120"/>
                <a:gd name="connsiteY5" fmla="*/ 134620 h 309880"/>
                <a:gd name="connsiteX6" fmla="*/ 1013460 w 2865120"/>
                <a:gd name="connsiteY6" fmla="*/ 256540 h 309880"/>
                <a:gd name="connsiteX7" fmla="*/ 1432560 w 2865120"/>
                <a:gd name="connsiteY7" fmla="*/ 271780 h 309880"/>
                <a:gd name="connsiteX8" fmla="*/ 1813560 w 2865120"/>
                <a:gd name="connsiteY8" fmla="*/ 127000 h 309880"/>
                <a:gd name="connsiteX9" fmla="*/ 2072640 w 2865120"/>
                <a:gd name="connsiteY9" fmla="*/ 203200 h 309880"/>
                <a:gd name="connsiteX10" fmla="*/ 2293620 w 2865120"/>
                <a:gd name="connsiteY10" fmla="*/ 271780 h 309880"/>
                <a:gd name="connsiteX11" fmla="*/ 2865120 w 2865120"/>
                <a:gd name="connsiteY11" fmla="*/ 309880 h 309880"/>
                <a:gd name="connsiteX0" fmla="*/ 0 w 2865120"/>
                <a:gd name="connsiteY0" fmla="*/ 294640 h 309880"/>
                <a:gd name="connsiteX1" fmla="*/ 160020 w 2865120"/>
                <a:gd name="connsiteY1" fmla="*/ 241300 h 309880"/>
                <a:gd name="connsiteX2" fmla="*/ 350520 w 2865120"/>
                <a:gd name="connsiteY2" fmla="*/ 50800 h 309880"/>
                <a:gd name="connsiteX3" fmla="*/ 464820 w 2865120"/>
                <a:gd name="connsiteY3" fmla="*/ 104140 h 309880"/>
                <a:gd name="connsiteX4" fmla="*/ 586740 w 2865120"/>
                <a:gd name="connsiteY4" fmla="*/ 5080 h 309880"/>
                <a:gd name="connsiteX5" fmla="*/ 757555 w 2865120"/>
                <a:gd name="connsiteY5" fmla="*/ 134620 h 309880"/>
                <a:gd name="connsiteX6" fmla="*/ 1013460 w 2865120"/>
                <a:gd name="connsiteY6" fmla="*/ 256540 h 309880"/>
                <a:gd name="connsiteX7" fmla="*/ 1432560 w 2865120"/>
                <a:gd name="connsiteY7" fmla="*/ 271780 h 309880"/>
                <a:gd name="connsiteX8" fmla="*/ 1813560 w 2865120"/>
                <a:gd name="connsiteY8" fmla="*/ 127000 h 309880"/>
                <a:gd name="connsiteX9" fmla="*/ 2072640 w 2865120"/>
                <a:gd name="connsiteY9" fmla="*/ 203200 h 309880"/>
                <a:gd name="connsiteX10" fmla="*/ 2293620 w 2865120"/>
                <a:gd name="connsiteY10" fmla="*/ 271780 h 309880"/>
                <a:gd name="connsiteX11" fmla="*/ 2865120 w 2865120"/>
                <a:gd name="connsiteY11" fmla="*/ 309880 h 309880"/>
                <a:gd name="connsiteX0" fmla="*/ 0 w 2865120"/>
                <a:gd name="connsiteY0" fmla="*/ 291359 h 306599"/>
                <a:gd name="connsiteX1" fmla="*/ 160020 w 2865120"/>
                <a:gd name="connsiteY1" fmla="*/ 238019 h 306599"/>
                <a:gd name="connsiteX2" fmla="*/ 350520 w 2865120"/>
                <a:gd name="connsiteY2" fmla="*/ 47519 h 306599"/>
                <a:gd name="connsiteX3" fmla="*/ 464820 w 2865120"/>
                <a:gd name="connsiteY3" fmla="*/ 142134 h 306599"/>
                <a:gd name="connsiteX4" fmla="*/ 586740 w 2865120"/>
                <a:gd name="connsiteY4" fmla="*/ 1799 h 306599"/>
                <a:gd name="connsiteX5" fmla="*/ 757555 w 2865120"/>
                <a:gd name="connsiteY5" fmla="*/ 131339 h 306599"/>
                <a:gd name="connsiteX6" fmla="*/ 1013460 w 2865120"/>
                <a:gd name="connsiteY6" fmla="*/ 253259 h 306599"/>
                <a:gd name="connsiteX7" fmla="*/ 1432560 w 2865120"/>
                <a:gd name="connsiteY7" fmla="*/ 268499 h 306599"/>
                <a:gd name="connsiteX8" fmla="*/ 1813560 w 2865120"/>
                <a:gd name="connsiteY8" fmla="*/ 123719 h 306599"/>
                <a:gd name="connsiteX9" fmla="*/ 2072640 w 2865120"/>
                <a:gd name="connsiteY9" fmla="*/ 199919 h 306599"/>
                <a:gd name="connsiteX10" fmla="*/ 2293620 w 2865120"/>
                <a:gd name="connsiteY10" fmla="*/ 268499 h 306599"/>
                <a:gd name="connsiteX11" fmla="*/ 2865120 w 2865120"/>
                <a:gd name="connsiteY11" fmla="*/ 306599 h 306599"/>
                <a:gd name="connsiteX0" fmla="*/ 0 w 2865120"/>
                <a:gd name="connsiteY0" fmla="*/ 291359 h 306599"/>
                <a:gd name="connsiteX1" fmla="*/ 160020 w 2865120"/>
                <a:gd name="connsiteY1" fmla="*/ 238019 h 306599"/>
                <a:gd name="connsiteX2" fmla="*/ 350520 w 2865120"/>
                <a:gd name="connsiteY2" fmla="*/ 47519 h 306599"/>
                <a:gd name="connsiteX3" fmla="*/ 464820 w 2865120"/>
                <a:gd name="connsiteY3" fmla="*/ 142134 h 306599"/>
                <a:gd name="connsiteX4" fmla="*/ 586740 w 2865120"/>
                <a:gd name="connsiteY4" fmla="*/ 1799 h 306599"/>
                <a:gd name="connsiteX5" fmla="*/ 757555 w 2865120"/>
                <a:gd name="connsiteY5" fmla="*/ 131339 h 306599"/>
                <a:gd name="connsiteX6" fmla="*/ 1013460 w 2865120"/>
                <a:gd name="connsiteY6" fmla="*/ 253259 h 306599"/>
                <a:gd name="connsiteX7" fmla="*/ 1432560 w 2865120"/>
                <a:gd name="connsiteY7" fmla="*/ 268499 h 306599"/>
                <a:gd name="connsiteX8" fmla="*/ 1813560 w 2865120"/>
                <a:gd name="connsiteY8" fmla="*/ 123719 h 306599"/>
                <a:gd name="connsiteX9" fmla="*/ 2072640 w 2865120"/>
                <a:gd name="connsiteY9" fmla="*/ 199919 h 306599"/>
                <a:gd name="connsiteX10" fmla="*/ 2293620 w 2865120"/>
                <a:gd name="connsiteY10" fmla="*/ 268499 h 306599"/>
                <a:gd name="connsiteX11" fmla="*/ 2865120 w 2865120"/>
                <a:gd name="connsiteY11" fmla="*/ 306599 h 306599"/>
                <a:gd name="connsiteX0" fmla="*/ 0 w 2909570"/>
                <a:gd name="connsiteY0" fmla="*/ 291359 h 306599"/>
                <a:gd name="connsiteX1" fmla="*/ 204470 w 2909570"/>
                <a:gd name="connsiteY1" fmla="*/ 238019 h 306599"/>
                <a:gd name="connsiteX2" fmla="*/ 394970 w 2909570"/>
                <a:gd name="connsiteY2" fmla="*/ 47519 h 306599"/>
                <a:gd name="connsiteX3" fmla="*/ 509270 w 2909570"/>
                <a:gd name="connsiteY3" fmla="*/ 142134 h 306599"/>
                <a:gd name="connsiteX4" fmla="*/ 631190 w 2909570"/>
                <a:gd name="connsiteY4" fmla="*/ 1799 h 306599"/>
                <a:gd name="connsiteX5" fmla="*/ 802005 w 2909570"/>
                <a:gd name="connsiteY5" fmla="*/ 131339 h 306599"/>
                <a:gd name="connsiteX6" fmla="*/ 1057910 w 2909570"/>
                <a:gd name="connsiteY6" fmla="*/ 253259 h 306599"/>
                <a:gd name="connsiteX7" fmla="*/ 1477010 w 2909570"/>
                <a:gd name="connsiteY7" fmla="*/ 268499 h 306599"/>
                <a:gd name="connsiteX8" fmla="*/ 1858010 w 2909570"/>
                <a:gd name="connsiteY8" fmla="*/ 123719 h 306599"/>
                <a:gd name="connsiteX9" fmla="*/ 2117090 w 2909570"/>
                <a:gd name="connsiteY9" fmla="*/ 199919 h 306599"/>
                <a:gd name="connsiteX10" fmla="*/ 2338070 w 2909570"/>
                <a:gd name="connsiteY10" fmla="*/ 268499 h 306599"/>
                <a:gd name="connsiteX11" fmla="*/ 2909570 w 2909570"/>
                <a:gd name="connsiteY11" fmla="*/ 306599 h 306599"/>
                <a:gd name="connsiteX0" fmla="*/ 0 w 2909570"/>
                <a:gd name="connsiteY0" fmla="*/ 332634 h 332634"/>
                <a:gd name="connsiteX1" fmla="*/ 204470 w 2909570"/>
                <a:gd name="connsiteY1" fmla="*/ 238019 h 332634"/>
                <a:gd name="connsiteX2" fmla="*/ 394970 w 2909570"/>
                <a:gd name="connsiteY2" fmla="*/ 47519 h 332634"/>
                <a:gd name="connsiteX3" fmla="*/ 509270 w 2909570"/>
                <a:gd name="connsiteY3" fmla="*/ 142134 h 332634"/>
                <a:gd name="connsiteX4" fmla="*/ 631190 w 2909570"/>
                <a:gd name="connsiteY4" fmla="*/ 1799 h 332634"/>
                <a:gd name="connsiteX5" fmla="*/ 802005 w 2909570"/>
                <a:gd name="connsiteY5" fmla="*/ 131339 h 332634"/>
                <a:gd name="connsiteX6" fmla="*/ 1057910 w 2909570"/>
                <a:gd name="connsiteY6" fmla="*/ 253259 h 332634"/>
                <a:gd name="connsiteX7" fmla="*/ 1477010 w 2909570"/>
                <a:gd name="connsiteY7" fmla="*/ 268499 h 332634"/>
                <a:gd name="connsiteX8" fmla="*/ 1858010 w 2909570"/>
                <a:gd name="connsiteY8" fmla="*/ 123719 h 332634"/>
                <a:gd name="connsiteX9" fmla="*/ 2117090 w 2909570"/>
                <a:gd name="connsiteY9" fmla="*/ 199919 h 332634"/>
                <a:gd name="connsiteX10" fmla="*/ 2338070 w 2909570"/>
                <a:gd name="connsiteY10" fmla="*/ 268499 h 332634"/>
                <a:gd name="connsiteX11" fmla="*/ 2909570 w 2909570"/>
                <a:gd name="connsiteY11" fmla="*/ 306599 h 332634"/>
                <a:gd name="connsiteX0" fmla="*/ 0 w 2982595"/>
                <a:gd name="connsiteY0" fmla="*/ 332634 h 332634"/>
                <a:gd name="connsiteX1" fmla="*/ 204470 w 2982595"/>
                <a:gd name="connsiteY1" fmla="*/ 238019 h 332634"/>
                <a:gd name="connsiteX2" fmla="*/ 394970 w 2982595"/>
                <a:gd name="connsiteY2" fmla="*/ 47519 h 332634"/>
                <a:gd name="connsiteX3" fmla="*/ 509270 w 2982595"/>
                <a:gd name="connsiteY3" fmla="*/ 142134 h 332634"/>
                <a:gd name="connsiteX4" fmla="*/ 631190 w 2982595"/>
                <a:gd name="connsiteY4" fmla="*/ 1799 h 332634"/>
                <a:gd name="connsiteX5" fmla="*/ 802005 w 2982595"/>
                <a:gd name="connsiteY5" fmla="*/ 131339 h 332634"/>
                <a:gd name="connsiteX6" fmla="*/ 1057910 w 2982595"/>
                <a:gd name="connsiteY6" fmla="*/ 253259 h 332634"/>
                <a:gd name="connsiteX7" fmla="*/ 1477010 w 2982595"/>
                <a:gd name="connsiteY7" fmla="*/ 268499 h 332634"/>
                <a:gd name="connsiteX8" fmla="*/ 1858010 w 2982595"/>
                <a:gd name="connsiteY8" fmla="*/ 123719 h 332634"/>
                <a:gd name="connsiteX9" fmla="*/ 2117090 w 2982595"/>
                <a:gd name="connsiteY9" fmla="*/ 199919 h 332634"/>
                <a:gd name="connsiteX10" fmla="*/ 2338070 w 2982595"/>
                <a:gd name="connsiteY10" fmla="*/ 268499 h 332634"/>
                <a:gd name="connsiteX11" fmla="*/ 2982595 w 2982595"/>
                <a:gd name="connsiteY11" fmla="*/ 306599 h 332634"/>
                <a:gd name="connsiteX0" fmla="*/ 0 w 2982595"/>
                <a:gd name="connsiteY0" fmla="*/ 332634 h 332634"/>
                <a:gd name="connsiteX1" fmla="*/ 204470 w 2982595"/>
                <a:gd name="connsiteY1" fmla="*/ 238019 h 332634"/>
                <a:gd name="connsiteX2" fmla="*/ 394970 w 2982595"/>
                <a:gd name="connsiteY2" fmla="*/ 47519 h 332634"/>
                <a:gd name="connsiteX3" fmla="*/ 509270 w 2982595"/>
                <a:gd name="connsiteY3" fmla="*/ 142134 h 332634"/>
                <a:gd name="connsiteX4" fmla="*/ 631190 w 2982595"/>
                <a:gd name="connsiteY4" fmla="*/ 1799 h 332634"/>
                <a:gd name="connsiteX5" fmla="*/ 802005 w 2982595"/>
                <a:gd name="connsiteY5" fmla="*/ 131339 h 332634"/>
                <a:gd name="connsiteX6" fmla="*/ 1057910 w 2982595"/>
                <a:gd name="connsiteY6" fmla="*/ 253259 h 332634"/>
                <a:gd name="connsiteX7" fmla="*/ 1477010 w 2982595"/>
                <a:gd name="connsiteY7" fmla="*/ 268499 h 332634"/>
                <a:gd name="connsiteX8" fmla="*/ 1858010 w 2982595"/>
                <a:gd name="connsiteY8" fmla="*/ 123719 h 332634"/>
                <a:gd name="connsiteX9" fmla="*/ 2117090 w 2982595"/>
                <a:gd name="connsiteY9" fmla="*/ 199919 h 332634"/>
                <a:gd name="connsiteX10" fmla="*/ 2338070 w 2982595"/>
                <a:gd name="connsiteY10" fmla="*/ 268499 h 332634"/>
                <a:gd name="connsiteX11" fmla="*/ 2982595 w 2982595"/>
                <a:gd name="connsiteY11" fmla="*/ 306599 h 332634"/>
                <a:gd name="connsiteX0" fmla="*/ 0 w 2982595"/>
                <a:gd name="connsiteY0" fmla="*/ 294534 h 306599"/>
                <a:gd name="connsiteX1" fmla="*/ 204470 w 2982595"/>
                <a:gd name="connsiteY1" fmla="*/ 238019 h 306599"/>
                <a:gd name="connsiteX2" fmla="*/ 394970 w 2982595"/>
                <a:gd name="connsiteY2" fmla="*/ 47519 h 306599"/>
                <a:gd name="connsiteX3" fmla="*/ 509270 w 2982595"/>
                <a:gd name="connsiteY3" fmla="*/ 142134 h 306599"/>
                <a:gd name="connsiteX4" fmla="*/ 631190 w 2982595"/>
                <a:gd name="connsiteY4" fmla="*/ 1799 h 306599"/>
                <a:gd name="connsiteX5" fmla="*/ 802005 w 2982595"/>
                <a:gd name="connsiteY5" fmla="*/ 131339 h 306599"/>
                <a:gd name="connsiteX6" fmla="*/ 1057910 w 2982595"/>
                <a:gd name="connsiteY6" fmla="*/ 253259 h 306599"/>
                <a:gd name="connsiteX7" fmla="*/ 1477010 w 2982595"/>
                <a:gd name="connsiteY7" fmla="*/ 268499 h 306599"/>
                <a:gd name="connsiteX8" fmla="*/ 1858010 w 2982595"/>
                <a:gd name="connsiteY8" fmla="*/ 123719 h 306599"/>
                <a:gd name="connsiteX9" fmla="*/ 2117090 w 2982595"/>
                <a:gd name="connsiteY9" fmla="*/ 199919 h 306599"/>
                <a:gd name="connsiteX10" fmla="*/ 2338070 w 2982595"/>
                <a:gd name="connsiteY10" fmla="*/ 268499 h 306599"/>
                <a:gd name="connsiteX11" fmla="*/ 2982595 w 2982595"/>
                <a:gd name="connsiteY11" fmla="*/ 306599 h 306599"/>
                <a:gd name="connsiteX0" fmla="*/ 0 w 3090545"/>
                <a:gd name="connsiteY0" fmla="*/ 202459 h 306599"/>
                <a:gd name="connsiteX1" fmla="*/ 312420 w 3090545"/>
                <a:gd name="connsiteY1" fmla="*/ 238019 h 306599"/>
                <a:gd name="connsiteX2" fmla="*/ 502920 w 3090545"/>
                <a:gd name="connsiteY2" fmla="*/ 47519 h 306599"/>
                <a:gd name="connsiteX3" fmla="*/ 617220 w 3090545"/>
                <a:gd name="connsiteY3" fmla="*/ 142134 h 306599"/>
                <a:gd name="connsiteX4" fmla="*/ 739140 w 3090545"/>
                <a:gd name="connsiteY4" fmla="*/ 1799 h 306599"/>
                <a:gd name="connsiteX5" fmla="*/ 909955 w 3090545"/>
                <a:gd name="connsiteY5" fmla="*/ 131339 h 306599"/>
                <a:gd name="connsiteX6" fmla="*/ 1165860 w 3090545"/>
                <a:gd name="connsiteY6" fmla="*/ 253259 h 306599"/>
                <a:gd name="connsiteX7" fmla="*/ 1584960 w 3090545"/>
                <a:gd name="connsiteY7" fmla="*/ 268499 h 306599"/>
                <a:gd name="connsiteX8" fmla="*/ 1965960 w 3090545"/>
                <a:gd name="connsiteY8" fmla="*/ 123719 h 306599"/>
                <a:gd name="connsiteX9" fmla="*/ 2225040 w 3090545"/>
                <a:gd name="connsiteY9" fmla="*/ 199919 h 306599"/>
                <a:gd name="connsiteX10" fmla="*/ 2446020 w 3090545"/>
                <a:gd name="connsiteY10" fmla="*/ 268499 h 306599"/>
                <a:gd name="connsiteX11" fmla="*/ 3090545 w 3090545"/>
                <a:gd name="connsiteY11" fmla="*/ 306599 h 306599"/>
                <a:gd name="connsiteX0" fmla="*/ 0 w 2954020"/>
                <a:gd name="connsiteY0" fmla="*/ 313584 h 313584"/>
                <a:gd name="connsiteX1" fmla="*/ 175895 w 2954020"/>
                <a:gd name="connsiteY1" fmla="*/ 238019 h 313584"/>
                <a:gd name="connsiteX2" fmla="*/ 366395 w 2954020"/>
                <a:gd name="connsiteY2" fmla="*/ 47519 h 313584"/>
                <a:gd name="connsiteX3" fmla="*/ 480695 w 2954020"/>
                <a:gd name="connsiteY3" fmla="*/ 142134 h 313584"/>
                <a:gd name="connsiteX4" fmla="*/ 602615 w 2954020"/>
                <a:gd name="connsiteY4" fmla="*/ 1799 h 313584"/>
                <a:gd name="connsiteX5" fmla="*/ 773430 w 2954020"/>
                <a:gd name="connsiteY5" fmla="*/ 131339 h 313584"/>
                <a:gd name="connsiteX6" fmla="*/ 1029335 w 2954020"/>
                <a:gd name="connsiteY6" fmla="*/ 253259 h 313584"/>
                <a:gd name="connsiteX7" fmla="*/ 1448435 w 2954020"/>
                <a:gd name="connsiteY7" fmla="*/ 268499 h 313584"/>
                <a:gd name="connsiteX8" fmla="*/ 1829435 w 2954020"/>
                <a:gd name="connsiteY8" fmla="*/ 123719 h 313584"/>
                <a:gd name="connsiteX9" fmla="*/ 2088515 w 2954020"/>
                <a:gd name="connsiteY9" fmla="*/ 199919 h 313584"/>
                <a:gd name="connsiteX10" fmla="*/ 2309495 w 2954020"/>
                <a:gd name="connsiteY10" fmla="*/ 268499 h 313584"/>
                <a:gd name="connsiteX11" fmla="*/ 2954020 w 2954020"/>
                <a:gd name="connsiteY11" fmla="*/ 306599 h 313584"/>
                <a:gd name="connsiteX0" fmla="*/ 0 w 2954020"/>
                <a:gd name="connsiteY0" fmla="*/ 313584 h 313584"/>
                <a:gd name="connsiteX1" fmla="*/ 175895 w 2954020"/>
                <a:gd name="connsiteY1" fmla="*/ 238019 h 313584"/>
                <a:gd name="connsiteX2" fmla="*/ 366395 w 2954020"/>
                <a:gd name="connsiteY2" fmla="*/ 47519 h 313584"/>
                <a:gd name="connsiteX3" fmla="*/ 480695 w 2954020"/>
                <a:gd name="connsiteY3" fmla="*/ 142134 h 313584"/>
                <a:gd name="connsiteX4" fmla="*/ 643890 w 2954020"/>
                <a:gd name="connsiteY4" fmla="*/ 1799 h 313584"/>
                <a:gd name="connsiteX5" fmla="*/ 773430 w 2954020"/>
                <a:gd name="connsiteY5" fmla="*/ 131339 h 313584"/>
                <a:gd name="connsiteX6" fmla="*/ 1029335 w 2954020"/>
                <a:gd name="connsiteY6" fmla="*/ 253259 h 313584"/>
                <a:gd name="connsiteX7" fmla="*/ 1448435 w 2954020"/>
                <a:gd name="connsiteY7" fmla="*/ 268499 h 313584"/>
                <a:gd name="connsiteX8" fmla="*/ 1829435 w 2954020"/>
                <a:gd name="connsiteY8" fmla="*/ 123719 h 313584"/>
                <a:gd name="connsiteX9" fmla="*/ 2088515 w 2954020"/>
                <a:gd name="connsiteY9" fmla="*/ 199919 h 313584"/>
                <a:gd name="connsiteX10" fmla="*/ 2309495 w 2954020"/>
                <a:gd name="connsiteY10" fmla="*/ 268499 h 313584"/>
                <a:gd name="connsiteX11" fmla="*/ 2954020 w 2954020"/>
                <a:gd name="connsiteY11" fmla="*/ 306599 h 313584"/>
                <a:gd name="connsiteX0" fmla="*/ 0 w 2954020"/>
                <a:gd name="connsiteY0" fmla="*/ 313584 h 313584"/>
                <a:gd name="connsiteX1" fmla="*/ 175895 w 2954020"/>
                <a:gd name="connsiteY1" fmla="*/ 238019 h 313584"/>
                <a:gd name="connsiteX2" fmla="*/ 366395 w 2954020"/>
                <a:gd name="connsiteY2" fmla="*/ 47519 h 313584"/>
                <a:gd name="connsiteX3" fmla="*/ 480695 w 2954020"/>
                <a:gd name="connsiteY3" fmla="*/ 142134 h 313584"/>
                <a:gd name="connsiteX4" fmla="*/ 643890 w 2954020"/>
                <a:gd name="connsiteY4" fmla="*/ 1799 h 313584"/>
                <a:gd name="connsiteX5" fmla="*/ 814705 w 2954020"/>
                <a:gd name="connsiteY5" fmla="*/ 131339 h 313584"/>
                <a:gd name="connsiteX6" fmla="*/ 1029335 w 2954020"/>
                <a:gd name="connsiteY6" fmla="*/ 253259 h 313584"/>
                <a:gd name="connsiteX7" fmla="*/ 1448435 w 2954020"/>
                <a:gd name="connsiteY7" fmla="*/ 268499 h 313584"/>
                <a:gd name="connsiteX8" fmla="*/ 1829435 w 2954020"/>
                <a:gd name="connsiteY8" fmla="*/ 123719 h 313584"/>
                <a:gd name="connsiteX9" fmla="*/ 2088515 w 2954020"/>
                <a:gd name="connsiteY9" fmla="*/ 199919 h 313584"/>
                <a:gd name="connsiteX10" fmla="*/ 2309495 w 2954020"/>
                <a:gd name="connsiteY10" fmla="*/ 268499 h 313584"/>
                <a:gd name="connsiteX11" fmla="*/ 2954020 w 2954020"/>
                <a:gd name="connsiteY11" fmla="*/ 306599 h 313584"/>
                <a:gd name="connsiteX0" fmla="*/ 0 w 2954020"/>
                <a:gd name="connsiteY0" fmla="*/ 313584 h 313584"/>
                <a:gd name="connsiteX1" fmla="*/ 175895 w 2954020"/>
                <a:gd name="connsiteY1" fmla="*/ 238019 h 313584"/>
                <a:gd name="connsiteX2" fmla="*/ 366395 w 2954020"/>
                <a:gd name="connsiteY2" fmla="*/ 47519 h 313584"/>
                <a:gd name="connsiteX3" fmla="*/ 480695 w 2954020"/>
                <a:gd name="connsiteY3" fmla="*/ 142134 h 313584"/>
                <a:gd name="connsiteX4" fmla="*/ 643890 w 2954020"/>
                <a:gd name="connsiteY4" fmla="*/ 1799 h 313584"/>
                <a:gd name="connsiteX5" fmla="*/ 814705 w 2954020"/>
                <a:gd name="connsiteY5" fmla="*/ 131339 h 313584"/>
                <a:gd name="connsiteX6" fmla="*/ 1029335 w 2954020"/>
                <a:gd name="connsiteY6" fmla="*/ 253259 h 313584"/>
                <a:gd name="connsiteX7" fmla="*/ 1448435 w 2954020"/>
                <a:gd name="connsiteY7" fmla="*/ 268499 h 313584"/>
                <a:gd name="connsiteX8" fmla="*/ 1829435 w 2954020"/>
                <a:gd name="connsiteY8" fmla="*/ 123719 h 313584"/>
                <a:gd name="connsiteX9" fmla="*/ 2088515 w 2954020"/>
                <a:gd name="connsiteY9" fmla="*/ 199919 h 313584"/>
                <a:gd name="connsiteX10" fmla="*/ 2309495 w 2954020"/>
                <a:gd name="connsiteY10" fmla="*/ 268499 h 313584"/>
                <a:gd name="connsiteX11" fmla="*/ 2954020 w 2954020"/>
                <a:gd name="connsiteY11" fmla="*/ 306599 h 313584"/>
                <a:gd name="connsiteX0" fmla="*/ 0 w 2954020"/>
                <a:gd name="connsiteY0" fmla="*/ 313584 h 313584"/>
                <a:gd name="connsiteX1" fmla="*/ 175895 w 2954020"/>
                <a:gd name="connsiteY1" fmla="*/ 238019 h 313584"/>
                <a:gd name="connsiteX2" fmla="*/ 366395 w 2954020"/>
                <a:gd name="connsiteY2" fmla="*/ 47519 h 313584"/>
                <a:gd name="connsiteX3" fmla="*/ 521970 w 2954020"/>
                <a:gd name="connsiteY3" fmla="*/ 142134 h 313584"/>
                <a:gd name="connsiteX4" fmla="*/ 643890 w 2954020"/>
                <a:gd name="connsiteY4" fmla="*/ 1799 h 313584"/>
                <a:gd name="connsiteX5" fmla="*/ 814705 w 2954020"/>
                <a:gd name="connsiteY5" fmla="*/ 131339 h 313584"/>
                <a:gd name="connsiteX6" fmla="*/ 1029335 w 2954020"/>
                <a:gd name="connsiteY6" fmla="*/ 253259 h 313584"/>
                <a:gd name="connsiteX7" fmla="*/ 1448435 w 2954020"/>
                <a:gd name="connsiteY7" fmla="*/ 268499 h 313584"/>
                <a:gd name="connsiteX8" fmla="*/ 1829435 w 2954020"/>
                <a:gd name="connsiteY8" fmla="*/ 123719 h 313584"/>
                <a:gd name="connsiteX9" fmla="*/ 2088515 w 2954020"/>
                <a:gd name="connsiteY9" fmla="*/ 199919 h 313584"/>
                <a:gd name="connsiteX10" fmla="*/ 2309495 w 2954020"/>
                <a:gd name="connsiteY10" fmla="*/ 268499 h 313584"/>
                <a:gd name="connsiteX11" fmla="*/ 2954020 w 2954020"/>
                <a:gd name="connsiteY11" fmla="*/ 306599 h 313584"/>
                <a:gd name="connsiteX0" fmla="*/ 0 w 2954020"/>
                <a:gd name="connsiteY0" fmla="*/ 313584 h 313584"/>
                <a:gd name="connsiteX1" fmla="*/ 175895 w 2954020"/>
                <a:gd name="connsiteY1" fmla="*/ 238019 h 313584"/>
                <a:gd name="connsiteX2" fmla="*/ 366395 w 2954020"/>
                <a:gd name="connsiteY2" fmla="*/ 47519 h 313584"/>
                <a:gd name="connsiteX3" fmla="*/ 521970 w 2954020"/>
                <a:gd name="connsiteY3" fmla="*/ 142134 h 313584"/>
                <a:gd name="connsiteX4" fmla="*/ 977265 w 2954020"/>
                <a:gd name="connsiteY4" fmla="*/ 1799 h 313584"/>
                <a:gd name="connsiteX5" fmla="*/ 814705 w 2954020"/>
                <a:gd name="connsiteY5" fmla="*/ 131339 h 313584"/>
                <a:gd name="connsiteX6" fmla="*/ 1029335 w 2954020"/>
                <a:gd name="connsiteY6" fmla="*/ 253259 h 313584"/>
                <a:gd name="connsiteX7" fmla="*/ 1448435 w 2954020"/>
                <a:gd name="connsiteY7" fmla="*/ 268499 h 313584"/>
                <a:gd name="connsiteX8" fmla="*/ 1829435 w 2954020"/>
                <a:gd name="connsiteY8" fmla="*/ 123719 h 313584"/>
                <a:gd name="connsiteX9" fmla="*/ 2088515 w 2954020"/>
                <a:gd name="connsiteY9" fmla="*/ 199919 h 313584"/>
                <a:gd name="connsiteX10" fmla="*/ 2309495 w 2954020"/>
                <a:gd name="connsiteY10" fmla="*/ 268499 h 313584"/>
                <a:gd name="connsiteX11" fmla="*/ 2954020 w 2954020"/>
                <a:gd name="connsiteY11" fmla="*/ 306599 h 313584"/>
                <a:gd name="connsiteX0" fmla="*/ 0 w 2954020"/>
                <a:gd name="connsiteY0" fmla="*/ 313584 h 313584"/>
                <a:gd name="connsiteX1" fmla="*/ 175895 w 2954020"/>
                <a:gd name="connsiteY1" fmla="*/ 238019 h 313584"/>
                <a:gd name="connsiteX2" fmla="*/ 366395 w 2954020"/>
                <a:gd name="connsiteY2" fmla="*/ 47519 h 313584"/>
                <a:gd name="connsiteX3" fmla="*/ 521970 w 2954020"/>
                <a:gd name="connsiteY3" fmla="*/ 142134 h 313584"/>
                <a:gd name="connsiteX4" fmla="*/ 681990 w 2954020"/>
                <a:gd name="connsiteY4" fmla="*/ 1799 h 313584"/>
                <a:gd name="connsiteX5" fmla="*/ 814705 w 2954020"/>
                <a:gd name="connsiteY5" fmla="*/ 131339 h 313584"/>
                <a:gd name="connsiteX6" fmla="*/ 1029335 w 2954020"/>
                <a:gd name="connsiteY6" fmla="*/ 253259 h 313584"/>
                <a:gd name="connsiteX7" fmla="*/ 1448435 w 2954020"/>
                <a:gd name="connsiteY7" fmla="*/ 268499 h 313584"/>
                <a:gd name="connsiteX8" fmla="*/ 1829435 w 2954020"/>
                <a:gd name="connsiteY8" fmla="*/ 123719 h 313584"/>
                <a:gd name="connsiteX9" fmla="*/ 2088515 w 2954020"/>
                <a:gd name="connsiteY9" fmla="*/ 199919 h 313584"/>
                <a:gd name="connsiteX10" fmla="*/ 2309495 w 2954020"/>
                <a:gd name="connsiteY10" fmla="*/ 268499 h 313584"/>
                <a:gd name="connsiteX11" fmla="*/ 2954020 w 2954020"/>
                <a:gd name="connsiteY11" fmla="*/ 306599 h 313584"/>
                <a:gd name="connsiteX0" fmla="*/ 0 w 2954020"/>
                <a:gd name="connsiteY0" fmla="*/ 313584 h 313584"/>
                <a:gd name="connsiteX1" fmla="*/ 175895 w 2954020"/>
                <a:gd name="connsiteY1" fmla="*/ 238019 h 313584"/>
                <a:gd name="connsiteX2" fmla="*/ 366395 w 2954020"/>
                <a:gd name="connsiteY2" fmla="*/ 47519 h 313584"/>
                <a:gd name="connsiteX3" fmla="*/ 521970 w 2954020"/>
                <a:gd name="connsiteY3" fmla="*/ 142134 h 313584"/>
                <a:gd name="connsiteX4" fmla="*/ 681990 w 2954020"/>
                <a:gd name="connsiteY4" fmla="*/ 1799 h 313584"/>
                <a:gd name="connsiteX5" fmla="*/ 814705 w 2954020"/>
                <a:gd name="connsiteY5" fmla="*/ 131339 h 313584"/>
                <a:gd name="connsiteX6" fmla="*/ 1235710 w 2954020"/>
                <a:gd name="connsiteY6" fmla="*/ 91334 h 313584"/>
                <a:gd name="connsiteX7" fmla="*/ 1448435 w 2954020"/>
                <a:gd name="connsiteY7" fmla="*/ 268499 h 313584"/>
                <a:gd name="connsiteX8" fmla="*/ 1829435 w 2954020"/>
                <a:gd name="connsiteY8" fmla="*/ 123719 h 313584"/>
                <a:gd name="connsiteX9" fmla="*/ 2088515 w 2954020"/>
                <a:gd name="connsiteY9" fmla="*/ 199919 h 313584"/>
                <a:gd name="connsiteX10" fmla="*/ 2309495 w 2954020"/>
                <a:gd name="connsiteY10" fmla="*/ 268499 h 313584"/>
                <a:gd name="connsiteX11" fmla="*/ 2954020 w 2954020"/>
                <a:gd name="connsiteY11" fmla="*/ 306599 h 313584"/>
                <a:gd name="connsiteX0" fmla="*/ 0 w 2954020"/>
                <a:gd name="connsiteY0" fmla="*/ 313584 h 313584"/>
                <a:gd name="connsiteX1" fmla="*/ 175895 w 2954020"/>
                <a:gd name="connsiteY1" fmla="*/ 238019 h 313584"/>
                <a:gd name="connsiteX2" fmla="*/ 366395 w 2954020"/>
                <a:gd name="connsiteY2" fmla="*/ 47519 h 313584"/>
                <a:gd name="connsiteX3" fmla="*/ 521970 w 2954020"/>
                <a:gd name="connsiteY3" fmla="*/ 142134 h 313584"/>
                <a:gd name="connsiteX4" fmla="*/ 681990 w 2954020"/>
                <a:gd name="connsiteY4" fmla="*/ 1799 h 313584"/>
                <a:gd name="connsiteX5" fmla="*/ 814705 w 2954020"/>
                <a:gd name="connsiteY5" fmla="*/ 131339 h 313584"/>
                <a:gd name="connsiteX6" fmla="*/ 1108710 w 2954020"/>
                <a:gd name="connsiteY6" fmla="*/ 246909 h 313584"/>
                <a:gd name="connsiteX7" fmla="*/ 1448435 w 2954020"/>
                <a:gd name="connsiteY7" fmla="*/ 268499 h 313584"/>
                <a:gd name="connsiteX8" fmla="*/ 1829435 w 2954020"/>
                <a:gd name="connsiteY8" fmla="*/ 123719 h 313584"/>
                <a:gd name="connsiteX9" fmla="*/ 2088515 w 2954020"/>
                <a:gd name="connsiteY9" fmla="*/ 199919 h 313584"/>
                <a:gd name="connsiteX10" fmla="*/ 2309495 w 2954020"/>
                <a:gd name="connsiteY10" fmla="*/ 268499 h 313584"/>
                <a:gd name="connsiteX11" fmla="*/ 2954020 w 2954020"/>
                <a:gd name="connsiteY11" fmla="*/ 306599 h 313584"/>
                <a:gd name="connsiteX0" fmla="*/ 0 w 2954020"/>
                <a:gd name="connsiteY0" fmla="*/ 331047 h 331047"/>
                <a:gd name="connsiteX1" fmla="*/ 175895 w 2954020"/>
                <a:gd name="connsiteY1" fmla="*/ 255482 h 331047"/>
                <a:gd name="connsiteX2" fmla="*/ 366395 w 2954020"/>
                <a:gd name="connsiteY2" fmla="*/ 64982 h 331047"/>
                <a:gd name="connsiteX3" fmla="*/ 521970 w 2954020"/>
                <a:gd name="connsiteY3" fmla="*/ 159597 h 331047"/>
                <a:gd name="connsiteX4" fmla="*/ 681990 w 2954020"/>
                <a:gd name="connsiteY4" fmla="*/ 19262 h 331047"/>
                <a:gd name="connsiteX5" fmla="*/ 1046480 w 2954020"/>
                <a:gd name="connsiteY5" fmla="*/ 44027 h 331047"/>
                <a:gd name="connsiteX6" fmla="*/ 1108710 w 2954020"/>
                <a:gd name="connsiteY6" fmla="*/ 264372 h 331047"/>
                <a:gd name="connsiteX7" fmla="*/ 1448435 w 2954020"/>
                <a:gd name="connsiteY7" fmla="*/ 285962 h 331047"/>
                <a:gd name="connsiteX8" fmla="*/ 1829435 w 2954020"/>
                <a:gd name="connsiteY8" fmla="*/ 141182 h 331047"/>
                <a:gd name="connsiteX9" fmla="*/ 2088515 w 2954020"/>
                <a:gd name="connsiteY9" fmla="*/ 217382 h 331047"/>
                <a:gd name="connsiteX10" fmla="*/ 2309495 w 2954020"/>
                <a:gd name="connsiteY10" fmla="*/ 285962 h 331047"/>
                <a:gd name="connsiteX11" fmla="*/ 2954020 w 2954020"/>
                <a:gd name="connsiteY11" fmla="*/ 324062 h 331047"/>
                <a:gd name="connsiteX0" fmla="*/ 0 w 2954020"/>
                <a:gd name="connsiteY0" fmla="*/ 315701 h 315701"/>
                <a:gd name="connsiteX1" fmla="*/ 175895 w 2954020"/>
                <a:gd name="connsiteY1" fmla="*/ 240136 h 315701"/>
                <a:gd name="connsiteX2" fmla="*/ 366395 w 2954020"/>
                <a:gd name="connsiteY2" fmla="*/ 49636 h 315701"/>
                <a:gd name="connsiteX3" fmla="*/ 521970 w 2954020"/>
                <a:gd name="connsiteY3" fmla="*/ 144251 h 315701"/>
                <a:gd name="connsiteX4" fmla="*/ 681990 w 2954020"/>
                <a:gd name="connsiteY4" fmla="*/ 3916 h 315701"/>
                <a:gd name="connsiteX5" fmla="*/ 843280 w 2954020"/>
                <a:gd name="connsiteY5" fmla="*/ 120756 h 315701"/>
                <a:gd name="connsiteX6" fmla="*/ 1108710 w 2954020"/>
                <a:gd name="connsiteY6" fmla="*/ 249026 h 315701"/>
                <a:gd name="connsiteX7" fmla="*/ 1448435 w 2954020"/>
                <a:gd name="connsiteY7" fmla="*/ 270616 h 315701"/>
                <a:gd name="connsiteX8" fmla="*/ 1829435 w 2954020"/>
                <a:gd name="connsiteY8" fmla="*/ 125836 h 315701"/>
                <a:gd name="connsiteX9" fmla="*/ 2088515 w 2954020"/>
                <a:gd name="connsiteY9" fmla="*/ 202036 h 315701"/>
                <a:gd name="connsiteX10" fmla="*/ 2309495 w 2954020"/>
                <a:gd name="connsiteY10" fmla="*/ 270616 h 315701"/>
                <a:gd name="connsiteX11" fmla="*/ 2954020 w 2954020"/>
                <a:gd name="connsiteY11" fmla="*/ 308716 h 315701"/>
                <a:gd name="connsiteX0" fmla="*/ 0 w 2954020"/>
                <a:gd name="connsiteY0" fmla="*/ 315701 h 315701"/>
                <a:gd name="connsiteX1" fmla="*/ 175895 w 2954020"/>
                <a:gd name="connsiteY1" fmla="*/ 240136 h 315701"/>
                <a:gd name="connsiteX2" fmla="*/ 366395 w 2954020"/>
                <a:gd name="connsiteY2" fmla="*/ 49636 h 315701"/>
                <a:gd name="connsiteX3" fmla="*/ 521970 w 2954020"/>
                <a:gd name="connsiteY3" fmla="*/ 144251 h 315701"/>
                <a:gd name="connsiteX4" fmla="*/ 681990 w 2954020"/>
                <a:gd name="connsiteY4" fmla="*/ 3916 h 315701"/>
                <a:gd name="connsiteX5" fmla="*/ 843280 w 2954020"/>
                <a:gd name="connsiteY5" fmla="*/ 120756 h 315701"/>
                <a:gd name="connsiteX6" fmla="*/ 1108710 w 2954020"/>
                <a:gd name="connsiteY6" fmla="*/ 249026 h 315701"/>
                <a:gd name="connsiteX7" fmla="*/ 1448435 w 2954020"/>
                <a:gd name="connsiteY7" fmla="*/ 270616 h 315701"/>
                <a:gd name="connsiteX8" fmla="*/ 1829435 w 2954020"/>
                <a:gd name="connsiteY8" fmla="*/ 125836 h 315701"/>
                <a:gd name="connsiteX9" fmla="*/ 1981359 w 2954020"/>
                <a:gd name="connsiteY9" fmla="*/ 159174 h 315701"/>
                <a:gd name="connsiteX10" fmla="*/ 2309495 w 2954020"/>
                <a:gd name="connsiteY10" fmla="*/ 270616 h 315701"/>
                <a:gd name="connsiteX11" fmla="*/ 2954020 w 2954020"/>
                <a:gd name="connsiteY11" fmla="*/ 308716 h 31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4020" h="315701">
                  <a:moveTo>
                    <a:pt x="0" y="315701"/>
                  </a:moveTo>
                  <a:cubicBezTo>
                    <a:pt x="50800" y="309351"/>
                    <a:pt x="114829" y="284480"/>
                    <a:pt x="175895" y="240136"/>
                  </a:cubicBezTo>
                  <a:cubicBezTo>
                    <a:pt x="236961" y="195792"/>
                    <a:pt x="308716" y="65617"/>
                    <a:pt x="366395" y="49636"/>
                  </a:cubicBezTo>
                  <a:cubicBezTo>
                    <a:pt x="424074" y="33655"/>
                    <a:pt x="469371" y="151871"/>
                    <a:pt x="521970" y="144251"/>
                  </a:cubicBezTo>
                  <a:cubicBezTo>
                    <a:pt x="574569" y="136631"/>
                    <a:pt x="628439" y="7832"/>
                    <a:pt x="681990" y="3916"/>
                  </a:cubicBezTo>
                  <a:cubicBezTo>
                    <a:pt x="735541" y="0"/>
                    <a:pt x="772160" y="79904"/>
                    <a:pt x="843280" y="120756"/>
                  </a:cubicBezTo>
                  <a:cubicBezTo>
                    <a:pt x="914400" y="161608"/>
                    <a:pt x="1007851" y="224049"/>
                    <a:pt x="1108710" y="249026"/>
                  </a:cubicBezTo>
                  <a:cubicBezTo>
                    <a:pt x="1209569" y="274003"/>
                    <a:pt x="1328314" y="291148"/>
                    <a:pt x="1448435" y="270616"/>
                  </a:cubicBezTo>
                  <a:cubicBezTo>
                    <a:pt x="1568556" y="250084"/>
                    <a:pt x="1740614" y="144410"/>
                    <a:pt x="1829435" y="125836"/>
                  </a:cubicBezTo>
                  <a:cubicBezTo>
                    <a:pt x="1918256" y="107262"/>
                    <a:pt x="1981359" y="159174"/>
                    <a:pt x="1981359" y="159174"/>
                  </a:cubicBezTo>
                  <a:cubicBezTo>
                    <a:pt x="2061369" y="183304"/>
                    <a:pt x="2147385" y="245692"/>
                    <a:pt x="2309495" y="270616"/>
                  </a:cubicBezTo>
                  <a:cubicBezTo>
                    <a:pt x="2471605" y="295540"/>
                    <a:pt x="2954020" y="308716"/>
                    <a:pt x="2954020" y="308716"/>
                  </a:cubicBezTo>
                </a:path>
              </a:pathLst>
            </a:custGeom>
            <a:noFill/>
            <a:ln w="19050" cap="flat" cmpd="sng" algn="ctr">
              <a:solidFill>
                <a:srgbClr val="40458C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74" name="グループ化 73"/>
            <p:cNvGrpSpPr/>
            <p:nvPr/>
          </p:nvGrpSpPr>
          <p:grpSpPr>
            <a:xfrm>
              <a:off x="3425184" y="3124197"/>
              <a:ext cx="1093586" cy="553998"/>
              <a:chOff x="1578082" y="2470590"/>
              <a:chExt cx="1477445" cy="748457"/>
            </a:xfrm>
          </p:grpSpPr>
          <p:sp>
            <p:nvSpPr>
              <p:cNvPr id="75" name="下矢印 74"/>
              <p:cNvSpPr/>
              <p:nvPr/>
            </p:nvSpPr>
            <p:spPr bwMode="auto">
              <a:xfrm>
                <a:off x="1578082" y="2482192"/>
                <a:ext cx="364982" cy="618191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60000">
                    <a:srgbClr val="40458C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76" name="テキスト ボックス 75"/>
              <p:cNvSpPr txBox="1"/>
              <p:nvPr/>
            </p:nvSpPr>
            <p:spPr>
              <a:xfrm>
                <a:off x="1894206" y="2470590"/>
                <a:ext cx="1161321" cy="74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</a:rPr>
                  <a:t>Fourier</a:t>
                </a:r>
              </a:p>
              <a:p>
                <a:pPr algn="l">
                  <a:lnSpc>
                    <a:spcPts val="1800"/>
                  </a:lnSpc>
                </a:pPr>
                <a:r>
                  <a:rPr kumimoji="1" lang="ja-JP" altLang="en-US" sz="1800" dirty="0" smtClean="0">
                    <a:latin typeface="Calibri" pitchFamily="34" charset="0"/>
                  </a:rPr>
                  <a:t>変換</a:t>
                </a:r>
                <a:endParaRPr kumimoji="1" lang="ja-JP" altLang="en-US" sz="1800" dirty="0">
                  <a:latin typeface="Calibri" pitchFamily="34" charset="0"/>
                </a:endParaRPr>
              </a:p>
            </p:txBody>
          </p:sp>
        </p:grpSp>
        <p:grpSp>
          <p:nvGrpSpPr>
            <p:cNvPr id="77" name="グループ化 76"/>
            <p:cNvGrpSpPr/>
            <p:nvPr/>
          </p:nvGrpSpPr>
          <p:grpSpPr>
            <a:xfrm>
              <a:off x="5481121" y="3125535"/>
              <a:ext cx="1093586" cy="553998"/>
              <a:chOff x="1578082" y="2470590"/>
              <a:chExt cx="1477445" cy="748457"/>
            </a:xfrm>
          </p:grpSpPr>
          <p:sp>
            <p:nvSpPr>
              <p:cNvPr id="78" name="下矢印 77"/>
              <p:cNvSpPr/>
              <p:nvPr/>
            </p:nvSpPr>
            <p:spPr bwMode="auto">
              <a:xfrm>
                <a:off x="1578082" y="2482192"/>
                <a:ext cx="364982" cy="618191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60000">
                    <a:srgbClr val="40458C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79" name="テキスト ボックス 78"/>
              <p:cNvSpPr txBox="1"/>
              <p:nvPr/>
            </p:nvSpPr>
            <p:spPr>
              <a:xfrm>
                <a:off x="1894206" y="2470590"/>
                <a:ext cx="1161321" cy="74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</a:rPr>
                  <a:t>Fourier</a:t>
                </a:r>
              </a:p>
              <a:p>
                <a:pPr algn="l">
                  <a:lnSpc>
                    <a:spcPts val="1800"/>
                  </a:lnSpc>
                </a:pPr>
                <a:r>
                  <a:rPr kumimoji="1" lang="ja-JP" altLang="en-US" sz="1800" dirty="0" smtClean="0">
                    <a:latin typeface="Calibri" pitchFamily="34" charset="0"/>
                  </a:rPr>
                  <a:t>変換</a:t>
                </a:r>
                <a:endParaRPr kumimoji="1" lang="ja-JP" altLang="en-US" sz="1800" dirty="0">
                  <a:latin typeface="Calibri" pitchFamily="34" charset="0"/>
                </a:endParaRPr>
              </a:p>
            </p:txBody>
          </p:sp>
        </p:grpSp>
        <p:grpSp>
          <p:nvGrpSpPr>
            <p:cNvPr id="80" name="グループ化 79"/>
            <p:cNvGrpSpPr/>
            <p:nvPr/>
          </p:nvGrpSpPr>
          <p:grpSpPr>
            <a:xfrm>
              <a:off x="7764258" y="3125535"/>
              <a:ext cx="1093586" cy="553998"/>
              <a:chOff x="1578082" y="2470590"/>
              <a:chExt cx="1477445" cy="748457"/>
            </a:xfrm>
          </p:grpSpPr>
          <p:sp>
            <p:nvSpPr>
              <p:cNvPr id="81" name="下矢印 80"/>
              <p:cNvSpPr/>
              <p:nvPr/>
            </p:nvSpPr>
            <p:spPr bwMode="auto">
              <a:xfrm>
                <a:off x="1578082" y="2482192"/>
                <a:ext cx="364982" cy="618191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60000">
                    <a:srgbClr val="40458C"/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82" name="テキスト ボックス 81"/>
              <p:cNvSpPr txBox="1"/>
              <p:nvPr/>
            </p:nvSpPr>
            <p:spPr>
              <a:xfrm>
                <a:off x="1894206" y="2470590"/>
                <a:ext cx="1161321" cy="74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</a:rPr>
                  <a:t>Fourier</a:t>
                </a:r>
              </a:p>
              <a:p>
                <a:pPr algn="l">
                  <a:lnSpc>
                    <a:spcPts val="1800"/>
                  </a:lnSpc>
                </a:pPr>
                <a:r>
                  <a:rPr kumimoji="1" lang="ja-JP" altLang="en-US" sz="1800" dirty="0" smtClean="0">
                    <a:latin typeface="Calibri" pitchFamily="34" charset="0"/>
                  </a:rPr>
                  <a:t>変換</a:t>
                </a:r>
                <a:endParaRPr kumimoji="1" lang="ja-JP" altLang="en-US" sz="1800" dirty="0">
                  <a:latin typeface="Calibri" pitchFamily="34" charset="0"/>
                </a:endParaRPr>
              </a:p>
            </p:txBody>
          </p:sp>
        </p:grpSp>
        <p:sp>
          <p:nvSpPr>
            <p:cNvPr id="83" name="テキスト ボックス 82"/>
            <p:cNvSpPr txBox="1"/>
            <p:nvPr/>
          </p:nvSpPr>
          <p:spPr>
            <a:xfrm>
              <a:off x="2629119" y="4104000"/>
              <a:ext cx="1837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声帯音源スペクトル</a:t>
              </a:r>
              <a:endParaRPr kumimoji="1" lang="ja-JP" altLang="en-US" dirty="0"/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4978306" y="410400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声道周波数応答</a:t>
              </a:r>
              <a:endParaRPr kumimoji="1" lang="ja-JP" altLang="en-US" dirty="0"/>
            </a:p>
          </p:txBody>
        </p:sp>
        <p:sp>
          <p:nvSpPr>
            <p:cNvPr id="85" name="テキスト ボックス 84"/>
            <p:cNvSpPr txBox="1"/>
            <p:nvPr/>
          </p:nvSpPr>
          <p:spPr>
            <a:xfrm>
              <a:off x="7559966" y="4104000"/>
              <a:ext cx="1284055" cy="296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/>
                <a:t>音声スペクトル</a:t>
              </a:r>
              <a:endParaRPr kumimoji="1" lang="ja-JP" altLang="en-US" sz="2000" b="1" dirty="0"/>
            </a:p>
          </p:txBody>
        </p:sp>
        <p:sp>
          <p:nvSpPr>
            <p:cNvPr id="87" name="Rectangle 4"/>
            <p:cNvSpPr>
              <a:spLocks noChangeArrowheads="1"/>
            </p:cNvSpPr>
            <p:nvPr/>
          </p:nvSpPr>
          <p:spPr bwMode="auto">
            <a:xfrm>
              <a:off x="5173438" y="1552616"/>
              <a:ext cx="1190444" cy="6472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0458C"/>
              </a:solidFill>
              <a:miter lim="800000"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wrap="none" anchor="ctr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8" name="Line 5"/>
            <p:cNvSpPr>
              <a:spLocks noChangeShapeType="1"/>
            </p:cNvSpPr>
            <p:nvPr/>
          </p:nvSpPr>
          <p:spPr bwMode="auto">
            <a:xfrm>
              <a:off x="4362559" y="1877729"/>
              <a:ext cx="79940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9" name="Line 7"/>
            <p:cNvSpPr>
              <a:spLocks noChangeShapeType="1"/>
            </p:cNvSpPr>
            <p:nvPr/>
          </p:nvSpPr>
          <p:spPr bwMode="auto">
            <a:xfrm>
              <a:off x="6367810" y="1876746"/>
              <a:ext cx="79940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90" name="Text Box 8"/>
            <p:cNvSpPr txBox="1">
              <a:spLocks noChangeArrowheads="1"/>
            </p:cNvSpPr>
            <p:nvPr/>
          </p:nvSpPr>
          <p:spPr bwMode="auto">
            <a:xfrm>
              <a:off x="3014381" y="1368000"/>
              <a:ext cx="172354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ja-JP" altLang="en-US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声帯音源波形</a:t>
              </a:r>
              <a:endParaRPr lang="ja-JP" altLang="en-US" sz="20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91" name="Text Box 10"/>
            <p:cNvSpPr txBox="1">
              <a:spLocks noChangeArrowheads="1"/>
            </p:cNvSpPr>
            <p:nvPr/>
          </p:nvSpPr>
          <p:spPr bwMode="auto">
            <a:xfrm>
              <a:off x="7053815" y="1368000"/>
              <a:ext cx="1166244" cy="385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ja-JP" altLang="en-US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音声波形</a:t>
              </a:r>
              <a:endParaRPr lang="ja-JP" altLang="en-US" sz="20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212" name="フリーフォーム 211"/>
            <p:cNvSpPr/>
            <p:nvPr/>
          </p:nvSpPr>
          <p:spPr bwMode="auto">
            <a:xfrm>
              <a:off x="5122069" y="2587626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221" name="グループ化 220"/>
            <p:cNvGrpSpPr/>
            <p:nvPr/>
          </p:nvGrpSpPr>
          <p:grpSpPr>
            <a:xfrm>
              <a:off x="7479506" y="2580482"/>
              <a:ext cx="1266831" cy="511570"/>
              <a:chOff x="7479506" y="2580482"/>
              <a:chExt cx="1266831" cy="511570"/>
            </a:xfrm>
          </p:grpSpPr>
          <p:sp>
            <p:nvSpPr>
              <p:cNvPr id="213" name="フリーフォーム 212"/>
              <p:cNvSpPr/>
              <p:nvPr/>
            </p:nvSpPr>
            <p:spPr bwMode="auto">
              <a:xfrm>
                <a:off x="7479506" y="2580482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214" name="フリーフォーム 213"/>
              <p:cNvSpPr/>
              <p:nvPr/>
            </p:nvSpPr>
            <p:spPr bwMode="auto">
              <a:xfrm>
                <a:off x="7815264" y="2590007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215" name="フリーフォーム 214"/>
              <p:cNvSpPr/>
              <p:nvPr/>
            </p:nvSpPr>
            <p:spPr bwMode="auto">
              <a:xfrm>
                <a:off x="8141500" y="2592388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216" name="フリーフォーム 215"/>
              <p:cNvSpPr/>
              <p:nvPr/>
            </p:nvSpPr>
            <p:spPr bwMode="auto">
              <a:xfrm>
                <a:off x="8455825" y="2597150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  <p:pic>
          <p:nvPicPr>
            <p:cNvPr id="29" name="図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559" y="1763909"/>
              <a:ext cx="513865" cy="243718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39" y="1764000"/>
              <a:ext cx="488906" cy="243718"/>
            </a:xfrm>
            <a:prstGeom prst="rect">
              <a:avLst/>
            </a:prstGeom>
          </p:spPr>
        </p:pic>
        <p:pic>
          <p:nvPicPr>
            <p:cNvPr id="96" name="図 9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101" y="3960000"/>
              <a:ext cx="93628" cy="150030"/>
            </a:xfrm>
            <a:prstGeom prst="rect">
              <a:avLst/>
            </a:prstGeom>
          </p:spPr>
        </p:pic>
        <p:pic>
          <p:nvPicPr>
            <p:cNvPr id="110" name="図 10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394" y="3960000"/>
              <a:ext cx="93628" cy="150030"/>
            </a:xfrm>
            <a:prstGeom prst="rect">
              <a:avLst/>
            </a:prstGeom>
          </p:spPr>
        </p:pic>
        <p:pic>
          <p:nvPicPr>
            <p:cNvPr id="111" name="図 11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864" y="3960000"/>
              <a:ext cx="93628" cy="150030"/>
            </a:xfrm>
            <a:prstGeom prst="rect">
              <a:avLst/>
            </a:prstGeom>
          </p:spPr>
        </p:pic>
        <p:pic>
          <p:nvPicPr>
            <p:cNvPr id="112" name="図 11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9639" y="2916000"/>
              <a:ext cx="130853" cy="93628"/>
            </a:xfrm>
            <a:prstGeom prst="rect">
              <a:avLst/>
            </a:prstGeom>
          </p:spPr>
        </p:pic>
        <p:pic>
          <p:nvPicPr>
            <p:cNvPr id="113" name="図 11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438" y="2917287"/>
              <a:ext cx="130853" cy="93628"/>
            </a:xfrm>
            <a:prstGeom prst="rect">
              <a:avLst/>
            </a:prstGeom>
          </p:spPr>
        </p:pic>
        <p:pic>
          <p:nvPicPr>
            <p:cNvPr id="114" name="図 11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274" y="2916000"/>
              <a:ext cx="130853" cy="93628"/>
            </a:xfrm>
            <a:prstGeom prst="rect">
              <a:avLst/>
            </a:prstGeom>
          </p:spPr>
        </p:pic>
        <p:grpSp>
          <p:nvGrpSpPr>
            <p:cNvPr id="122" name="グループ化 121"/>
            <p:cNvGrpSpPr/>
            <p:nvPr/>
          </p:nvGrpSpPr>
          <p:grpSpPr>
            <a:xfrm>
              <a:off x="467544" y="1818033"/>
              <a:ext cx="2027024" cy="2619079"/>
              <a:chOff x="611560" y="1735574"/>
              <a:chExt cx="2027024" cy="2619079"/>
            </a:xfrm>
          </p:grpSpPr>
          <p:grpSp>
            <p:nvGrpSpPr>
              <p:cNvPr id="6" name="グループ化 5"/>
              <p:cNvGrpSpPr/>
              <p:nvPr/>
            </p:nvGrpSpPr>
            <p:grpSpPr>
              <a:xfrm>
                <a:off x="1941059" y="2367101"/>
                <a:ext cx="697525" cy="572399"/>
                <a:chOff x="2621464" y="3440378"/>
                <a:chExt cx="908872" cy="745833"/>
              </a:xfrm>
            </p:grpSpPr>
            <p:sp>
              <p:nvSpPr>
                <p:cNvPr id="7" name="円弧 6"/>
                <p:cNvSpPr/>
                <p:nvPr/>
              </p:nvSpPr>
              <p:spPr bwMode="auto">
                <a:xfrm rot="2817641">
                  <a:off x="2621464" y="3505733"/>
                  <a:ext cx="632361" cy="632361"/>
                </a:xfrm>
                <a:prstGeom prst="arc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8" name="円弧 7"/>
                <p:cNvSpPr/>
                <p:nvPr/>
              </p:nvSpPr>
              <p:spPr bwMode="auto">
                <a:xfrm rot="2817641">
                  <a:off x="2703123" y="3471490"/>
                  <a:ext cx="692064" cy="692064"/>
                </a:xfrm>
                <a:prstGeom prst="arc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9" name="円弧 8"/>
                <p:cNvSpPr/>
                <p:nvPr/>
              </p:nvSpPr>
              <p:spPr bwMode="auto">
                <a:xfrm rot="2817641">
                  <a:off x="2784503" y="3440378"/>
                  <a:ext cx="745833" cy="745833"/>
                </a:xfrm>
                <a:prstGeom prst="arc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</p:grpSp>
          <p:grpSp>
            <p:nvGrpSpPr>
              <p:cNvPr id="109" name="グループ化 108"/>
              <p:cNvGrpSpPr/>
              <p:nvPr/>
            </p:nvGrpSpPr>
            <p:grpSpPr>
              <a:xfrm>
                <a:off x="611560" y="1735574"/>
                <a:ext cx="1879575" cy="2027351"/>
                <a:chOff x="-1608112" y="1585913"/>
                <a:chExt cx="1879575" cy="2027351"/>
              </a:xfrm>
            </p:grpSpPr>
            <p:sp>
              <p:nvSpPr>
                <p:cNvPr id="100" name="フリーフォーム 99"/>
                <p:cNvSpPr/>
                <p:nvPr/>
              </p:nvSpPr>
              <p:spPr bwMode="auto">
                <a:xfrm>
                  <a:off x="-934155" y="1589136"/>
                  <a:ext cx="1195270" cy="2018992"/>
                </a:xfrm>
                <a:custGeom>
                  <a:avLst/>
                  <a:gdLst>
                    <a:gd name="connsiteX0" fmla="*/ 934315 w 1192651"/>
                    <a:gd name="connsiteY0" fmla="*/ 18118 h 2044366"/>
                    <a:gd name="connsiteX1" fmla="*/ 1169265 w 1192651"/>
                    <a:gd name="connsiteY1" fmla="*/ 494368 h 2044366"/>
                    <a:gd name="connsiteX2" fmla="*/ 1175615 w 1192651"/>
                    <a:gd name="connsiteY2" fmla="*/ 576918 h 2044366"/>
                    <a:gd name="connsiteX3" fmla="*/ 1093065 w 1192651"/>
                    <a:gd name="connsiteY3" fmla="*/ 589618 h 2044366"/>
                    <a:gd name="connsiteX4" fmla="*/ 978765 w 1192651"/>
                    <a:gd name="connsiteY4" fmla="*/ 583268 h 2044366"/>
                    <a:gd name="connsiteX5" fmla="*/ 889865 w 1192651"/>
                    <a:gd name="connsiteY5" fmla="*/ 640418 h 2044366"/>
                    <a:gd name="connsiteX6" fmla="*/ 915265 w 1192651"/>
                    <a:gd name="connsiteY6" fmla="*/ 773768 h 2044366"/>
                    <a:gd name="connsiteX7" fmla="*/ 940665 w 1192651"/>
                    <a:gd name="connsiteY7" fmla="*/ 843618 h 2044366"/>
                    <a:gd name="connsiteX8" fmla="*/ 858115 w 1192651"/>
                    <a:gd name="connsiteY8" fmla="*/ 919818 h 2044366"/>
                    <a:gd name="connsiteX9" fmla="*/ 794615 w 1192651"/>
                    <a:gd name="connsiteY9" fmla="*/ 881718 h 2044366"/>
                    <a:gd name="connsiteX10" fmla="*/ 800965 w 1192651"/>
                    <a:gd name="connsiteY10" fmla="*/ 996018 h 2044366"/>
                    <a:gd name="connsiteX11" fmla="*/ 851765 w 1192651"/>
                    <a:gd name="connsiteY11" fmla="*/ 983318 h 2044366"/>
                    <a:gd name="connsiteX12" fmla="*/ 896215 w 1192651"/>
                    <a:gd name="connsiteY12" fmla="*/ 1034118 h 2044366"/>
                    <a:gd name="connsiteX13" fmla="*/ 889865 w 1192651"/>
                    <a:gd name="connsiteY13" fmla="*/ 1110318 h 2044366"/>
                    <a:gd name="connsiteX14" fmla="*/ 813665 w 1192651"/>
                    <a:gd name="connsiteY14" fmla="*/ 1161118 h 2044366"/>
                    <a:gd name="connsiteX15" fmla="*/ 807315 w 1192651"/>
                    <a:gd name="connsiteY15" fmla="*/ 1377018 h 2044366"/>
                    <a:gd name="connsiteX16" fmla="*/ 858115 w 1192651"/>
                    <a:gd name="connsiteY16" fmla="*/ 1523068 h 2044366"/>
                    <a:gd name="connsiteX17" fmla="*/ 807315 w 1192651"/>
                    <a:gd name="connsiteY17" fmla="*/ 1662768 h 2044366"/>
                    <a:gd name="connsiteX18" fmla="*/ 648565 w 1192651"/>
                    <a:gd name="connsiteY18" fmla="*/ 1688168 h 2044366"/>
                    <a:gd name="connsiteX19" fmla="*/ 267565 w 1192651"/>
                    <a:gd name="connsiteY19" fmla="*/ 1631018 h 2044366"/>
                    <a:gd name="connsiteX20" fmla="*/ 159615 w 1192651"/>
                    <a:gd name="connsiteY20" fmla="*/ 1662768 h 2044366"/>
                    <a:gd name="connsiteX21" fmla="*/ 83415 w 1192651"/>
                    <a:gd name="connsiteY21" fmla="*/ 1770718 h 2044366"/>
                    <a:gd name="connsiteX22" fmla="*/ 26265 w 1192651"/>
                    <a:gd name="connsiteY22" fmla="*/ 2031068 h 2044366"/>
                    <a:gd name="connsiteX23" fmla="*/ 865 w 1192651"/>
                    <a:gd name="connsiteY23" fmla="*/ 2005668 h 2044366"/>
                    <a:gd name="connsiteX24" fmla="*/ 7215 w 1192651"/>
                    <a:gd name="connsiteY24" fmla="*/ 1999318 h 2044366"/>
                    <a:gd name="connsiteX25" fmla="*/ 19915 w 1192651"/>
                    <a:gd name="connsiteY25" fmla="*/ 1681818 h 2044366"/>
                    <a:gd name="connsiteX26" fmla="*/ 51665 w 1192651"/>
                    <a:gd name="connsiteY26" fmla="*/ 430868 h 2044366"/>
                    <a:gd name="connsiteX27" fmla="*/ 58015 w 1192651"/>
                    <a:gd name="connsiteY27" fmla="*/ 24468 h 2044366"/>
                    <a:gd name="connsiteX28" fmla="*/ 70715 w 1192651"/>
                    <a:gd name="connsiteY28" fmla="*/ 43518 h 2044366"/>
                    <a:gd name="connsiteX29" fmla="*/ 934315 w 1192651"/>
                    <a:gd name="connsiteY29" fmla="*/ 18118 h 2044366"/>
                    <a:gd name="connsiteX0" fmla="*/ 934315 w 1192651"/>
                    <a:gd name="connsiteY0" fmla="*/ 21737 h 2047985"/>
                    <a:gd name="connsiteX1" fmla="*/ 1169265 w 1192651"/>
                    <a:gd name="connsiteY1" fmla="*/ 497987 h 2047985"/>
                    <a:gd name="connsiteX2" fmla="*/ 1175615 w 1192651"/>
                    <a:gd name="connsiteY2" fmla="*/ 580537 h 2047985"/>
                    <a:gd name="connsiteX3" fmla="*/ 1093065 w 1192651"/>
                    <a:gd name="connsiteY3" fmla="*/ 593237 h 2047985"/>
                    <a:gd name="connsiteX4" fmla="*/ 978765 w 1192651"/>
                    <a:gd name="connsiteY4" fmla="*/ 586887 h 2047985"/>
                    <a:gd name="connsiteX5" fmla="*/ 889865 w 1192651"/>
                    <a:gd name="connsiteY5" fmla="*/ 644037 h 2047985"/>
                    <a:gd name="connsiteX6" fmla="*/ 915265 w 1192651"/>
                    <a:gd name="connsiteY6" fmla="*/ 777387 h 2047985"/>
                    <a:gd name="connsiteX7" fmla="*/ 940665 w 1192651"/>
                    <a:gd name="connsiteY7" fmla="*/ 847237 h 2047985"/>
                    <a:gd name="connsiteX8" fmla="*/ 858115 w 1192651"/>
                    <a:gd name="connsiteY8" fmla="*/ 923437 h 2047985"/>
                    <a:gd name="connsiteX9" fmla="*/ 794615 w 1192651"/>
                    <a:gd name="connsiteY9" fmla="*/ 885337 h 2047985"/>
                    <a:gd name="connsiteX10" fmla="*/ 800965 w 1192651"/>
                    <a:gd name="connsiteY10" fmla="*/ 999637 h 2047985"/>
                    <a:gd name="connsiteX11" fmla="*/ 851765 w 1192651"/>
                    <a:gd name="connsiteY11" fmla="*/ 986937 h 2047985"/>
                    <a:gd name="connsiteX12" fmla="*/ 896215 w 1192651"/>
                    <a:gd name="connsiteY12" fmla="*/ 1037737 h 2047985"/>
                    <a:gd name="connsiteX13" fmla="*/ 889865 w 1192651"/>
                    <a:gd name="connsiteY13" fmla="*/ 1113937 h 2047985"/>
                    <a:gd name="connsiteX14" fmla="*/ 813665 w 1192651"/>
                    <a:gd name="connsiteY14" fmla="*/ 1164737 h 2047985"/>
                    <a:gd name="connsiteX15" fmla="*/ 807315 w 1192651"/>
                    <a:gd name="connsiteY15" fmla="*/ 1380637 h 2047985"/>
                    <a:gd name="connsiteX16" fmla="*/ 858115 w 1192651"/>
                    <a:gd name="connsiteY16" fmla="*/ 1526687 h 2047985"/>
                    <a:gd name="connsiteX17" fmla="*/ 807315 w 1192651"/>
                    <a:gd name="connsiteY17" fmla="*/ 1666387 h 2047985"/>
                    <a:gd name="connsiteX18" fmla="*/ 648565 w 1192651"/>
                    <a:gd name="connsiteY18" fmla="*/ 1691787 h 2047985"/>
                    <a:gd name="connsiteX19" fmla="*/ 267565 w 1192651"/>
                    <a:gd name="connsiteY19" fmla="*/ 1634637 h 2047985"/>
                    <a:gd name="connsiteX20" fmla="*/ 159615 w 1192651"/>
                    <a:gd name="connsiteY20" fmla="*/ 1666387 h 2047985"/>
                    <a:gd name="connsiteX21" fmla="*/ 83415 w 1192651"/>
                    <a:gd name="connsiteY21" fmla="*/ 1774337 h 2047985"/>
                    <a:gd name="connsiteX22" fmla="*/ 26265 w 1192651"/>
                    <a:gd name="connsiteY22" fmla="*/ 2034687 h 2047985"/>
                    <a:gd name="connsiteX23" fmla="*/ 865 w 1192651"/>
                    <a:gd name="connsiteY23" fmla="*/ 2009287 h 2047985"/>
                    <a:gd name="connsiteX24" fmla="*/ 7215 w 1192651"/>
                    <a:gd name="connsiteY24" fmla="*/ 2002937 h 2047985"/>
                    <a:gd name="connsiteX25" fmla="*/ 19915 w 1192651"/>
                    <a:gd name="connsiteY25" fmla="*/ 1685437 h 2047985"/>
                    <a:gd name="connsiteX26" fmla="*/ 51665 w 1192651"/>
                    <a:gd name="connsiteY26" fmla="*/ 434487 h 2047985"/>
                    <a:gd name="connsiteX27" fmla="*/ 58015 w 1192651"/>
                    <a:gd name="connsiteY27" fmla="*/ 28087 h 2047985"/>
                    <a:gd name="connsiteX28" fmla="*/ 87384 w 1192651"/>
                    <a:gd name="connsiteY28" fmla="*/ 30468 h 2047985"/>
                    <a:gd name="connsiteX29" fmla="*/ 934315 w 1192651"/>
                    <a:gd name="connsiteY29" fmla="*/ 21737 h 2047985"/>
                    <a:gd name="connsiteX0" fmla="*/ 934315 w 1192651"/>
                    <a:gd name="connsiteY0" fmla="*/ 0 h 2026248"/>
                    <a:gd name="connsiteX1" fmla="*/ 1169265 w 1192651"/>
                    <a:gd name="connsiteY1" fmla="*/ 476250 h 2026248"/>
                    <a:gd name="connsiteX2" fmla="*/ 1175615 w 1192651"/>
                    <a:gd name="connsiteY2" fmla="*/ 558800 h 2026248"/>
                    <a:gd name="connsiteX3" fmla="*/ 1093065 w 1192651"/>
                    <a:gd name="connsiteY3" fmla="*/ 571500 h 2026248"/>
                    <a:gd name="connsiteX4" fmla="*/ 978765 w 1192651"/>
                    <a:gd name="connsiteY4" fmla="*/ 565150 h 2026248"/>
                    <a:gd name="connsiteX5" fmla="*/ 889865 w 1192651"/>
                    <a:gd name="connsiteY5" fmla="*/ 622300 h 2026248"/>
                    <a:gd name="connsiteX6" fmla="*/ 915265 w 1192651"/>
                    <a:gd name="connsiteY6" fmla="*/ 755650 h 2026248"/>
                    <a:gd name="connsiteX7" fmla="*/ 940665 w 1192651"/>
                    <a:gd name="connsiteY7" fmla="*/ 825500 h 2026248"/>
                    <a:gd name="connsiteX8" fmla="*/ 858115 w 1192651"/>
                    <a:gd name="connsiteY8" fmla="*/ 901700 h 2026248"/>
                    <a:gd name="connsiteX9" fmla="*/ 794615 w 1192651"/>
                    <a:gd name="connsiteY9" fmla="*/ 863600 h 2026248"/>
                    <a:gd name="connsiteX10" fmla="*/ 800965 w 1192651"/>
                    <a:gd name="connsiteY10" fmla="*/ 977900 h 2026248"/>
                    <a:gd name="connsiteX11" fmla="*/ 851765 w 1192651"/>
                    <a:gd name="connsiteY11" fmla="*/ 965200 h 2026248"/>
                    <a:gd name="connsiteX12" fmla="*/ 896215 w 1192651"/>
                    <a:gd name="connsiteY12" fmla="*/ 1016000 h 2026248"/>
                    <a:gd name="connsiteX13" fmla="*/ 889865 w 1192651"/>
                    <a:gd name="connsiteY13" fmla="*/ 1092200 h 2026248"/>
                    <a:gd name="connsiteX14" fmla="*/ 813665 w 1192651"/>
                    <a:gd name="connsiteY14" fmla="*/ 1143000 h 2026248"/>
                    <a:gd name="connsiteX15" fmla="*/ 807315 w 1192651"/>
                    <a:gd name="connsiteY15" fmla="*/ 1358900 h 2026248"/>
                    <a:gd name="connsiteX16" fmla="*/ 858115 w 1192651"/>
                    <a:gd name="connsiteY16" fmla="*/ 1504950 h 2026248"/>
                    <a:gd name="connsiteX17" fmla="*/ 807315 w 1192651"/>
                    <a:gd name="connsiteY17" fmla="*/ 1644650 h 2026248"/>
                    <a:gd name="connsiteX18" fmla="*/ 648565 w 1192651"/>
                    <a:gd name="connsiteY18" fmla="*/ 1670050 h 2026248"/>
                    <a:gd name="connsiteX19" fmla="*/ 267565 w 1192651"/>
                    <a:gd name="connsiteY19" fmla="*/ 1612900 h 2026248"/>
                    <a:gd name="connsiteX20" fmla="*/ 159615 w 1192651"/>
                    <a:gd name="connsiteY20" fmla="*/ 1644650 h 2026248"/>
                    <a:gd name="connsiteX21" fmla="*/ 83415 w 1192651"/>
                    <a:gd name="connsiteY21" fmla="*/ 1752600 h 2026248"/>
                    <a:gd name="connsiteX22" fmla="*/ 26265 w 1192651"/>
                    <a:gd name="connsiteY22" fmla="*/ 2012950 h 2026248"/>
                    <a:gd name="connsiteX23" fmla="*/ 865 w 1192651"/>
                    <a:gd name="connsiteY23" fmla="*/ 1987550 h 2026248"/>
                    <a:gd name="connsiteX24" fmla="*/ 7215 w 1192651"/>
                    <a:gd name="connsiteY24" fmla="*/ 1981200 h 2026248"/>
                    <a:gd name="connsiteX25" fmla="*/ 19915 w 1192651"/>
                    <a:gd name="connsiteY25" fmla="*/ 1663700 h 2026248"/>
                    <a:gd name="connsiteX26" fmla="*/ 51665 w 1192651"/>
                    <a:gd name="connsiteY26" fmla="*/ 412750 h 2026248"/>
                    <a:gd name="connsiteX27" fmla="*/ 58015 w 1192651"/>
                    <a:gd name="connsiteY27" fmla="*/ 6350 h 2026248"/>
                    <a:gd name="connsiteX28" fmla="*/ 87384 w 1192651"/>
                    <a:gd name="connsiteY28" fmla="*/ 8731 h 2026248"/>
                    <a:gd name="connsiteX29" fmla="*/ 934315 w 1192651"/>
                    <a:gd name="connsiteY29" fmla="*/ 0 h 2026248"/>
                    <a:gd name="connsiteX0" fmla="*/ 934315 w 1192651"/>
                    <a:gd name="connsiteY0" fmla="*/ 0 h 2026248"/>
                    <a:gd name="connsiteX1" fmla="*/ 1169265 w 1192651"/>
                    <a:gd name="connsiteY1" fmla="*/ 476250 h 2026248"/>
                    <a:gd name="connsiteX2" fmla="*/ 1175615 w 1192651"/>
                    <a:gd name="connsiteY2" fmla="*/ 558800 h 2026248"/>
                    <a:gd name="connsiteX3" fmla="*/ 1093065 w 1192651"/>
                    <a:gd name="connsiteY3" fmla="*/ 571500 h 2026248"/>
                    <a:gd name="connsiteX4" fmla="*/ 978765 w 1192651"/>
                    <a:gd name="connsiteY4" fmla="*/ 565150 h 2026248"/>
                    <a:gd name="connsiteX5" fmla="*/ 889865 w 1192651"/>
                    <a:gd name="connsiteY5" fmla="*/ 622300 h 2026248"/>
                    <a:gd name="connsiteX6" fmla="*/ 915265 w 1192651"/>
                    <a:gd name="connsiteY6" fmla="*/ 755650 h 2026248"/>
                    <a:gd name="connsiteX7" fmla="*/ 940665 w 1192651"/>
                    <a:gd name="connsiteY7" fmla="*/ 825500 h 2026248"/>
                    <a:gd name="connsiteX8" fmla="*/ 858115 w 1192651"/>
                    <a:gd name="connsiteY8" fmla="*/ 901700 h 2026248"/>
                    <a:gd name="connsiteX9" fmla="*/ 794615 w 1192651"/>
                    <a:gd name="connsiteY9" fmla="*/ 863600 h 2026248"/>
                    <a:gd name="connsiteX10" fmla="*/ 800965 w 1192651"/>
                    <a:gd name="connsiteY10" fmla="*/ 977900 h 2026248"/>
                    <a:gd name="connsiteX11" fmla="*/ 851765 w 1192651"/>
                    <a:gd name="connsiteY11" fmla="*/ 965200 h 2026248"/>
                    <a:gd name="connsiteX12" fmla="*/ 896215 w 1192651"/>
                    <a:gd name="connsiteY12" fmla="*/ 1016000 h 2026248"/>
                    <a:gd name="connsiteX13" fmla="*/ 889865 w 1192651"/>
                    <a:gd name="connsiteY13" fmla="*/ 1092200 h 2026248"/>
                    <a:gd name="connsiteX14" fmla="*/ 813665 w 1192651"/>
                    <a:gd name="connsiteY14" fmla="*/ 1143000 h 2026248"/>
                    <a:gd name="connsiteX15" fmla="*/ 807315 w 1192651"/>
                    <a:gd name="connsiteY15" fmla="*/ 1358900 h 2026248"/>
                    <a:gd name="connsiteX16" fmla="*/ 858115 w 1192651"/>
                    <a:gd name="connsiteY16" fmla="*/ 1504950 h 2026248"/>
                    <a:gd name="connsiteX17" fmla="*/ 807315 w 1192651"/>
                    <a:gd name="connsiteY17" fmla="*/ 1644650 h 2026248"/>
                    <a:gd name="connsiteX18" fmla="*/ 648565 w 1192651"/>
                    <a:gd name="connsiteY18" fmla="*/ 1670050 h 2026248"/>
                    <a:gd name="connsiteX19" fmla="*/ 267565 w 1192651"/>
                    <a:gd name="connsiteY19" fmla="*/ 1612900 h 2026248"/>
                    <a:gd name="connsiteX20" fmla="*/ 159615 w 1192651"/>
                    <a:gd name="connsiteY20" fmla="*/ 1644650 h 2026248"/>
                    <a:gd name="connsiteX21" fmla="*/ 83415 w 1192651"/>
                    <a:gd name="connsiteY21" fmla="*/ 1752600 h 2026248"/>
                    <a:gd name="connsiteX22" fmla="*/ 26265 w 1192651"/>
                    <a:gd name="connsiteY22" fmla="*/ 2012950 h 2026248"/>
                    <a:gd name="connsiteX23" fmla="*/ 865 w 1192651"/>
                    <a:gd name="connsiteY23" fmla="*/ 1987550 h 2026248"/>
                    <a:gd name="connsiteX24" fmla="*/ 7215 w 1192651"/>
                    <a:gd name="connsiteY24" fmla="*/ 1981200 h 2026248"/>
                    <a:gd name="connsiteX25" fmla="*/ 19915 w 1192651"/>
                    <a:gd name="connsiteY25" fmla="*/ 1663700 h 2026248"/>
                    <a:gd name="connsiteX26" fmla="*/ 51665 w 1192651"/>
                    <a:gd name="connsiteY26" fmla="*/ 412750 h 2026248"/>
                    <a:gd name="connsiteX27" fmla="*/ 58015 w 1192651"/>
                    <a:gd name="connsiteY27" fmla="*/ 6350 h 2026248"/>
                    <a:gd name="connsiteX28" fmla="*/ 87384 w 1192651"/>
                    <a:gd name="connsiteY28" fmla="*/ 3968 h 2026248"/>
                    <a:gd name="connsiteX29" fmla="*/ 934315 w 1192651"/>
                    <a:gd name="connsiteY29" fmla="*/ 0 h 2026248"/>
                    <a:gd name="connsiteX0" fmla="*/ 934315 w 1192651"/>
                    <a:gd name="connsiteY0" fmla="*/ 0 h 2028257"/>
                    <a:gd name="connsiteX1" fmla="*/ 1169265 w 1192651"/>
                    <a:gd name="connsiteY1" fmla="*/ 476250 h 2028257"/>
                    <a:gd name="connsiteX2" fmla="*/ 1175615 w 1192651"/>
                    <a:gd name="connsiteY2" fmla="*/ 558800 h 2028257"/>
                    <a:gd name="connsiteX3" fmla="*/ 1093065 w 1192651"/>
                    <a:gd name="connsiteY3" fmla="*/ 571500 h 2028257"/>
                    <a:gd name="connsiteX4" fmla="*/ 978765 w 1192651"/>
                    <a:gd name="connsiteY4" fmla="*/ 565150 h 2028257"/>
                    <a:gd name="connsiteX5" fmla="*/ 889865 w 1192651"/>
                    <a:gd name="connsiteY5" fmla="*/ 622300 h 2028257"/>
                    <a:gd name="connsiteX6" fmla="*/ 915265 w 1192651"/>
                    <a:gd name="connsiteY6" fmla="*/ 755650 h 2028257"/>
                    <a:gd name="connsiteX7" fmla="*/ 940665 w 1192651"/>
                    <a:gd name="connsiteY7" fmla="*/ 825500 h 2028257"/>
                    <a:gd name="connsiteX8" fmla="*/ 858115 w 1192651"/>
                    <a:gd name="connsiteY8" fmla="*/ 901700 h 2028257"/>
                    <a:gd name="connsiteX9" fmla="*/ 794615 w 1192651"/>
                    <a:gd name="connsiteY9" fmla="*/ 863600 h 2028257"/>
                    <a:gd name="connsiteX10" fmla="*/ 800965 w 1192651"/>
                    <a:gd name="connsiteY10" fmla="*/ 977900 h 2028257"/>
                    <a:gd name="connsiteX11" fmla="*/ 851765 w 1192651"/>
                    <a:gd name="connsiteY11" fmla="*/ 965200 h 2028257"/>
                    <a:gd name="connsiteX12" fmla="*/ 896215 w 1192651"/>
                    <a:gd name="connsiteY12" fmla="*/ 1016000 h 2028257"/>
                    <a:gd name="connsiteX13" fmla="*/ 889865 w 1192651"/>
                    <a:gd name="connsiteY13" fmla="*/ 1092200 h 2028257"/>
                    <a:gd name="connsiteX14" fmla="*/ 813665 w 1192651"/>
                    <a:gd name="connsiteY14" fmla="*/ 1143000 h 2028257"/>
                    <a:gd name="connsiteX15" fmla="*/ 807315 w 1192651"/>
                    <a:gd name="connsiteY15" fmla="*/ 1358900 h 2028257"/>
                    <a:gd name="connsiteX16" fmla="*/ 858115 w 1192651"/>
                    <a:gd name="connsiteY16" fmla="*/ 1504950 h 2028257"/>
                    <a:gd name="connsiteX17" fmla="*/ 807315 w 1192651"/>
                    <a:gd name="connsiteY17" fmla="*/ 1644650 h 2028257"/>
                    <a:gd name="connsiteX18" fmla="*/ 648565 w 1192651"/>
                    <a:gd name="connsiteY18" fmla="*/ 1670050 h 2028257"/>
                    <a:gd name="connsiteX19" fmla="*/ 267565 w 1192651"/>
                    <a:gd name="connsiteY19" fmla="*/ 1612900 h 2028257"/>
                    <a:gd name="connsiteX20" fmla="*/ 159615 w 1192651"/>
                    <a:gd name="connsiteY20" fmla="*/ 1644650 h 2028257"/>
                    <a:gd name="connsiteX21" fmla="*/ 83415 w 1192651"/>
                    <a:gd name="connsiteY21" fmla="*/ 1752600 h 2028257"/>
                    <a:gd name="connsiteX22" fmla="*/ 26265 w 1192651"/>
                    <a:gd name="connsiteY22" fmla="*/ 2012950 h 2028257"/>
                    <a:gd name="connsiteX23" fmla="*/ 865 w 1192651"/>
                    <a:gd name="connsiteY23" fmla="*/ 1987550 h 2028257"/>
                    <a:gd name="connsiteX24" fmla="*/ 7215 w 1192651"/>
                    <a:gd name="connsiteY24" fmla="*/ 1902619 h 2028257"/>
                    <a:gd name="connsiteX25" fmla="*/ 19915 w 1192651"/>
                    <a:gd name="connsiteY25" fmla="*/ 1663700 h 2028257"/>
                    <a:gd name="connsiteX26" fmla="*/ 51665 w 1192651"/>
                    <a:gd name="connsiteY26" fmla="*/ 412750 h 2028257"/>
                    <a:gd name="connsiteX27" fmla="*/ 58015 w 1192651"/>
                    <a:gd name="connsiteY27" fmla="*/ 6350 h 2028257"/>
                    <a:gd name="connsiteX28" fmla="*/ 87384 w 1192651"/>
                    <a:gd name="connsiteY28" fmla="*/ 3968 h 2028257"/>
                    <a:gd name="connsiteX29" fmla="*/ 934315 w 1192651"/>
                    <a:gd name="connsiteY29" fmla="*/ 0 h 2028257"/>
                    <a:gd name="connsiteX0" fmla="*/ 928641 w 1186977"/>
                    <a:gd name="connsiteY0" fmla="*/ 0 h 2031824"/>
                    <a:gd name="connsiteX1" fmla="*/ 1163591 w 1186977"/>
                    <a:gd name="connsiteY1" fmla="*/ 476250 h 2031824"/>
                    <a:gd name="connsiteX2" fmla="*/ 1169941 w 1186977"/>
                    <a:gd name="connsiteY2" fmla="*/ 558800 h 2031824"/>
                    <a:gd name="connsiteX3" fmla="*/ 1087391 w 1186977"/>
                    <a:gd name="connsiteY3" fmla="*/ 571500 h 2031824"/>
                    <a:gd name="connsiteX4" fmla="*/ 973091 w 1186977"/>
                    <a:gd name="connsiteY4" fmla="*/ 565150 h 2031824"/>
                    <a:gd name="connsiteX5" fmla="*/ 884191 w 1186977"/>
                    <a:gd name="connsiteY5" fmla="*/ 622300 h 2031824"/>
                    <a:gd name="connsiteX6" fmla="*/ 909591 w 1186977"/>
                    <a:gd name="connsiteY6" fmla="*/ 755650 h 2031824"/>
                    <a:gd name="connsiteX7" fmla="*/ 934991 w 1186977"/>
                    <a:gd name="connsiteY7" fmla="*/ 825500 h 2031824"/>
                    <a:gd name="connsiteX8" fmla="*/ 852441 w 1186977"/>
                    <a:gd name="connsiteY8" fmla="*/ 901700 h 2031824"/>
                    <a:gd name="connsiteX9" fmla="*/ 788941 w 1186977"/>
                    <a:gd name="connsiteY9" fmla="*/ 863600 h 2031824"/>
                    <a:gd name="connsiteX10" fmla="*/ 795291 w 1186977"/>
                    <a:gd name="connsiteY10" fmla="*/ 977900 h 2031824"/>
                    <a:gd name="connsiteX11" fmla="*/ 846091 w 1186977"/>
                    <a:gd name="connsiteY11" fmla="*/ 965200 h 2031824"/>
                    <a:gd name="connsiteX12" fmla="*/ 890541 w 1186977"/>
                    <a:gd name="connsiteY12" fmla="*/ 1016000 h 2031824"/>
                    <a:gd name="connsiteX13" fmla="*/ 884191 w 1186977"/>
                    <a:gd name="connsiteY13" fmla="*/ 1092200 h 2031824"/>
                    <a:gd name="connsiteX14" fmla="*/ 807991 w 1186977"/>
                    <a:gd name="connsiteY14" fmla="*/ 1143000 h 2031824"/>
                    <a:gd name="connsiteX15" fmla="*/ 801641 w 1186977"/>
                    <a:gd name="connsiteY15" fmla="*/ 1358900 h 2031824"/>
                    <a:gd name="connsiteX16" fmla="*/ 852441 w 1186977"/>
                    <a:gd name="connsiteY16" fmla="*/ 1504950 h 2031824"/>
                    <a:gd name="connsiteX17" fmla="*/ 801641 w 1186977"/>
                    <a:gd name="connsiteY17" fmla="*/ 1644650 h 2031824"/>
                    <a:gd name="connsiteX18" fmla="*/ 642891 w 1186977"/>
                    <a:gd name="connsiteY18" fmla="*/ 1670050 h 2031824"/>
                    <a:gd name="connsiteX19" fmla="*/ 261891 w 1186977"/>
                    <a:gd name="connsiteY19" fmla="*/ 1612900 h 2031824"/>
                    <a:gd name="connsiteX20" fmla="*/ 153941 w 1186977"/>
                    <a:gd name="connsiteY20" fmla="*/ 1644650 h 2031824"/>
                    <a:gd name="connsiteX21" fmla="*/ 77741 w 1186977"/>
                    <a:gd name="connsiteY21" fmla="*/ 1752600 h 2031824"/>
                    <a:gd name="connsiteX22" fmla="*/ 20591 w 1186977"/>
                    <a:gd name="connsiteY22" fmla="*/ 2012950 h 2031824"/>
                    <a:gd name="connsiteX23" fmla="*/ 2335 w 1186977"/>
                    <a:gd name="connsiteY23" fmla="*/ 1999457 h 2031824"/>
                    <a:gd name="connsiteX24" fmla="*/ 1541 w 1186977"/>
                    <a:gd name="connsiteY24" fmla="*/ 1902619 h 2031824"/>
                    <a:gd name="connsiteX25" fmla="*/ 14241 w 1186977"/>
                    <a:gd name="connsiteY25" fmla="*/ 1663700 h 2031824"/>
                    <a:gd name="connsiteX26" fmla="*/ 45991 w 1186977"/>
                    <a:gd name="connsiteY26" fmla="*/ 412750 h 2031824"/>
                    <a:gd name="connsiteX27" fmla="*/ 52341 w 1186977"/>
                    <a:gd name="connsiteY27" fmla="*/ 6350 h 2031824"/>
                    <a:gd name="connsiteX28" fmla="*/ 81710 w 1186977"/>
                    <a:gd name="connsiteY28" fmla="*/ 3968 h 2031824"/>
                    <a:gd name="connsiteX29" fmla="*/ 928641 w 1186977"/>
                    <a:gd name="connsiteY29" fmla="*/ 0 h 2031824"/>
                    <a:gd name="connsiteX0" fmla="*/ 929742 w 1188078"/>
                    <a:gd name="connsiteY0" fmla="*/ 0 h 2001227"/>
                    <a:gd name="connsiteX1" fmla="*/ 1164692 w 1188078"/>
                    <a:gd name="connsiteY1" fmla="*/ 476250 h 2001227"/>
                    <a:gd name="connsiteX2" fmla="*/ 1171042 w 1188078"/>
                    <a:gd name="connsiteY2" fmla="*/ 558800 h 2001227"/>
                    <a:gd name="connsiteX3" fmla="*/ 1088492 w 1188078"/>
                    <a:gd name="connsiteY3" fmla="*/ 571500 h 2001227"/>
                    <a:gd name="connsiteX4" fmla="*/ 974192 w 1188078"/>
                    <a:gd name="connsiteY4" fmla="*/ 565150 h 2001227"/>
                    <a:gd name="connsiteX5" fmla="*/ 885292 w 1188078"/>
                    <a:gd name="connsiteY5" fmla="*/ 622300 h 2001227"/>
                    <a:gd name="connsiteX6" fmla="*/ 910692 w 1188078"/>
                    <a:gd name="connsiteY6" fmla="*/ 755650 h 2001227"/>
                    <a:gd name="connsiteX7" fmla="*/ 936092 w 1188078"/>
                    <a:gd name="connsiteY7" fmla="*/ 825500 h 2001227"/>
                    <a:gd name="connsiteX8" fmla="*/ 853542 w 1188078"/>
                    <a:gd name="connsiteY8" fmla="*/ 901700 h 2001227"/>
                    <a:gd name="connsiteX9" fmla="*/ 790042 w 1188078"/>
                    <a:gd name="connsiteY9" fmla="*/ 863600 h 2001227"/>
                    <a:gd name="connsiteX10" fmla="*/ 796392 w 1188078"/>
                    <a:gd name="connsiteY10" fmla="*/ 977900 h 2001227"/>
                    <a:gd name="connsiteX11" fmla="*/ 847192 w 1188078"/>
                    <a:gd name="connsiteY11" fmla="*/ 965200 h 2001227"/>
                    <a:gd name="connsiteX12" fmla="*/ 891642 w 1188078"/>
                    <a:gd name="connsiteY12" fmla="*/ 1016000 h 2001227"/>
                    <a:gd name="connsiteX13" fmla="*/ 885292 w 1188078"/>
                    <a:gd name="connsiteY13" fmla="*/ 1092200 h 2001227"/>
                    <a:gd name="connsiteX14" fmla="*/ 809092 w 1188078"/>
                    <a:gd name="connsiteY14" fmla="*/ 1143000 h 2001227"/>
                    <a:gd name="connsiteX15" fmla="*/ 802742 w 1188078"/>
                    <a:gd name="connsiteY15" fmla="*/ 1358900 h 2001227"/>
                    <a:gd name="connsiteX16" fmla="*/ 853542 w 1188078"/>
                    <a:gd name="connsiteY16" fmla="*/ 1504950 h 2001227"/>
                    <a:gd name="connsiteX17" fmla="*/ 802742 w 1188078"/>
                    <a:gd name="connsiteY17" fmla="*/ 1644650 h 2001227"/>
                    <a:gd name="connsiteX18" fmla="*/ 643992 w 1188078"/>
                    <a:gd name="connsiteY18" fmla="*/ 1670050 h 2001227"/>
                    <a:gd name="connsiteX19" fmla="*/ 262992 w 1188078"/>
                    <a:gd name="connsiteY19" fmla="*/ 1612900 h 2001227"/>
                    <a:gd name="connsiteX20" fmla="*/ 155042 w 1188078"/>
                    <a:gd name="connsiteY20" fmla="*/ 1644650 h 2001227"/>
                    <a:gd name="connsiteX21" fmla="*/ 78842 w 1188078"/>
                    <a:gd name="connsiteY21" fmla="*/ 1752600 h 2001227"/>
                    <a:gd name="connsiteX22" fmla="*/ 38361 w 1188078"/>
                    <a:gd name="connsiteY22" fmla="*/ 1948656 h 2001227"/>
                    <a:gd name="connsiteX23" fmla="*/ 3436 w 1188078"/>
                    <a:gd name="connsiteY23" fmla="*/ 1999457 h 2001227"/>
                    <a:gd name="connsiteX24" fmla="*/ 2642 w 1188078"/>
                    <a:gd name="connsiteY24" fmla="*/ 1902619 h 2001227"/>
                    <a:gd name="connsiteX25" fmla="*/ 15342 w 1188078"/>
                    <a:gd name="connsiteY25" fmla="*/ 1663700 h 2001227"/>
                    <a:gd name="connsiteX26" fmla="*/ 47092 w 1188078"/>
                    <a:gd name="connsiteY26" fmla="*/ 412750 h 2001227"/>
                    <a:gd name="connsiteX27" fmla="*/ 53442 w 1188078"/>
                    <a:gd name="connsiteY27" fmla="*/ 6350 h 2001227"/>
                    <a:gd name="connsiteX28" fmla="*/ 82811 w 1188078"/>
                    <a:gd name="connsiteY28" fmla="*/ 3968 h 2001227"/>
                    <a:gd name="connsiteX29" fmla="*/ 929742 w 1188078"/>
                    <a:gd name="connsiteY29" fmla="*/ 0 h 2001227"/>
                    <a:gd name="connsiteX0" fmla="*/ 929742 w 1188078"/>
                    <a:gd name="connsiteY0" fmla="*/ 0 h 2005762"/>
                    <a:gd name="connsiteX1" fmla="*/ 1164692 w 1188078"/>
                    <a:gd name="connsiteY1" fmla="*/ 476250 h 2005762"/>
                    <a:gd name="connsiteX2" fmla="*/ 1171042 w 1188078"/>
                    <a:gd name="connsiteY2" fmla="*/ 558800 h 2005762"/>
                    <a:gd name="connsiteX3" fmla="*/ 1088492 w 1188078"/>
                    <a:gd name="connsiteY3" fmla="*/ 571500 h 2005762"/>
                    <a:gd name="connsiteX4" fmla="*/ 974192 w 1188078"/>
                    <a:gd name="connsiteY4" fmla="*/ 565150 h 2005762"/>
                    <a:gd name="connsiteX5" fmla="*/ 885292 w 1188078"/>
                    <a:gd name="connsiteY5" fmla="*/ 622300 h 2005762"/>
                    <a:gd name="connsiteX6" fmla="*/ 910692 w 1188078"/>
                    <a:gd name="connsiteY6" fmla="*/ 755650 h 2005762"/>
                    <a:gd name="connsiteX7" fmla="*/ 936092 w 1188078"/>
                    <a:gd name="connsiteY7" fmla="*/ 825500 h 2005762"/>
                    <a:gd name="connsiteX8" fmla="*/ 853542 w 1188078"/>
                    <a:gd name="connsiteY8" fmla="*/ 901700 h 2005762"/>
                    <a:gd name="connsiteX9" fmla="*/ 790042 w 1188078"/>
                    <a:gd name="connsiteY9" fmla="*/ 863600 h 2005762"/>
                    <a:gd name="connsiteX10" fmla="*/ 796392 w 1188078"/>
                    <a:gd name="connsiteY10" fmla="*/ 977900 h 2005762"/>
                    <a:gd name="connsiteX11" fmla="*/ 847192 w 1188078"/>
                    <a:gd name="connsiteY11" fmla="*/ 965200 h 2005762"/>
                    <a:gd name="connsiteX12" fmla="*/ 891642 w 1188078"/>
                    <a:gd name="connsiteY12" fmla="*/ 1016000 h 2005762"/>
                    <a:gd name="connsiteX13" fmla="*/ 885292 w 1188078"/>
                    <a:gd name="connsiteY13" fmla="*/ 1092200 h 2005762"/>
                    <a:gd name="connsiteX14" fmla="*/ 809092 w 1188078"/>
                    <a:gd name="connsiteY14" fmla="*/ 1143000 h 2005762"/>
                    <a:gd name="connsiteX15" fmla="*/ 802742 w 1188078"/>
                    <a:gd name="connsiteY15" fmla="*/ 1358900 h 2005762"/>
                    <a:gd name="connsiteX16" fmla="*/ 853542 w 1188078"/>
                    <a:gd name="connsiteY16" fmla="*/ 1504950 h 2005762"/>
                    <a:gd name="connsiteX17" fmla="*/ 802742 w 1188078"/>
                    <a:gd name="connsiteY17" fmla="*/ 1644650 h 2005762"/>
                    <a:gd name="connsiteX18" fmla="*/ 643992 w 1188078"/>
                    <a:gd name="connsiteY18" fmla="*/ 1670050 h 2005762"/>
                    <a:gd name="connsiteX19" fmla="*/ 262992 w 1188078"/>
                    <a:gd name="connsiteY19" fmla="*/ 1612900 h 2005762"/>
                    <a:gd name="connsiteX20" fmla="*/ 155042 w 1188078"/>
                    <a:gd name="connsiteY20" fmla="*/ 1644650 h 2005762"/>
                    <a:gd name="connsiteX21" fmla="*/ 78842 w 1188078"/>
                    <a:gd name="connsiteY21" fmla="*/ 1752600 h 2005762"/>
                    <a:gd name="connsiteX22" fmla="*/ 38361 w 1188078"/>
                    <a:gd name="connsiteY22" fmla="*/ 1948656 h 2005762"/>
                    <a:gd name="connsiteX23" fmla="*/ 3436 w 1188078"/>
                    <a:gd name="connsiteY23" fmla="*/ 2004219 h 2005762"/>
                    <a:gd name="connsiteX24" fmla="*/ 2642 w 1188078"/>
                    <a:gd name="connsiteY24" fmla="*/ 1902619 h 2005762"/>
                    <a:gd name="connsiteX25" fmla="*/ 15342 w 1188078"/>
                    <a:gd name="connsiteY25" fmla="*/ 1663700 h 2005762"/>
                    <a:gd name="connsiteX26" fmla="*/ 47092 w 1188078"/>
                    <a:gd name="connsiteY26" fmla="*/ 412750 h 2005762"/>
                    <a:gd name="connsiteX27" fmla="*/ 53442 w 1188078"/>
                    <a:gd name="connsiteY27" fmla="*/ 6350 h 2005762"/>
                    <a:gd name="connsiteX28" fmla="*/ 82811 w 1188078"/>
                    <a:gd name="connsiteY28" fmla="*/ 3968 h 2005762"/>
                    <a:gd name="connsiteX29" fmla="*/ 929742 w 1188078"/>
                    <a:gd name="connsiteY29" fmla="*/ 0 h 2005762"/>
                    <a:gd name="connsiteX0" fmla="*/ 928392 w 1186728"/>
                    <a:gd name="connsiteY0" fmla="*/ 0 h 2005763"/>
                    <a:gd name="connsiteX1" fmla="*/ 1163342 w 1186728"/>
                    <a:gd name="connsiteY1" fmla="*/ 476250 h 2005763"/>
                    <a:gd name="connsiteX2" fmla="*/ 1169692 w 1186728"/>
                    <a:gd name="connsiteY2" fmla="*/ 558800 h 2005763"/>
                    <a:gd name="connsiteX3" fmla="*/ 1087142 w 1186728"/>
                    <a:gd name="connsiteY3" fmla="*/ 571500 h 2005763"/>
                    <a:gd name="connsiteX4" fmla="*/ 972842 w 1186728"/>
                    <a:gd name="connsiteY4" fmla="*/ 565150 h 2005763"/>
                    <a:gd name="connsiteX5" fmla="*/ 883942 w 1186728"/>
                    <a:gd name="connsiteY5" fmla="*/ 622300 h 2005763"/>
                    <a:gd name="connsiteX6" fmla="*/ 909342 w 1186728"/>
                    <a:gd name="connsiteY6" fmla="*/ 755650 h 2005763"/>
                    <a:gd name="connsiteX7" fmla="*/ 934742 w 1186728"/>
                    <a:gd name="connsiteY7" fmla="*/ 825500 h 2005763"/>
                    <a:gd name="connsiteX8" fmla="*/ 852192 w 1186728"/>
                    <a:gd name="connsiteY8" fmla="*/ 901700 h 2005763"/>
                    <a:gd name="connsiteX9" fmla="*/ 788692 w 1186728"/>
                    <a:gd name="connsiteY9" fmla="*/ 863600 h 2005763"/>
                    <a:gd name="connsiteX10" fmla="*/ 795042 w 1186728"/>
                    <a:gd name="connsiteY10" fmla="*/ 977900 h 2005763"/>
                    <a:gd name="connsiteX11" fmla="*/ 845842 w 1186728"/>
                    <a:gd name="connsiteY11" fmla="*/ 965200 h 2005763"/>
                    <a:gd name="connsiteX12" fmla="*/ 890292 w 1186728"/>
                    <a:gd name="connsiteY12" fmla="*/ 1016000 h 2005763"/>
                    <a:gd name="connsiteX13" fmla="*/ 883942 w 1186728"/>
                    <a:gd name="connsiteY13" fmla="*/ 1092200 h 2005763"/>
                    <a:gd name="connsiteX14" fmla="*/ 807742 w 1186728"/>
                    <a:gd name="connsiteY14" fmla="*/ 1143000 h 2005763"/>
                    <a:gd name="connsiteX15" fmla="*/ 801392 w 1186728"/>
                    <a:gd name="connsiteY15" fmla="*/ 1358900 h 2005763"/>
                    <a:gd name="connsiteX16" fmla="*/ 852192 w 1186728"/>
                    <a:gd name="connsiteY16" fmla="*/ 1504950 h 2005763"/>
                    <a:gd name="connsiteX17" fmla="*/ 801392 w 1186728"/>
                    <a:gd name="connsiteY17" fmla="*/ 1644650 h 2005763"/>
                    <a:gd name="connsiteX18" fmla="*/ 642642 w 1186728"/>
                    <a:gd name="connsiteY18" fmla="*/ 1670050 h 2005763"/>
                    <a:gd name="connsiteX19" fmla="*/ 261642 w 1186728"/>
                    <a:gd name="connsiteY19" fmla="*/ 1612900 h 2005763"/>
                    <a:gd name="connsiteX20" fmla="*/ 153692 w 1186728"/>
                    <a:gd name="connsiteY20" fmla="*/ 1644650 h 2005763"/>
                    <a:gd name="connsiteX21" fmla="*/ 77492 w 1186728"/>
                    <a:gd name="connsiteY21" fmla="*/ 1752600 h 2005763"/>
                    <a:gd name="connsiteX22" fmla="*/ 37011 w 1186728"/>
                    <a:gd name="connsiteY22" fmla="*/ 1948656 h 2005763"/>
                    <a:gd name="connsiteX23" fmla="*/ 4467 w 1186728"/>
                    <a:gd name="connsiteY23" fmla="*/ 2004219 h 2005763"/>
                    <a:gd name="connsiteX24" fmla="*/ 1292 w 1186728"/>
                    <a:gd name="connsiteY24" fmla="*/ 1902619 h 2005763"/>
                    <a:gd name="connsiteX25" fmla="*/ 13992 w 1186728"/>
                    <a:gd name="connsiteY25" fmla="*/ 1663700 h 2005763"/>
                    <a:gd name="connsiteX26" fmla="*/ 45742 w 1186728"/>
                    <a:gd name="connsiteY26" fmla="*/ 412750 h 2005763"/>
                    <a:gd name="connsiteX27" fmla="*/ 52092 w 1186728"/>
                    <a:gd name="connsiteY27" fmla="*/ 6350 h 2005763"/>
                    <a:gd name="connsiteX28" fmla="*/ 81461 w 1186728"/>
                    <a:gd name="connsiteY28" fmla="*/ 3968 h 2005763"/>
                    <a:gd name="connsiteX29" fmla="*/ 928392 w 1186728"/>
                    <a:gd name="connsiteY29" fmla="*/ 0 h 2005763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78959 w 1188195"/>
                    <a:gd name="connsiteY21" fmla="*/ 175260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4140 w 1188195"/>
                    <a:gd name="connsiteY12" fmla="*/ 1013619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1928 w 1188195"/>
                    <a:gd name="connsiteY4" fmla="*/ 577056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4140 w 1188195"/>
                    <a:gd name="connsiteY12" fmla="*/ 1013619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8643 h 2004621"/>
                    <a:gd name="connsiteX4" fmla="*/ 971928 w 1188195"/>
                    <a:gd name="connsiteY4" fmla="*/ 577056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4140 w 1188195"/>
                    <a:gd name="connsiteY12" fmla="*/ 1013619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9351"/>
                    <a:gd name="connsiteY0" fmla="*/ 0 h 2004621"/>
                    <a:gd name="connsiteX1" fmla="*/ 1164809 w 1189351"/>
                    <a:gd name="connsiteY1" fmla="*/ 476250 h 2004621"/>
                    <a:gd name="connsiteX2" fmla="*/ 1173540 w 1189351"/>
                    <a:gd name="connsiteY2" fmla="*/ 563562 h 2004621"/>
                    <a:gd name="connsiteX3" fmla="*/ 1088609 w 1189351"/>
                    <a:gd name="connsiteY3" fmla="*/ 578643 h 2004621"/>
                    <a:gd name="connsiteX4" fmla="*/ 971928 w 1189351"/>
                    <a:gd name="connsiteY4" fmla="*/ 577056 h 2004621"/>
                    <a:gd name="connsiteX5" fmla="*/ 885409 w 1189351"/>
                    <a:gd name="connsiteY5" fmla="*/ 622300 h 2004621"/>
                    <a:gd name="connsiteX6" fmla="*/ 910809 w 1189351"/>
                    <a:gd name="connsiteY6" fmla="*/ 755650 h 2004621"/>
                    <a:gd name="connsiteX7" fmla="*/ 936209 w 1189351"/>
                    <a:gd name="connsiteY7" fmla="*/ 825500 h 2004621"/>
                    <a:gd name="connsiteX8" fmla="*/ 853659 w 1189351"/>
                    <a:gd name="connsiteY8" fmla="*/ 901700 h 2004621"/>
                    <a:gd name="connsiteX9" fmla="*/ 790159 w 1189351"/>
                    <a:gd name="connsiteY9" fmla="*/ 863600 h 2004621"/>
                    <a:gd name="connsiteX10" fmla="*/ 791747 w 1189351"/>
                    <a:gd name="connsiteY10" fmla="*/ 968375 h 2004621"/>
                    <a:gd name="connsiteX11" fmla="*/ 847309 w 1189351"/>
                    <a:gd name="connsiteY11" fmla="*/ 965200 h 2004621"/>
                    <a:gd name="connsiteX12" fmla="*/ 894140 w 1189351"/>
                    <a:gd name="connsiteY12" fmla="*/ 1013619 h 2004621"/>
                    <a:gd name="connsiteX13" fmla="*/ 885409 w 1189351"/>
                    <a:gd name="connsiteY13" fmla="*/ 1092200 h 2004621"/>
                    <a:gd name="connsiteX14" fmla="*/ 809209 w 1189351"/>
                    <a:gd name="connsiteY14" fmla="*/ 1143000 h 2004621"/>
                    <a:gd name="connsiteX15" fmla="*/ 810003 w 1189351"/>
                    <a:gd name="connsiteY15" fmla="*/ 1327944 h 2004621"/>
                    <a:gd name="connsiteX16" fmla="*/ 853659 w 1189351"/>
                    <a:gd name="connsiteY16" fmla="*/ 1504950 h 2004621"/>
                    <a:gd name="connsiteX17" fmla="*/ 802859 w 1189351"/>
                    <a:gd name="connsiteY17" fmla="*/ 1644650 h 2004621"/>
                    <a:gd name="connsiteX18" fmla="*/ 644109 w 1189351"/>
                    <a:gd name="connsiteY18" fmla="*/ 1670050 h 2004621"/>
                    <a:gd name="connsiteX19" fmla="*/ 244059 w 1189351"/>
                    <a:gd name="connsiteY19" fmla="*/ 1617662 h 2004621"/>
                    <a:gd name="connsiteX20" fmla="*/ 155159 w 1189351"/>
                    <a:gd name="connsiteY20" fmla="*/ 1644650 h 2004621"/>
                    <a:gd name="connsiteX21" fmla="*/ 88484 w 1189351"/>
                    <a:gd name="connsiteY21" fmla="*/ 1733550 h 2004621"/>
                    <a:gd name="connsiteX22" fmla="*/ 62291 w 1189351"/>
                    <a:gd name="connsiteY22" fmla="*/ 1870075 h 2004621"/>
                    <a:gd name="connsiteX23" fmla="*/ 5934 w 1189351"/>
                    <a:gd name="connsiteY23" fmla="*/ 2004219 h 2004621"/>
                    <a:gd name="connsiteX24" fmla="*/ 2759 w 1189351"/>
                    <a:gd name="connsiteY24" fmla="*/ 1902619 h 2004621"/>
                    <a:gd name="connsiteX25" fmla="*/ 15459 w 1189351"/>
                    <a:gd name="connsiteY25" fmla="*/ 1663700 h 2004621"/>
                    <a:gd name="connsiteX26" fmla="*/ 47209 w 1189351"/>
                    <a:gd name="connsiteY26" fmla="*/ 412750 h 2004621"/>
                    <a:gd name="connsiteX27" fmla="*/ 53559 w 1189351"/>
                    <a:gd name="connsiteY27" fmla="*/ 6350 h 2004621"/>
                    <a:gd name="connsiteX28" fmla="*/ 82928 w 1189351"/>
                    <a:gd name="connsiteY28" fmla="*/ 3968 h 2004621"/>
                    <a:gd name="connsiteX29" fmla="*/ 929859 w 1189351"/>
                    <a:gd name="connsiteY29" fmla="*/ 0 h 2004621"/>
                    <a:gd name="connsiteX0" fmla="*/ 929859 w 1178041"/>
                    <a:gd name="connsiteY0" fmla="*/ 0 h 2004621"/>
                    <a:gd name="connsiteX1" fmla="*/ 1140996 w 1178041"/>
                    <a:gd name="connsiteY1" fmla="*/ 421481 h 2004621"/>
                    <a:gd name="connsiteX2" fmla="*/ 1173540 w 1178041"/>
                    <a:gd name="connsiteY2" fmla="*/ 563562 h 2004621"/>
                    <a:gd name="connsiteX3" fmla="*/ 1088609 w 1178041"/>
                    <a:gd name="connsiteY3" fmla="*/ 578643 h 2004621"/>
                    <a:gd name="connsiteX4" fmla="*/ 971928 w 1178041"/>
                    <a:gd name="connsiteY4" fmla="*/ 577056 h 2004621"/>
                    <a:gd name="connsiteX5" fmla="*/ 885409 w 1178041"/>
                    <a:gd name="connsiteY5" fmla="*/ 622300 h 2004621"/>
                    <a:gd name="connsiteX6" fmla="*/ 910809 w 1178041"/>
                    <a:gd name="connsiteY6" fmla="*/ 755650 h 2004621"/>
                    <a:gd name="connsiteX7" fmla="*/ 936209 w 1178041"/>
                    <a:gd name="connsiteY7" fmla="*/ 825500 h 2004621"/>
                    <a:gd name="connsiteX8" fmla="*/ 853659 w 1178041"/>
                    <a:gd name="connsiteY8" fmla="*/ 901700 h 2004621"/>
                    <a:gd name="connsiteX9" fmla="*/ 790159 w 1178041"/>
                    <a:gd name="connsiteY9" fmla="*/ 863600 h 2004621"/>
                    <a:gd name="connsiteX10" fmla="*/ 791747 w 1178041"/>
                    <a:gd name="connsiteY10" fmla="*/ 968375 h 2004621"/>
                    <a:gd name="connsiteX11" fmla="*/ 847309 w 1178041"/>
                    <a:gd name="connsiteY11" fmla="*/ 965200 h 2004621"/>
                    <a:gd name="connsiteX12" fmla="*/ 894140 w 1178041"/>
                    <a:gd name="connsiteY12" fmla="*/ 1013619 h 2004621"/>
                    <a:gd name="connsiteX13" fmla="*/ 885409 w 1178041"/>
                    <a:gd name="connsiteY13" fmla="*/ 1092200 h 2004621"/>
                    <a:gd name="connsiteX14" fmla="*/ 809209 w 1178041"/>
                    <a:gd name="connsiteY14" fmla="*/ 1143000 h 2004621"/>
                    <a:gd name="connsiteX15" fmla="*/ 810003 w 1178041"/>
                    <a:gd name="connsiteY15" fmla="*/ 1327944 h 2004621"/>
                    <a:gd name="connsiteX16" fmla="*/ 853659 w 1178041"/>
                    <a:gd name="connsiteY16" fmla="*/ 1504950 h 2004621"/>
                    <a:gd name="connsiteX17" fmla="*/ 802859 w 1178041"/>
                    <a:gd name="connsiteY17" fmla="*/ 1644650 h 2004621"/>
                    <a:gd name="connsiteX18" fmla="*/ 644109 w 1178041"/>
                    <a:gd name="connsiteY18" fmla="*/ 1670050 h 2004621"/>
                    <a:gd name="connsiteX19" fmla="*/ 244059 w 1178041"/>
                    <a:gd name="connsiteY19" fmla="*/ 1617662 h 2004621"/>
                    <a:gd name="connsiteX20" fmla="*/ 155159 w 1178041"/>
                    <a:gd name="connsiteY20" fmla="*/ 1644650 h 2004621"/>
                    <a:gd name="connsiteX21" fmla="*/ 88484 w 1178041"/>
                    <a:gd name="connsiteY21" fmla="*/ 1733550 h 2004621"/>
                    <a:gd name="connsiteX22" fmla="*/ 62291 w 1178041"/>
                    <a:gd name="connsiteY22" fmla="*/ 1870075 h 2004621"/>
                    <a:gd name="connsiteX23" fmla="*/ 5934 w 1178041"/>
                    <a:gd name="connsiteY23" fmla="*/ 2004219 h 2004621"/>
                    <a:gd name="connsiteX24" fmla="*/ 2759 w 1178041"/>
                    <a:gd name="connsiteY24" fmla="*/ 1902619 h 2004621"/>
                    <a:gd name="connsiteX25" fmla="*/ 15459 w 1178041"/>
                    <a:gd name="connsiteY25" fmla="*/ 1663700 h 2004621"/>
                    <a:gd name="connsiteX26" fmla="*/ 47209 w 1178041"/>
                    <a:gd name="connsiteY26" fmla="*/ 412750 h 2004621"/>
                    <a:gd name="connsiteX27" fmla="*/ 53559 w 1178041"/>
                    <a:gd name="connsiteY27" fmla="*/ 6350 h 2004621"/>
                    <a:gd name="connsiteX28" fmla="*/ 82928 w 1178041"/>
                    <a:gd name="connsiteY28" fmla="*/ 3968 h 2004621"/>
                    <a:gd name="connsiteX29" fmla="*/ 929859 w 1178041"/>
                    <a:gd name="connsiteY29" fmla="*/ 0 h 2004621"/>
                    <a:gd name="connsiteX0" fmla="*/ 929859 w 1184046"/>
                    <a:gd name="connsiteY0" fmla="*/ 0 h 2004621"/>
                    <a:gd name="connsiteX1" fmla="*/ 1140996 w 1184046"/>
                    <a:gd name="connsiteY1" fmla="*/ 421481 h 2004621"/>
                    <a:gd name="connsiteX2" fmla="*/ 1180684 w 1184046"/>
                    <a:gd name="connsiteY2" fmla="*/ 554037 h 2004621"/>
                    <a:gd name="connsiteX3" fmla="*/ 1088609 w 1184046"/>
                    <a:gd name="connsiteY3" fmla="*/ 578643 h 2004621"/>
                    <a:gd name="connsiteX4" fmla="*/ 971928 w 1184046"/>
                    <a:gd name="connsiteY4" fmla="*/ 577056 h 2004621"/>
                    <a:gd name="connsiteX5" fmla="*/ 885409 w 1184046"/>
                    <a:gd name="connsiteY5" fmla="*/ 622300 h 2004621"/>
                    <a:gd name="connsiteX6" fmla="*/ 910809 w 1184046"/>
                    <a:gd name="connsiteY6" fmla="*/ 755650 h 2004621"/>
                    <a:gd name="connsiteX7" fmla="*/ 936209 w 1184046"/>
                    <a:gd name="connsiteY7" fmla="*/ 825500 h 2004621"/>
                    <a:gd name="connsiteX8" fmla="*/ 853659 w 1184046"/>
                    <a:gd name="connsiteY8" fmla="*/ 901700 h 2004621"/>
                    <a:gd name="connsiteX9" fmla="*/ 790159 w 1184046"/>
                    <a:gd name="connsiteY9" fmla="*/ 863600 h 2004621"/>
                    <a:gd name="connsiteX10" fmla="*/ 791747 w 1184046"/>
                    <a:gd name="connsiteY10" fmla="*/ 968375 h 2004621"/>
                    <a:gd name="connsiteX11" fmla="*/ 847309 w 1184046"/>
                    <a:gd name="connsiteY11" fmla="*/ 965200 h 2004621"/>
                    <a:gd name="connsiteX12" fmla="*/ 894140 w 1184046"/>
                    <a:gd name="connsiteY12" fmla="*/ 1013619 h 2004621"/>
                    <a:gd name="connsiteX13" fmla="*/ 885409 w 1184046"/>
                    <a:gd name="connsiteY13" fmla="*/ 1092200 h 2004621"/>
                    <a:gd name="connsiteX14" fmla="*/ 809209 w 1184046"/>
                    <a:gd name="connsiteY14" fmla="*/ 1143000 h 2004621"/>
                    <a:gd name="connsiteX15" fmla="*/ 810003 w 1184046"/>
                    <a:gd name="connsiteY15" fmla="*/ 1327944 h 2004621"/>
                    <a:gd name="connsiteX16" fmla="*/ 853659 w 1184046"/>
                    <a:gd name="connsiteY16" fmla="*/ 1504950 h 2004621"/>
                    <a:gd name="connsiteX17" fmla="*/ 802859 w 1184046"/>
                    <a:gd name="connsiteY17" fmla="*/ 1644650 h 2004621"/>
                    <a:gd name="connsiteX18" fmla="*/ 644109 w 1184046"/>
                    <a:gd name="connsiteY18" fmla="*/ 1670050 h 2004621"/>
                    <a:gd name="connsiteX19" fmla="*/ 244059 w 1184046"/>
                    <a:gd name="connsiteY19" fmla="*/ 1617662 h 2004621"/>
                    <a:gd name="connsiteX20" fmla="*/ 155159 w 1184046"/>
                    <a:gd name="connsiteY20" fmla="*/ 1644650 h 2004621"/>
                    <a:gd name="connsiteX21" fmla="*/ 88484 w 1184046"/>
                    <a:gd name="connsiteY21" fmla="*/ 1733550 h 2004621"/>
                    <a:gd name="connsiteX22" fmla="*/ 62291 w 1184046"/>
                    <a:gd name="connsiteY22" fmla="*/ 1870075 h 2004621"/>
                    <a:gd name="connsiteX23" fmla="*/ 5934 w 1184046"/>
                    <a:gd name="connsiteY23" fmla="*/ 2004219 h 2004621"/>
                    <a:gd name="connsiteX24" fmla="*/ 2759 w 1184046"/>
                    <a:gd name="connsiteY24" fmla="*/ 1902619 h 2004621"/>
                    <a:gd name="connsiteX25" fmla="*/ 15459 w 1184046"/>
                    <a:gd name="connsiteY25" fmla="*/ 1663700 h 2004621"/>
                    <a:gd name="connsiteX26" fmla="*/ 47209 w 1184046"/>
                    <a:gd name="connsiteY26" fmla="*/ 412750 h 2004621"/>
                    <a:gd name="connsiteX27" fmla="*/ 53559 w 1184046"/>
                    <a:gd name="connsiteY27" fmla="*/ 6350 h 2004621"/>
                    <a:gd name="connsiteX28" fmla="*/ 82928 w 1184046"/>
                    <a:gd name="connsiteY28" fmla="*/ 3968 h 2004621"/>
                    <a:gd name="connsiteX29" fmla="*/ 929859 w 1184046"/>
                    <a:gd name="connsiteY29" fmla="*/ 0 h 2004621"/>
                    <a:gd name="connsiteX0" fmla="*/ 929859 w 1184046"/>
                    <a:gd name="connsiteY0" fmla="*/ 0 h 2004621"/>
                    <a:gd name="connsiteX1" fmla="*/ 1140996 w 1184046"/>
                    <a:gd name="connsiteY1" fmla="*/ 421481 h 2004621"/>
                    <a:gd name="connsiteX2" fmla="*/ 1180684 w 1184046"/>
                    <a:gd name="connsiteY2" fmla="*/ 554037 h 2004621"/>
                    <a:gd name="connsiteX3" fmla="*/ 1088609 w 1184046"/>
                    <a:gd name="connsiteY3" fmla="*/ 578643 h 2004621"/>
                    <a:gd name="connsiteX4" fmla="*/ 971928 w 1184046"/>
                    <a:gd name="connsiteY4" fmla="*/ 577056 h 2004621"/>
                    <a:gd name="connsiteX5" fmla="*/ 885409 w 1184046"/>
                    <a:gd name="connsiteY5" fmla="*/ 622300 h 2004621"/>
                    <a:gd name="connsiteX6" fmla="*/ 910809 w 1184046"/>
                    <a:gd name="connsiteY6" fmla="*/ 755650 h 2004621"/>
                    <a:gd name="connsiteX7" fmla="*/ 936209 w 1184046"/>
                    <a:gd name="connsiteY7" fmla="*/ 825500 h 2004621"/>
                    <a:gd name="connsiteX8" fmla="*/ 853659 w 1184046"/>
                    <a:gd name="connsiteY8" fmla="*/ 901700 h 2004621"/>
                    <a:gd name="connsiteX9" fmla="*/ 790159 w 1184046"/>
                    <a:gd name="connsiteY9" fmla="*/ 863600 h 2004621"/>
                    <a:gd name="connsiteX10" fmla="*/ 791747 w 1184046"/>
                    <a:gd name="connsiteY10" fmla="*/ 968375 h 2004621"/>
                    <a:gd name="connsiteX11" fmla="*/ 847309 w 1184046"/>
                    <a:gd name="connsiteY11" fmla="*/ 965200 h 2004621"/>
                    <a:gd name="connsiteX12" fmla="*/ 894140 w 1184046"/>
                    <a:gd name="connsiteY12" fmla="*/ 1013619 h 2004621"/>
                    <a:gd name="connsiteX13" fmla="*/ 885409 w 1184046"/>
                    <a:gd name="connsiteY13" fmla="*/ 1092200 h 2004621"/>
                    <a:gd name="connsiteX14" fmla="*/ 809209 w 1184046"/>
                    <a:gd name="connsiteY14" fmla="*/ 1143000 h 2004621"/>
                    <a:gd name="connsiteX15" fmla="*/ 810003 w 1184046"/>
                    <a:gd name="connsiteY15" fmla="*/ 1327944 h 2004621"/>
                    <a:gd name="connsiteX16" fmla="*/ 853659 w 1184046"/>
                    <a:gd name="connsiteY16" fmla="*/ 1504950 h 2004621"/>
                    <a:gd name="connsiteX17" fmla="*/ 802859 w 1184046"/>
                    <a:gd name="connsiteY17" fmla="*/ 1644650 h 2004621"/>
                    <a:gd name="connsiteX18" fmla="*/ 644109 w 1184046"/>
                    <a:gd name="connsiteY18" fmla="*/ 1670050 h 2004621"/>
                    <a:gd name="connsiteX19" fmla="*/ 244059 w 1184046"/>
                    <a:gd name="connsiteY19" fmla="*/ 1617662 h 2004621"/>
                    <a:gd name="connsiteX20" fmla="*/ 155159 w 1184046"/>
                    <a:gd name="connsiteY20" fmla="*/ 1644650 h 2004621"/>
                    <a:gd name="connsiteX21" fmla="*/ 88484 w 1184046"/>
                    <a:gd name="connsiteY21" fmla="*/ 1733550 h 2004621"/>
                    <a:gd name="connsiteX22" fmla="*/ 62291 w 1184046"/>
                    <a:gd name="connsiteY22" fmla="*/ 1870075 h 2004621"/>
                    <a:gd name="connsiteX23" fmla="*/ 5934 w 1184046"/>
                    <a:gd name="connsiteY23" fmla="*/ 2004219 h 2004621"/>
                    <a:gd name="connsiteX24" fmla="*/ 2759 w 1184046"/>
                    <a:gd name="connsiteY24" fmla="*/ 1902619 h 2004621"/>
                    <a:gd name="connsiteX25" fmla="*/ 15459 w 1184046"/>
                    <a:gd name="connsiteY25" fmla="*/ 1663700 h 2004621"/>
                    <a:gd name="connsiteX26" fmla="*/ 47209 w 1184046"/>
                    <a:gd name="connsiteY26" fmla="*/ 412750 h 2004621"/>
                    <a:gd name="connsiteX27" fmla="*/ 53559 w 1184046"/>
                    <a:gd name="connsiteY27" fmla="*/ 6350 h 2004621"/>
                    <a:gd name="connsiteX28" fmla="*/ 82928 w 1184046"/>
                    <a:gd name="connsiteY28" fmla="*/ 3968 h 2004621"/>
                    <a:gd name="connsiteX29" fmla="*/ 929859 w 1184046"/>
                    <a:gd name="connsiteY29" fmla="*/ 0 h 2004621"/>
                    <a:gd name="connsiteX0" fmla="*/ 935968 w 1190155"/>
                    <a:gd name="connsiteY0" fmla="*/ 0 h 2004621"/>
                    <a:gd name="connsiteX1" fmla="*/ 1147105 w 1190155"/>
                    <a:gd name="connsiteY1" fmla="*/ 421481 h 2004621"/>
                    <a:gd name="connsiteX2" fmla="*/ 1186793 w 1190155"/>
                    <a:gd name="connsiteY2" fmla="*/ 554037 h 2004621"/>
                    <a:gd name="connsiteX3" fmla="*/ 1094718 w 1190155"/>
                    <a:gd name="connsiteY3" fmla="*/ 578643 h 2004621"/>
                    <a:gd name="connsiteX4" fmla="*/ 978037 w 1190155"/>
                    <a:gd name="connsiteY4" fmla="*/ 577056 h 2004621"/>
                    <a:gd name="connsiteX5" fmla="*/ 891518 w 1190155"/>
                    <a:gd name="connsiteY5" fmla="*/ 622300 h 2004621"/>
                    <a:gd name="connsiteX6" fmla="*/ 916918 w 1190155"/>
                    <a:gd name="connsiteY6" fmla="*/ 755650 h 2004621"/>
                    <a:gd name="connsiteX7" fmla="*/ 942318 w 1190155"/>
                    <a:gd name="connsiteY7" fmla="*/ 825500 h 2004621"/>
                    <a:gd name="connsiteX8" fmla="*/ 859768 w 1190155"/>
                    <a:gd name="connsiteY8" fmla="*/ 901700 h 2004621"/>
                    <a:gd name="connsiteX9" fmla="*/ 796268 w 1190155"/>
                    <a:gd name="connsiteY9" fmla="*/ 863600 h 2004621"/>
                    <a:gd name="connsiteX10" fmla="*/ 797856 w 1190155"/>
                    <a:gd name="connsiteY10" fmla="*/ 968375 h 2004621"/>
                    <a:gd name="connsiteX11" fmla="*/ 853418 w 1190155"/>
                    <a:gd name="connsiteY11" fmla="*/ 965200 h 2004621"/>
                    <a:gd name="connsiteX12" fmla="*/ 900249 w 1190155"/>
                    <a:gd name="connsiteY12" fmla="*/ 1013619 h 2004621"/>
                    <a:gd name="connsiteX13" fmla="*/ 891518 w 1190155"/>
                    <a:gd name="connsiteY13" fmla="*/ 1092200 h 2004621"/>
                    <a:gd name="connsiteX14" fmla="*/ 815318 w 1190155"/>
                    <a:gd name="connsiteY14" fmla="*/ 1143000 h 2004621"/>
                    <a:gd name="connsiteX15" fmla="*/ 816112 w 1190155"/>
                    <a:gd name="connsiteY15" fmla="*/ 1327944 h 2004621"/>
                    <a:gd name="connsiteX16" fmla="*/ 859768 w 1190155"/>
                    <a:gd name="connsiteY16" fmla="*/ 1504950 h 2004621"/>
                    <a:gd name="connsiteX17" fmla="*/ 808968 w 1190155"/>
                    <a:gd name="connsiteY17" fmla="*/ 1644650 h 2004621"/>
                    <a:gd name="connsiteX18" fmla="*/ 650218 w 1190155"/>
                    <a:gd name="connsiteY18" fmla="*/ 1670050 h 2004621"/>
                    <a:gd name="connsiteX19" fmla="*/ 250168 w 1190155"/>
                    <a:gd name="connsiteY19" fmla="*/ 1617662 h 2004621"/>
                    <a:gd name="connsiteX20" fmla="*/ 161268 w 1190155"/>
                    <a:gd name="connsiteY20" fmla="*/ 1644650 h 2004621"/>
                    <a:gd name="connsiteX21" fmla="*/ 94593 w 1190155"/>
                    <a:gd name="connsiteY21" fmla="*/ 1733550 h 2004621"/>
                    <a:gd name="connsiteX22" fmla="*/ 68400 w 1190155"/>
                    <a:gd name="connsiteY22" fmla="*/ 1870075 h 2004621"/>
                    <a:gd name="connsiteX23" fmla="*/ 12043 w 1190155"/>
                    <a:gd name="connsiteY23" fmla="*/ 2004219 h 2004621"/>
                    <a:gd name="connsiteX24" fmla="*/ 8868 w 1190155"/>
                    <a:gd name="connsiteY24" fmla="*/ 1902619 h 2004621"/>
                    <a:gd name="connsiteX25" fmla="*/ 21568 w 1190155"/>
                    <a:gd name="connsiteY25" fmla="*/ 1663700 h 2004621"/>
                    <a:gd name="connsiteX26" fmla="*/ 53318 w 1190155"/>
                    <a:gd name="connsiteY26" fmla="*/ 412750 h 2004621"/>
                    <a:gd name="connsiteX27" fmla="*/ 137 w 1190155"/>
                    <a:gd name="connsiteY27" fmla="*/ 3969 h 2004621"/>
                    <a:gd name="connsiteX28" fmla="*/ 89037 w 1190155"/>
                    <a:gd name="connsiteY28" fmla="*/ 3968 h 2004621"/>
                    <a:gd name="connsiteX29" fmla="*/ 935968 w 1190155"/>
                    <a:gd name="connsiteY29" fmla="*/ 0 h 2004621"/>
                    <a:gd name="connsiteX0" fmla="*/ 936822 w 1191009"/>
                    <a:gd name="connsiteY0" fmla="*/ 0 h 2004621"/>
                    <a:gd name="connsiteX1" fmla="*/ 1147959 w 1191009"/>
                    <a:gd name="connsiteY1" fmla="*/ 421481 h 2004621"/>
                    <a:gd name="connsiteX2" fmla="*/ 1187647 w 1191009"/>
                    <a:gd name="connsiteY2" fmla="*/ 554037 h 2004621"/>
                    <a:gd name="connsiteX3" fmla="*/ 1095572 w 1191009"/>
                    <a:gd name="connsiteY3" fmla="*/ 578643 h 2004621"/>
                    <a:gd name="connsiteX4" fmla="*/ 978891 w 1191009"/>
                    <a:gd name="connsiteY4" fmla="*/ 577056 h 2004621"/>
                    <a:gd name="connsiteX5" fmla="*/ 892372 w 1191009"/>
                    <a:gd name="connsiteY5" fmla="*/ 622300 h 2004621"/>
                    <a:gd name="connsiteX6" fmla="*/ 917772 w 1191009"/>
                    <a:gd name="connsiteY6" fmla="*/ 755650 h 2004621"/>
                    <a:gd name="connsiteX7" fmla="*/ 943172 w 1191009"/>
                    <a:gd name="connsiteY7" fmla="*/ 825500 h 2004621"/>
                    <a:gd name="connsiteX8" fmla="*/ 860622 w 1191009"/>
                    <a:gd name="connsiteY8" fmla="*/ 901700 h 2004621"/>
                    <a:gd name="connsiteX9" fmla="*/ 797122 w 1191009"/>
                    <a:gd name="connsiteY9" fmla="*/ 863600 h 2004621"/>
                    <a:gd name="connsiteX10" fmla="*/ 798710 w 1191009"/>
                    <a:gd name="connsiteY10" fmla="*/ 968375 h 2004621"/>
                    <a:gd name="connsiteX11" fmla="*/ 854272 w 1191009"/>
                    <a:gd name="connsiteY11" fmla="*/ 965200 h 2004621"/>
                    <a:gd name="connsiteX12" fmla="*/ 901103 w 1191009"/>
                    <a:gd name="connsiteY12" fmla="*/ 1013619 h 2004621"/>
                    <a:gd name="connsiteX13" fmla="*/ 892372 w 1191009"/>
                    <a:gd name="connsiteY13" fmla="*/ 1092200 h 2004621"/>
                    <a:gd name="connsiteX14" fmla="*/ 816172 w 1191009"/>
                    <a:gd name="connsiteY14" fmla="*/ 1143000 h 2004621"/>
                    <a:gd name="connsiteX15" fmla="*/ 816966 w 1191009"/>
                    <a:gd name="connsiteY15" fmla="*/ 1327944 h 2004621"/>
                    <a:gd name="connsiteX16" fmla="*/ 860622 w 1191009"/>
                    <a:gd name="connsiteY16" fmla="*/ 1504950 h 2004621"/>
                    <a:gd name="connsiteX17" fmla="*/ 809822 w 1191009"/>
                    <a:gd name="connsiteY17" fmla="*/ 1644650 h 2004621"/>
                    <a:gd name="connsiteX18" fmla="*/ 651072 w 1191009"/>
                    <a:gd name="connsiteY18" fmla="*/ 1670050 h 2004621"/>
                    <a:gd name="connsiteX19" fmla="*/ 251022 w 1191009"/>
                    <a:gd name="connsiteY19" fmla="*/ 1617662 h 2004621"/>
                    <a:gd name="connsiteX20" fmla="*/ 162122 w 1191009"/>
                    <a:gd name="connsiteY20" fmla="*/ 1644650 h 2004621"/>
                    <a:gd name="connsiteX21" fmla="*/ 95447 w 1191009"/>
                    <a:gd name="connsiteY21" fmla="*/ 1733550 h 2004621"/>
                    <a:gd name="connsiteX22" fmla="*/ 69254 w 1191009"/>
                    <a:gd name="connsiteY22" fmla="*/ 1870075 h 2004621"/>
                    <a:gd name="connsiteX23" fmla="*/ 12897 w 1191009"/>
                    <a:gd name="connsiteY23" fmla="*/ 2004219 h 2004621"/>
                    <a:gd name="connsiteX24" fmla="*/ 9722 w 1191009"/>
                    <a:gd name="connsiteY24" fmla="*/ 1902619 h 2004621"/>
                    <a:gd name="connsiteX25" fmla="*/ 22422 w 1191009"/>
                    <a:gd name="connsiteY25" fmla="*/ 1663700 h 2004621"/>
                    <a:gd name="connsiteX26" fmla="*/ 6547 w 1191009"/>
                    <a:gd name="connsiteY26" fmla="*/ 443706 h 2004621"/>
                    <a:gd name="connsiteX27" fmla="*/ 991 w 1191009"/>
                    <a:gd name="connsiteY27" fmla="*/ 3969 h 2004621"/>
                    <a:gd name="connsiteX28" fmla="*/ 89891 w 1191009"/>
                    <a:gd name="connsiteY28" fmla="*/ 3968 h 2004621"/>
                    <a:gd name="connsiteX29" fmla="*/ 936822 w 1191009"/>
                    <a:gd name="connsiteY29" fmla="*/ 0 h 2004621"/>
                    <a:gd name="connsiteX0" fmla="*/ 936527 w 1190714"/>
                    <a:gd name="connsiteY0" fmla="*/ 0 h 2004623"/>
                    <a:gd name="connsiteX1" fmla="*/ 1147664 w 1190714"/>
                    <a:gd name="connsiteY1" fmla="*/ 421481 h 2004623"/>
                    <a:gd name="connsiteX2" fmla="*/ 1187352 w 1190714"/>
                    <a:gd name="connsiteY2" fmla="*/ 554037 h 2004623"/>
                    <a:gd name="connsiteX3" fmla="*/ 1095277 w 1190714"/>
                    <a:gd name="connsiteY3" fmla="*/ 578643 h 2004623"/>
                    <a:gd name="connsiteX4" fmla="*/ 978596 w 1190714"/>
                    <a:gd name="connsiteY4" fmla="*/ 577056 h 2004623"/>
                    <a:gd name="connsiteX5" fmla="*/ 892077 w 1190714"/>
                    <a:gd name="connsiteY5" fmla="*/ 622300 h 2004623"/>
                    <a:gd name="connsiteX6" fmla="*/ 917477 w 1190714"/>
                    <a:gd name="connsiteY6" fmla="*/ 755650 h 2004623"/>
                    <a:gd name="connsiteX7" fmla="*/ 942877 w 1190714"/>
                    <a:gd name="connsiteY7" fmla="*/ 825500 h 2004623"/>
                    <a:gd name="connsiteX8" fmla="*/ 860327 w 1190714"/>
                    <a:gd name="connsiteY8" fmla="*/ 901700 h 2004623"/>
                    <a:gd name="connsiteX9" fmla="*/ 796827 w 1190714"/>
                    <a:gd name="connsiteY9" fmla="*/ 863600 h 2004623"/>
                    <a:gd name="connsiteX10" fmla="*/ 798415 w 1190714"/>
                    <a:gd name="connsiteY10" fmla="*/ 968375 h 2004623"/>
                    <a:gd name="connsiteX11" fmla="*/ 853977 w 1190714"/>
                    <a:gd name="connsiteY11" fmla="*/ 965200 h 2004623"/>
                    <a:gd name="connsiteX12" fmla="*/ 900808 w 1190714"/>
                    <a:gd name="connsiteY12" fmla="*/ 1013619 h 2004623"/>
                    <a:gd name="connsiteX13" fmla="*/ 892077 w 1190714"/>
                    <a:gd name="connsiteY13" fmla="*/ 1092200 h 2004623"/>
                    <a:gd name="connsiteX14" fmla="*/ 815877 w 1190714"/>
                    <a:gd name="connsiteY14" fmla="*/ 1143000 h 2004623"/>
                    <a:gd name="connsiteX15" fmla="*/ 816671 w 1190714"/>
                    <a:gd name="connsiteY15" fmla="*/ 1327944 h 2004623"/>
                    <a:gd name="connsiteX16" fmla="*/ 860327 w 1190714"/>
                    <a:gd name="connsiteY16" fmla="*/ 1504950 h 2004623"/>
                    <a:gd name="connsiteX17" fmla="*/ 809527 w 1190714"/>
                    <a:gd name="connsiteY17" fmla="*/ 1644650 h 2004623"/>
                    <a:gd name="connsiteX18" fmla="*/ 650777 w 1190714"/>
                    <a:gd name="connsiteY18" fmla="*/ 1670050 h 2004623"/>
                    <a:gd name="connsiteX19" fmla="*/ 250727 w 1190714"/>
                    <a:gd name="connsiteY19" fmla="*/ 1617662 h 2004623"/>
                    <a:gd name="connsiteX20" fmla="*/ 161827 w 1190714"/>
                    <a:gd name="connsiteY20" fmla="*/ 1644650 h 2004623"/>
                    <a:gd name="connsiteX21" fmla="*/ 95152 w 1190714"/>
                    <a:gd name="connsiteY21" fmla="*/ 1733550 h 2004623"/>
                    <a:gd name="connsiteX22" fmla="*/ 68959 w 1190714"/>
                    <a:gd name="connsiteY22" fmla="*/ 1870075 h 2004623"/>
                    <a:gd name="connsiteX23" fmla="*/ 12602 w 1190714"/>
                    <a:gd name="connsiteY23" fmla="*/ 2004219 h 2004623"/>
                    <a:gd name="connsiteX24" fmla="*/ 9427 w 1190714"/>
                    <a:gd name="connsiteY24" fmla="*/ 1902619 h 2004623"/>
                    <a:gd name="connsiteX25" fmla="*/ 695 w 1190714"/>
                    <a:gd name="connsiteY25" fmla="*/ 1661319 h 2004623"/>
                    <a:gd name="connsiteX26" fmla="*/ 6252 w 1190714"/>
                    <a:gd name="connsiteY26" fmla="*/ 443706 h 2004623"/>
                    <a:gd name="connsiteX27" fmla="*/ 696 w 1190714"/>
                    <a:gd name="connsiteY27" fmla="*/ 3969 h 2004623"/>
                    <a:gd name="connsiteX28" fmla="*/ 89596 w 1190714"/>
                    <a:gd name="connsiteY28" fmla="*/ 3968 h 2004623"/>
                    <a:gd name="connsiteX29" fmla="*/ 936527 w 1190714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92612 w 1191249"/>
                    <a:gd name="connsiteY13" fmla="*/ 1092200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60862 w 1191249"/>
                    <a:gd name="connsiteY16" fmla="*/ 1504950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9962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92612 w 1191249"/>
                    <a:gd name="connsiteY13" fmla="*/ 1092200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60862 w 1191249"/>
                    <a:gd name="connsiteY16" fmla="*/ 1504950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60862 w 1191249"/>
                    <a:gd name="connsiteY16" fmla="*/ 1504950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34668 w 1191249"/>
                    <a:gd name="connsiteY16" fmla="*/ 1488281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34668 w 1191249"/>
                    <a:gd name="connsiteY16" fmla="*/ 1488281 h 2004623"/>
                    <a:gd name="connsiteX17" fmla="*/ 783868 w 1191249"/>
                    <a:gd name="connsiteY17" fmla="*/ 1616075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0062 w 1191249"/>
                    <a:gd name="connsiteY15" fmla="*/ 1270794 h 2004623"/>
                    <a:gd name="connsiteX16" fmla="*/ 834668 w 1191249"/>
                    <a:gd name="connsiteY16" fmla="*/ 1488281 h 2004623"/>
                    <a:gd name="connsiteX17" fmla="*/ 783868 w 1191249"/>
                    <a:gd name="connsiteY17" fmla="*/ 1616075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1987 w 1191249"/>
                    <a:gd name="connsiteY4" fmla="*/ 584200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0062 w 1191249"/>
                    <a:gd name="connsiteY15" fmla="*/ 1270794 h 2004623"/>
                    <a:gd name="connsiteX16" fmla="*/ 834668 w 1191249"/>
                    <a:gd name="connsiteY16" fmla="*/ 1488281 h 2004623"/>
                    <a:gd name="connsiteX17" fmla="*/ 783868 w 1191249"/>
                    <a:gd name="connsiteY17" fmla="*/ 1616075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582"/>
                    <a:gd name="connsiteY0" fmla="*/ 0 h 2004623"/>
                    <a:gd name="connsiteX1" fmla="*/ 1148199 w 1191582"/>
                    <a:gd name="connsiteY1" fmla="*/ 421481 h 2004623"/>
                    <a:gd name="connsiteX2" fmla="*/ 1187887 w 1191582"/>
                    <a:gd name="connsiteY2" fmla="*/ 554037 h 2004623"/>
                    <a:gd name="connsiteX3" fmla="*/ 1091049 w 1191582"/>
                    <a:gd name="connsiteY3" fmla="*/ 585787 h 2004623"/>
                    <a:gd name="connsiteX4" fmla="*/ 971987 w 1191582"/>
                    <a:gd name="connsiteY4" fmla="*/ 584200 h 2004623"/>
                    <a:gd name="connsiteX5" fmla="*/ 892612 w 1191582"/>
                    <a:gd name="connsiteY5" fmla="*/ 622300 h 2004623"/>
                    <a:gd name="connsiteX6" fmla="*/ 918012 w 1191582"/>
                    <a:gd name="connsiteY6" fmla="*/ 755650 h 2004623"/>
                    <a:gd name="connsiteX7" fmla="*/ 943412 w 1191582"/>
                    <a:gd name="connsiteY7" fmla="*/ 825500 h 2004623"/>
                    <a:gd name="connsiteX8" fmla="*/ 860862 w 1191582"/>
                    <a:gd name="connsiteY8" fmla="*/ 901700 h 2004623"/>
                    <a:gd name="connsiteX9" fmla="*/ 797362 w 1191582"/>
                    <a:gd name="connsiteY9" fmla="*/ 863600 h 2004623"/>
                    <a:gd name="connsiteX10" fmla="*/ 798950 w 1191582"/>
                    <a:gd name="connsiteY10" fmla="*/ 968375 h 2004623"/>
                    <a:gd name="connsiteX11" fmla="*/ 854512 w 1191582"/>
                    <a:gd name="connsiteY11" fmla="*/ 965200 h 2004623"/>
                    <a:gd name="connsiteX12" fmla="*/ 901343 w 1191582"/>
                    <a:gd name="connsiteY12" fmla="*/ 1013619 h 2004623"/>
                    <a:gd name="connsiteX13" fmla="*/ 885468 w 1191582"/>
                    <a:gd name="connsiteY13" fmla="*/ 1085056 h 2004623"/>
                    <a:gd name="connsiteX14" fmla="*/ 816412 w 1191582"/>
                    <a:gd name="connsiteY14" fmla="*/ 1143000 h 2004623"/>
                    <a:gd name="connsiteX15" fmla="*/ 810062 w 1191582"/>
                    <a:gd name="connsiteY15" fmla="*/ 1270794 h 2004623"/>
                    <a:gd name="connsiteX16" fmla="*/ 834668 w 1191582"/>
                    <a:gd name="connsiteY16" fmla="*/ 1488281 h 2004623"/>
                    <a:gd name="connsiteX17" fmla="*/ 783868 w 1191582"/>
                    <a:gd name="connsiteY17" fmla="*/ 1616075 h 2004623"/>
                    <a:gd name="connsiteX18" fmla="*/ 651312 w 1191582"/>
                    <a:gd name="connsiteY18" fmla="*/ 1670050 h 2004623"/>
                    <a:gd name="connsiteX19" fmla="*/ 251262 w 1191582"/>
                    <a:gd name="connsiteY19" fmla="*/ 1617662 h 2004623"/>
                    <a:gd name="connsiteX20" fmla="*/ 162362 w 1191582"/>
                    <a:gd name="connsiteY20" fmla="*/ 1644650 h 2004623"/>
                    <a:gd name="connsiteX21" fmla="*/ 95687 w 1191582"/>
                    <a:gd name="connsiteY21" fmla="*/ 1733550 h 2004623"/>
                    <a:gd name="connsiteX22" fmla="*/ 69494 w 1191582"/>
                    <a:gd name="connsiteY22" fmla="*/ 1870075 h 2004623"/>
                    <a:gd name="connsiteX23" fmla="*/ 13137 w 1191582"/>
                    <a:gd name="connsiteY23" fmla="*/ 2004219 h 2004623"/>
                    <a:gd name="connsiteX24" fmla="*/ 5199 w 1191582"/>
                    <a:gd name="connsiteY24" fmla="*/ 1902619 h 2004623"/>
                    <a:gd name="connsiteX25" fmla="*/ 1230 w 1191582"/>
                    <a:gd name="connsiteY25" fmla="*/ 1661319 h 2004623"/>
                    <a:gd name="connsiteX26" fmla="*/ 2025 w 1191582"/>
                    <a:gd name="connsiteY26" fmla="*/ 443706 h 2004623"/>
                    <a:gd name="connsiteX27" fmla="*/ 1231 w 1191582"/>
                    <a:gd name="connsiteY27" fmla="*/ 3969 h 2004623"/>
                    <a:gd name="connsiteX28" fmla="*/ 90131 w 1191582"/>
                    <a:gd name="connsiteY28" fmla="*/ 3968 h 2004623"/>
                    <a:gd name="connsiteX29" fmla="*/ 937062 w 1191582"/>
                    <a:gd name="connsiteY29" fmla="*/ 0 h 2004623"/>
                    <a:gd name="connsiteX0" fmla="*/ 937062 w 1189537"/>
                    <a:gd name="connsiteY0" fmla="*/ 0 h 2004623"/>
                    <a:gd name="connsiteX1" fmla="*/ 1148199 w 1189537"/>
                    <a:gd name="connsiteY1" fmla="*/ 421481 h 2004623"/>
                    <a:gd name="connsiteX2" fmla="*/ 1185505 w 1189537"/>
                    <a:gd name="connsiteY2" fmla="*/ 527844 h 2004623"/>
                    <a:gd name="connsiteX3" fmla="*/ 1091049 w 1189537"/>
                    <a:gd name="connsiteY3" fmla="*/ 585787 h 2004623"/>
                    <a:gd name="connsiteX4" fmla="*/ 971987 w 1189537"/>
                    <a:gd name="connsiteY4" fmla="*/ 584200 h 2004623"/>
                    <a:gd name="connsiteX5" fmla="*/ 892612 w 1189537"/>
                    <a:gd name="connsiteY5" fmla="*/ 622300 h 2004623"/>
                    <a:gd name="connsiteX6" fmla="*/ 918012 w 1189537"/>
                    <a:gd name="connsiteY6" fmla="*/ 755650 h 2004623"/>
                    <a:gd name="connsiteX7" fmla="*/ 943412 w 1189537"/>
                    <a:gd name="connsiteY7" fmla="*/ 825500 h 2004623"/>
                    <a:gd name="connsiteX8" fmla="*/ 860862 w 1189537"/>
                    <a:gd name="connsiteY8" fmla="*/ 901700 h 2004623"/>
                    <a:gd name="connsiteX9" fmla="*/ 797362 w 1189537"/>
                    <a:gd name="connsiteY9" fmla="*/ 863600 h 2004623"/>
                    <a:gd name="connsiteX10" fmla="*/ 798950 w 1189537"/>
                    <a:gd name="connsiteY10" fmla="*/ 968375 h 2004623"/>
                    <a:gd name="connsiteX11" fmla="*/ 854512 w 1189537"/>
                    <a:gd name="connsiteY11" fmla="*/ 965200 h 2004623"/>
                    <a:gd name="connsiteX12" fmla="*/ 901343 w 1189537"/>
                    <a:gd name="connsiteY12" fmla="*/ 1013619 h 2004623"/>
                    <a:gd name="connsiteX13" fmla="*/ 885468 w 1189537"/>
                    <a:gd name="connsiteY13" fmla="*/ 1085056 h 2004623"/>
                    <a:gd name="connsiteX14" fmla="*/ 816412 w 1189537"/>
                    <a:gd name="connsiteY14" fmla="*/ 1143000 h 2004623"/>
                    <a:gd name="connsiteX15" fmla="*/ 810062 w 1189537"/>
                    <a:gd name="connsiteY15" fmla="*/ 1270794 h 2004623"/>
                    <a:gd name="connsiteX16" fmla="*/ 834668 w 1189537"/>
                    <a:gd name="connsiteY16" fmla="*/ 1488281 h 2004623"/>
                    <a:gd name="connsiteX17" fmla="*/ 783868 w 1189537"/>
                    <a:gd name="connsiteY17" fmla="*/ 1616075 h 2004623"/>
                    <a:gd name="connsiteX18" fmla="*/ 651312 w 1189537"/>
                    <a:gd name="connsiteY18" fmla="*/ 1670050 h 2004623"/>
                    <a:gd name="connsiteX19" fmla="*/ 251262 w 1189537"/>
                    <a:gd name="connsiteY19" fmla="*/ 1617662 h 2004623"/>
                    <a:gd name="connsiteX20" fmla="*/ 162362 w 1189537"/>
                    <a:gd name="connsiteY20" fmla="*/ 1644650 h 2004623"/>
                    <a:gd name="connsiteX21" fmla="*/ 95687 w 1189537"/>
                    <a:gd name="connsiteY21" fmla="*/ 1733550 h 2004623"/>
                    <a:gd name="connsiteX22" fmla="*/ 69494 w 1189537"/>
                    <a:gd name="connsiteY22" fmla="*/ 1870075 h 2004623"/>
                    <a:gd name="connsiteX23" fmla="*/ 13137 w 1189537"/>
                    <a:gd name="connsiteY23" fmla="*/ 2004219 h 2004623"/>
                    <a:gd name="connsiteX24" fmla="*/ 5199 w 1189537"/>
                    <a:gd name="connsiteY24" fmla="*/ 1902619 h 2004623"/>
                    <a:gd name="connsiteX25" fmla="*/ 1230 w 1189537"/>
                    <a:gd name="connsiteY25" fmla="*/ 1661319 h 2004623"/>
                    <a:gd name="connsiteX26" fmla="*/ 2025 w 1189537"/>
                    <a:gd name="connsiteY26" fmla="*/ 443706 h 2004623"/>
                    <a:gd name="connsiteX27" fmla="*/ 1231 w 1189537"/>
                    <a:gd name="connsiteY27" fmla="*/ 3969 h 2004623"/>
                    <a:gd name="connsiteX28" fmla="*/ 90131 w 1189537"/>
                    <a:gd name="connsiteY28" fmla="*/ 3968 h 2004623"/>
                    <a:gd name="connsiteX29" fmla="*/ 937062 w 1189537"/>
                    <a:gd name="connsiteY29" fmla="*/ 0 h 2004623"/>
                    <a:gd name="connsiteX0" fmla="*/ 937062 w 1187538"/>
                    <a:gd name="connsiteY0" fmla="*/ 0 h 2004623"/>
                    <a:gd name="connsiteX1" fmla="*/ 1148199 w 1187538"/>
                    <a:gd name="connsiteY1" fmla="*/ 421481 h 2004623"/>
                    <a:gd name="connsiteX2" fmla="*/ 1183123 w 1187538"/>
                    <a:gd name="connsiteY2" fmla="*/ 525462 h 2004623"/>
                    <a:gd name="connsiteX3" fmla="*/ 1091049 w 1187538"/>
                    <a:gd name="connsiteY3" fmla="*/ 585787 h 2004623"/>
                    <a:gd name="connsiteX4" fmla="*/ 971987 w 1187538"/>
                    <a:gd name="connsiteY4" fmla="*/ 584200 h 2004623"/>
                    <a:gd name="connsiteX5" fmla="*/ 892612 w 1187538"/>
                    <a:gd name="connsiteY5" fmla="*/ 622300 h 2004623"/>
                    <a:gd name="connsiteX6" fmla="*/ 918012 w 1187538"/>
                    <a:gd name="connsiteY6" fmla="*/ 755650 h 2004623"/>
                    <a:gd name="connsiteX7" fmla="*/ 943412 w 1187538"/>
                    <a:gd name="connsiteY7" fmla="*/ 825500 h 2004623"/>
                    <a:gd name="connsiteX8" fmla="*/ 860862 w 1187538"/>
                    <a:gd name="connsiteY8" fmla="*/ 901700 h 2004623"/>
                    <a:gd name="connsiteX9" fmla="*/ 797362 w 1187538"/>
                    <a:gd name="connsiteY9" fmla="*/ 863600 h 2004623"/>
                    <a:gd name="connsiteX10" fmla="*/ 798950 w 1187538"/>
                    <a:gd name="connsiteY10" fmla="*/ 968375 h 2004623"/>
                    <a:gd name="connsiteX11" fmla="*/ 854512 w 1187538"/>
                    <a:gd name="connsiteY11" fmla="*/ 965200 h 2004623"/>
                    <a:gd name="connsiteX12" fmla="*/ 901343 w 1187538"/>
                    <a:gd name="connsiteY12" fmla="*/ 1013619 h 2004623"/>
                    <a:gd name="connsiteX13" fmla="*/ 885468 w 1187538"/>
                    <a:gd name="connsiteY13" fmla="*/ 1085056 h 2004623"/>
                    <a:gd name="connsiteX14" fmla="*/ 816412 w 1187538"/>
                    <a:gd name="connsiteY14" fmla="*/ 1143000 h 2004623"/>
                    <a:gd name="connsiteX15" fmla="*/ 810062 w 1187538"/>
                    <a:gd name="connsiteY15" fmla="*/ 1270794 h 2004623"/>
                    <a:gd name="connsiteX16" fmla="*/ 834668 w 1187538"/>
                    <a:gd name="connsiteY16" fmla="*/ 1488281 h 2004623"/>
                    <a:gd name="connsiteX17" fmla="*/ 783868 w 1187538"/>
                    <a:gd name="connsiteY17" fmla="*/ 1616075 h 2004623"/>
                    <a:gd name="connsiteX18" fmla="*/ 651312 w 1187538"/>
                    <a:gd name="connsiteY18" fmla="*/ 1670050 h 2004623"/>
                    <a:gd name="connsiteX19" fmla="*/ 251262 w 1187538"/>
                    <a:gd name="connsiteY19" fmla="*/ 1617662 h 2004623"/>
                    <a:gd name="connsiteX20" fmla="*/ 162362 w 1187538"/>
                    <a:gd name="connsiteY20" fmla="*/ 1644650 h 2004623"/>
                    <a:gd name="connsiteX21" fmla="*/ 95687 w 1187538"/>
                    <a:gd name="connsiteY21" fmla="*/ 1733550 h 2004623"/>
                    <a:gd name="connsiteX22" fmla="*/ 69494 w 1187538"/>
                    <a:gd name="connsiteY22" fmla="*/ 1870075 h 2004623"/>
                    <a:gd name="connsiteX23" fmla="*/ 13137 w 1187538"/>
                    <a:gd name="connsiteY23" fmla="*/ 2004219 h 2004623"/>
                    <a:gd name="connsiteX24" fmla="*/ 5199 w 1187538"/>
                    <a:gd name="connsiteY24" fmla="*/ 1902619 h 2004623"/>
                    <a:gd name="connsiteX25" fmla="*/ 1230 w 1187538"/>
                    <a:gd name="connsiteY25" fmla="*/ 1661319 h 2004623"/>
                    <a:gd name="connsiteX26" fmla="*/ 2025 w 1187538"/>
                    <a:gd name="connsiteY26" fmla="*/ 443706 h 2004623"/>
                    <a:gd name="connsiteX27" fmla="*/ 1231 w 1187538"/>
                    <a:gd name="connsiteY27" fmla="*/ 3969 h 2004623"/>
                    <a:gd name="connsiteX28" fmla="*/ 90131 w 1187538"/>
                    <a:gd name="connsiteY28" fmla="*/ 3968 h 2004623"/>
                    <a:gd name="connsiteX29" fmla="*/ 937062 w 1187538"/>
                    <a:gd name="connsiteY29" fmla="*/ 0 h 2004623"/>
                    <a:gd name="connsiteX0" fmla="*/ 937062 w 1186497"/>
                    <a:gd name="connsiteY0" fmla="*/ 0 h 2004623"/>
                    <a:gd name="connsiteX1" fmla="*/ 1148199 w 1186497"/>
                    <a:gd name="connsiteY1" fmla="*/ 421481 h 2004623"/>
                    <a:gd name="connsiteX2" fmla="*/ 1183123 w 1186497"/>
                    <a:gd name="connsiteY2" fmla="*/ 525462 h 2004623"/>
                    <a:gd name="connsiteX3" fmla="*/ 1091049 w 1186497"/>
                    <a:gd name="connsiteY3" fmla="*/ 585787 h 2004623"/>
                    <a:gd name="connsiteX4" fmla="*/ 971987 w 1186497"/>
                    <a:gd name="connsiteY4" fmla="*/ 584200 h 2004623"/>
                    <a:gd name="connsiteX5" fmla="*/ 892612 w 1186497"/>
                    <a:gd name="connsiteY5" fmla="*/ 622300 h 2004623"/>
                    <a:gd name="connsiteX6" fmla="*/ 918012 w 1186497"/>
                    <a:gd name="connsiteY6" fmla="*/ 755650 h 2004623"/>
                    <a:gd name="connsiteX7" fmla="*/ 943412 w 1186497"/>
                    <a:gd name="connsiteY7" fmla="*/ 825500 h 2004623"/>
                    <a:gd name="connsiteX8" fmla="*/ 860862 w 1186497"/>
                    <a:gd name="connsiteY8" fmla="*/ 901700 h 2004623"/>
                    <a:gd name="connsiteX9" fmla="*/ 797362 w 1186497"/>
                    <a:gd name="connsiteY9" fmla="*/ 863600 h 2004623"/>
                    <a:gd name="connsiteX10" fmla="*/ 798950 w 1186497"/>
                    <a:gd name="connsiteY10" fmla="*/ 968375 h 2004623"/>
                    <a:gd name="connsiteX11" fmla="*/ 854512 w 1186497"/>
                    <a:gd name="connsiteY11" fmla="*/ 965200 h 2004623"/>
                    <a:gd name="connsiteX12" fmla="*/ 901343 w 1186497"/>
                    <a:gd name="connsiteY12" fmla="*/ 1013619 h 2004623"/>
                    <a:gd name="connsiteX13" fmla="*/ 885468 w 1186497"/>
                    <a:gd name="connsiteY13" fmla="*/ 1085056 h 2004623"/>
                    <a:gd name="connsiteX14" fmla="*/ 816412 w 1186497"/>
                    <a:gd name="connsiteY14" fmla="*/ 1143000 h 2004623"/>
                    <a:gd name="connsiteX15" fmla="*/ 810062 w 1186497"/>
                    <a:gd name="connsiteY15" fmla="*/ 1270794 h 2004623"/>
                    <a:gd name="connsiteX16" fmla="*/ 834668 w 1186497"/>
                    <a:gd name="connsiteY16" fmla="*/ 1488281 h 2004623"/>
                    <a:gd name="connsiteX17" fmla="*/ 783868 w 1186497"/>
                    <a:gd name="connsiteY17" fmla="*/ 1616075 h 2004623"/>
                    <a:gd name="connsiteX18" fmla="*/ 651312 w 1186497"/>
                    <a:gd name="connsiteY18" fmla="*/ 1670050 h 2004623"/>
                    <a:gd name="connsiteX19" fmla="*/ 251262 w 1186497"/>
                    <a:gd name="connsiteY19" fmla="*/ 1617662 h 2004623"/>
                    <a:gd name="connsiteX20" fmla="*/ 162362 w 1186497"/>
                    <a:gd name="connsiteY20" fmla="*/ 1644650 h 2004623"/>
                    <a:gd name="connsiteX21" fmla="*/ 95687 w 1186497"/>
                    <a:gd name="connsiteY21" fmla="*/ 1733550 h 2004623"/>
                    <a:gd name="connsiteX22" fmla="*/ 69494 w 1186497"/>
                    <a:gd name="connsiteY22" fmla="*/ 1870075 h 2004623"/>
                    <a:gd name="connsiteX23" fmla="*/ 13137 w 1186497"/>
                    <a:gd name="connsiteY23" fmla="*/ 2004219 h 2004623"/>
                    <a:gd name="connsiteX24" fmla="*/ 5199 w 1186497"/>
                    <a:gd name="connsiteY24" fmla="*/ 1902619 h 2004623"/>
                    <a:gd name="connsiteX25" fmla="*/ 1230 w 1186497"/>
                    <a:gd name="connsiteY25" fmla="*/ 1661319 h 2004623"/>
                    <a:gd name="connsiteX26" fmla="*/ 2025 w 1186497"/>
                    <a:gd name="connsiteY26" fmla="*/ 443706 h 2004623"/>
                    <a:gd name="connsiteX27" fmla="*/ 1231 w 1186497"/>
                    <a:gd name="connsiteY27" fmla="*/ 3969 h 2004623"/>
                    <a:gd name="connsiteX28" fmla="*/ 90131 w 1186497"/>
                    <a:gd name="connsiteY28" fmla="*/ 3968 h 2004623"/>
                    <a:gd name="connsiteX29" fmla="*/ 937062 w 1186497"/>
                    <a:gd name="connsiteY29" fmla="*/ 0 h 2004623"/>
                    <a:gd name="connsiteX0" fmla="*/ 937062 w 1185902"/>
                    <a:gd name="connsiteY0" fmla="*/ 0 h 2004623"/>
                    <a:gd name="connsiteX1" fmla="*/ 1141055 w 1185902"/>
                    <a:gd name="connsiteY1" fmla="*/ 395287 h 2004623"/>
                    <a:gd name="connsiteX2" fmla="*/ 1183123 w 1185902"/>
                    <a:gd name="connsiteY2" fmla="*/ 525462 h 2004623"/>
                    <a:gd name="connsiteX3" fmla="*/ 1091049 w 1185902"/>
                    <a:gd name="connsiteY3" fmla="*/ 585787 h 2004623"/>
                    <a:gd name="connsiteX4" fmla="*/ 971987 w 1185902"/>
                    <a:gd name="connsiteY4" fmla="*/ 584200 h 2004623"/>
                    <a:gd name="connsiteX5" fmla="*/ 892612 w 1185902"/>
                    <a:gd name="connsiteY5" fmla="*/ 622300 h 2004623"/>
                    <a:gd name="connsiteX6" fmla="*/ 918012 w 1185902"/>
                    <a:gd name="connsiteY6" fmla="*/ 755650 h 2004623"/>
                    <a:gd name="connsiteX7" fmla="*/ 943412 w 1185902"/>
                    <a:gd name="connsiteY7" fmla="*/ 825500 h 2004623"/>
                    <a:gd name="connsiteX8" fmla="*/ 860862 w 1185902"/>
                    <a:gd name="connsiteY8" fmla="*/ 901700 h 2004623"/>
                    <a:gd name="connsiteX9" fmla="*/ 797362 w 1185902"/>
                    <a:gd name="connsiteY9" fmla="*/ 863600 h 2004623"/>
                    <a:gd name="connsiteX10" fmla="*/ 798950 w 1185902"/>
                    <a:gd name="connsiteY10" fmla="*/ 968375 h 2004623"/>
                    <a:gd name="connsiteX11" fmla="*/ 854512 w 1185902"/>
                    <a:gd name="connsiteY11" fmla="*/ 965200 h 2004623"/>
                    <a:gd name="connsiteX12" fmla="*/ 901343 w 1185902"/>
                    <a:gd name="connsiteY12" fmla="*/ 1013619 h 2004623"/>
                    <a:gd name="connsiteX13" fmla="*/ 885468 w 1185902"/>
                    <a:gd name="connsiteY13" fmla="*/ 1085056 h 2004623"/>
                    <a:gd name="connsiteX14" fmla="*/ 816412 w 1185902"/>
                    <a:gd name="connsiteY14" fmla="*/ 1143000 h 2004623"/>
                    <a:gd name="connsiteX15" fmla="*/ 810062 w 1185902"/>
                    <a:gd name="connsiteY15" fmla="*/ 1270794 h 2004623"/>
                    <a:gd name="connsiteX16" fmla="*/ 834668 w 1185902"/>
                    <a:gd name="connsiteY16" fmla="*/ 1488281 h 2004623"/>
                    <a:gd name="connsiteX17" fmla="*/ 783868 w 1185902"/>
                    <a:gd name="connsiteY17" fmla="*/ 1616075 h 2004623"/>
                    <a:gd name="connsiteX18" fmla="*/ 651312 w 1185902"/>
                    <a:gd name="connsiteY18" fmla="*/ 1670050 h 2004623"/>
                    <a:gd name="connsiteX19" fmla="*/ 251262 w 1185902"/>
                    <a:gd name="connsiteY19" fmla="*/ 1617662 h 2004623"/>
                    <a:gd name="connsiteX20" fmla="*/ 162362 w 1185902"/>
                    <a:gd name="connsiteY20" fmla="*/ 1644650 h 2004623"/>
                    <a:gd name="connsiteX21" fmla="*/ 95687 w 1185902"/>
                    <a:gd name="connsiteY21" fmla="*/ 1733550 h 2004623"/>
                    <a:gd name="connsiteX22" fmla="*/ 69494 w 1185902"/>
                    <a:gd name="connsiteY22" fmla="*/ 1870075 h 2004623"/>
                    <a:gd name="connsiteX23" fmla="*/ 13137 w 1185902"/>
                    <a:gd name="connsiteY23" fmla="*/ 2004219 h 2004623"/>
                    <a:gd name="connsiteX24" fmla="*/ 5199 w 1185902"/>
                    <a:gd name="connsiteY24" fmla="*/ 1902619 h 2004623"/>
                    <a:gd name="connsiteX25" fmla="*/ 1230 w 1185902"/>
                    <a:gd name="connsiteY25" fmla="*/ 1661319 h 2004623"/>
                    <a:gd name="connsiteX26" fmla="*/ 2025 w 1185902"/>
                    <a:gd name="connsiteY26" fmla="*/ 443706 h 2004623"/>
                    <a:gd name="connsiteX27" fmla="*/ 1231 w 1185902"/>
                    <a:gd name="connsiteY27" fmla="*/ 3969 h 2004623"/>
                    <a:gd name="connsiteX28" fmla="*/ 90131 w 1185902"/>
                    <a:gd name="connsiteY28" fmla="*/ 3968 h 2004623"/>
                    <a:gd name="connsiteX29" fmla="*/ 937062 w 1185902"/>
                    <a:gd name="connsiteY29" fmla="*/ 0 h 2004623"/>
                    <a:gd name="connsiteX0" fmla="*/ 937062 w 1185902"/>
                    <a:gd name="connsiteY0" fmla="*/ 0 h 2009359"/>
                    <a:gd name="connsiteX1" fmla="*/ 1141055 w 1185902"/>
                    <a:gd name="connsiteY1" fmla="*/ 395287 h 2009359"/>
                    <a:gd name="connsiteX2" fmla="*/ 1183123 w 1185902"/>
                    <a:gd name="connsiteY2" fmla="*/ 525462 h 2009359"/>
                    <a:gd name="connsiteX3" fmla="*/ 1091049 w 1185902"/>
                    <a:gd name="connsiteY3" fmla="*/ 585787 h 2009359"/>
                    <a:gd name="connsiteX4" fmla="*/ 971987 w 1185902"/>
                    <a:gd name="connsiteY4" fmla="*/ 584200 h 2009359"/>
                    <a:gd name="connsiteX5" fmla="*/ 892612 w 1185902"/>
                    <a:gd name="connsiteY5" fmla="*/ 622300 h 2009359"/>
                    <a:gd name="connsiteX6" fmla="*/ 918012 w 1185902"/>
                    <a:gd name="connsiteY6" fmla="*/ 755650 h 2009359"/>
                    <a:gd name="connsiteX7" fmla="*/ 943412 w 1185902"/>
                    <a:gd name="connsiteY7" fmla="*/ 825500 h 2009359"/>
                    <a:gd name="connsiteX8" fmla="*/ 860862 w 1185902"/>
                    <a:gd name="connsiteY8" fmla="*/ 901700 h 2009359"/>
                    <a:gd name="connsiteX9" fmla="*/ 797362 w 1185902"/>
                    <a:gd name="connsiteY9" fmla="*/ 863600 h 2009359"/>
                    <a:gd name="connsiteX10" fmla="*/ 798950 w 1185902"/>
                    <a:gd name="connsiteY10" fmla="*/ 968375 h 2009359"/>
                    <a:gd name="connsiteX11" fmla="*/ 854512 w 1185902"/>
                    <a:gd name="connsiteY11" fmla="*/ 965200 h 2009359"/>
                    <a:gd name="connsiteX12" fmla="*/ 901343 w 1185902"/>
                    <a:gd name="connsiteY12" fmla="*/ 1013619 h 2009359"/>
                    <a:gd name="connsiteX13" fmla="*/ 885468 w 1185902"/>
                    <a:gd name="connsiteY13" fmla="*/ 1085056 h 2009359"/>
                    <a:gd name="connsiteX14" fmla="*/ 816412 w 1185902"/>
                    <a:gd name="connsiteY14" fmla="*/ 1143000 h 2009359"/>
                    <a:gd name="connsiteX15" fmla="*/ 810062 w 1185902"/>
                    <a:gd name="connsiteY15" fmla="*/ 1270794 h 2009359"/>
                    <a:gd name="connsiteX16" fmla="*/ 834668 w 1185902"/>
                    <a:gd name="connsiteY16" fmla="*/ 1488281 h 2009359"/>
                    <a:gd name="connsiteX17" fmla="*/ 783868 w 1185902"/>
                    <a:gd name="connsiteY17" fmla="*/ 1616075 h 2009359"/>
                    <a:gd name="connsiteX18" fmla="*/ 651312 w 1185902"/>
                    <a:gd name="connsiteY18" fmla="*/ 1670050 h 2009359"/>
                    <a:gd name="connsiteX19" fmla="*/ 251262 w 1185902"/>
                    <a:gd name="connsiteY19" fmla="*/ 1617662 h 2009359"/>
                    <a:gd name="connsiteX20" fmla="*/ 162362 w 1185902"/>
                    <a:gd name="connsiteY20" fmla="*/ 1644650 h 2009359"/>
                    <a:gd name="connsiteX21" fmla="*/ 95687 w 1185902"/>
                    <a:gd name="connsiteY21" fmla="*/ 1733550 h 2009359"/>
                    <a:gd name="connsiteX22" fmla="*/ 69494 w 1185902"/>
                    <a:gd name="connsiteY22" fmla="*/ 1870075 h 2009359"/>
                    <a:gd name="connsiteX23" fmla="*/ 17900 w 1185902"/>
                    <a:gd name="connsiteY23" fmla="*/ 2008982 h 2009359"/>
                    <a:gd name="connsiteX24" fmla="*/ 5199 w 1185902"/>
                    <a:gd name="connsiteY24" fmla="*/ 1902619 h 2009359"/>
                    <a:gd name="connsiteX25" fmla="*/ 1230 w 1185902"/>
                    <a:gd name="connsiteY25" fmla="*/ 1661319 h 2009359"/>
                    <a:gd name="connsiteX26" fmla="*/ 2025 w 1185902"/>
                    <a:gd name="connsiteY26" fmla="*/ 443706 h 2009359"/>
                    <a:gd name="connsiteX27" fmla="*/ 1231 w 1185902"/>
                    <a:gd name="connsiteY27" fmla="*/ 3969 h 2009359"/>
                    <a:gd name="connsiteX28" fmla="*/ 90131 w 1185902"/>
                    <a:gd name="connsiteY28" fmla="*/ 3968 h 2009359"/>
                    <a:gd name="connsiteX29" fmla="*/ 937062 w 1185902"/>
                    <a:gd name="connsiteY29" fmla="*/ 0 h 2009359"/>
                    <a:gd name="connsiteX0" fmla="*/ 942015 w 1190855"/>
                    <a:gd name="connsiteY0" fmla="*/ 0 h 2034879"/>
                    <a:gd name="connsiteX1" fmla="*/ 1146008 w 1190855"/>
                    <a:gd name="connsiteY1" fmla="*/ 395287 h 2034879"/>
                    <a:gd name="connsiteX2" fmla="*/ 1188076 w 1190855"/>
                    <a:gd name="connsiteY2" fmla="*/ 525462 h 2034879"/>
                    <a:gd name="connsiteX3" fmla="*/ 1096002 w 1190855"/>
                    <a:gd name="connsiteY3" fmla="*/ 585787 h 2034879"/>
                    <a:gd name="connsiteX4" fmla="*/ 976940 w 1190855"/>
                    <a:gd name="connsiteY4" fmla="*/ 584200 h 2034879"/>
                    <a:gd name="connsiteX5" fmla="*/ 897565 w 1190855"/>
                    <a:gd name="connsiteY5" fmla="*/ 622300 h 2034879"/>
                    <a:gd name="connsiteX6" fmla="*/ 922965 w 1190855"/>
                    <a:gd name="connsiteY6" fmla="*/ 755650 h 2034879"/>
                    <a:gd name="connsiteX7" fmla="*/ 948365 w 1190855"/>
                    <a:gd name="connsiteY7" fmla="*/ 825500 h 2034879"/>
                    <a:gd name="connsiteX8" fmla="*/ 865815 w 1190855"/>
                    <a:gd name="connsiteY8" fmla="*/ 901700 h 2034879"/>
                    <a:gd name="connsiteX9" fmla="*/ 802315 w 1190855"/>
                    <a:gd name="connsiteY9" fmla="*/ 863600 h 2034879"/>
                    <a:gd name="connsiteX10" fmla="*/ 803903 w 1190855"/>
                    <a:gd name="connsiteY10" fmla="*/ 968375 h 2034879"/>
                    <a:gd name="connsiteX11" fmla="*/ 859465 w 1190855"/>
                    <a:gd name="connsiteY11" fmla="*/ 965200 h 2034879"/>
                    <a:gd name="connsiteX12" fmla="*/ 906296 w 1190855"/>
                    <a:gd name="connsiteY12" fmla="*/ 1013619 h 2034879"/>
                    <a:gd name="connsiteX13" fmla="*/ 890421 w 1190855"/>
                    <a:gd name="connsiteY13" fmla="*/ 1085056 h 2034879"/>
                    <a:gd name="connsiteX14" fmla="*/ 821365 w 1190855"/>
                    <a:gd name="connsiteY14" fmla="*/ 1143000 h 2034879"/>
                    <a:gd name="connsiteX15" fmla="*/ 815015 w 1190855"/>
                    <a:gd name="connsiteY15" fmla="*/ 1270794 h 2034879"/>
                    <a:gd name="connsiteX16" fmla="*/ 839621 w 1190855"/>
                    <a:gd name="connsiteY16" fmla="*/ 1488281 h 2034879"/>
                    <a:gd name="connsiteX17" fmla="*/ 788821 w 1190855"/>
                    <a:gd name="connsiteY17" fmla="*/ 1616075 h 2034879"/>
                    <a:gd name="connsiteX18" fmla="*/ 656265 w 1190855"/>
                    <a:gd name="connsiteY18" fmla="*/ 1670050 h 2034879"/>
                    <a:gd name="connsiteX19" fmla="*/ 256215 w 1190855"/>
                    <a:gd name="connsiteY19" fmla="*/ 1617662 h 2034879"/>
                    <a:gd name="connsiteX20" fmla="*/ 167315 w 1190855"/>
                    <a:gd name="connsiteY20" fmla="*/ 1644650 h 2034879"/>
                    <a:gd name="connsiteX21" fmla="*/ 100640 w 1190855"/>
                    <a:gd name="connsiteY21" fmla="*/ 1733550 h 2034879"/>
                    <a:gd name="connsiteX22" fmla="*/ 74447 w 1190855"/>
                    <a:gd name="connsiteY22" fmla="*/ 1870075 h 2034879"/>
                    <a:gd name="connsiteX23" fmla="*/ 22853 w 1190855"/>
                    <a:gd name="connsiteY23" fmla="*/ 2008982 h 2034879"/>
                    <a:gd name="connsiteX24" fmla="*/ 627 w 1190855"/>
                    <a:gd name="connsiteY24" fmla="*/ 2000250 h 2034879"/>
                    <a:gd name="connsiteX25" fmla="*/ 6183 w 1190855"/>
                    <a:gd name="connsiteY25" fmla="*/ 1661319 h 2034879"/>
                    <a:gd name="connsiteX26" fmla="*/ 6978 w 1190855"/>
                    <a:gd name="connsiteY26" fmla="*/ 443706 h 2034879"/>
                    <a:gd name="connsiteX27" fmla="*/ 6184 w 1190855"/>
                    <a:gd name="connsiteY27" fmla="*/ 3969 h 2034879"/>
                    <a:gd name="connsiteX28" fmla="*/ 95084 w 1190855"/>
                    <a:gd name="connsiteY28" fmla="*/ 3968 h 2034879"/>
                    <a:gd name="connsiteX29" fmla="*/ 942015 w 1190855"/>
                    <a:gd name="connsiteY29" fmla="*/ 0 h 2034879"/>
                    <a:gd name="connsiteX0" fmla="*/ 946589 w 1195429"/>
                    <a:gd name="connsiteY0" fmla="*/ 0 h 2009158"/>
                    <a:gd name="connsiteX1" fmla="*/ 1150582 w 1195429"/>
                    <a:gd name="connsiteY1" fmla="*/ 395287 h 2009158"/>
                    <a:gd name="connsiteX2" fmla="*/ 1192650 w 1195429"/>
                    <a:gd name="connsiteY2" fmla="*/ 525462 h 2009158"/>
                    <a:gd name="connsiteX3" fmla="*/ 1100576 w 1195429"/>
                    <a:gd name="connsiteY3" fmla="*/ 585787 h 2009158"/>
                    <a:gd name="connsiteX4" fmla="*/ 981514 w 1195429"/>
                    <a:gd name="connsiteY4" fmla="*/ 584200 h 2009158"/>
                    <a:gd name="connsiteX5" fmla="*/ 902139 w 1195429"/>
                    <a:gd name="connsiteY5" fmla="*/ 622300 h 2009158"/>
                    <a:gd name="connsiteX6" fmla="*/ 927539 w 1195429"/>
                    <a:gd name="connsiteY6" fmla="*/ 755650 h 2009158"/>
                    <a:gd name="connsiteX7" fmla="*/ 952939 w 1195429"/>
                    <a:gd name="connsiteY7" fmla="*/ 825500 h 2009158"/>
                    <a:gd name="connsiteX8" fmla="*/ 870389 w 1195429"/>
                    <a:gd name="connsiteY8" fmla="*/ 901700 h 2009158"/>
                    <a:gd name="connsiteX9" fmla="*/ 806889 w 1195429"/>
                    <a:gd name="connsiteY9" fmla="*/ 863600 h 2009158"/>
                    <a:gd name="connsiteX10" fmla="*/ 808477 w 1195429"/>
                    <a:gd name="connsiteY10" fmla="*/ 968375 h 2009158"/>
                    <a:gd name="connsiteX11" fmla="*/ 864039 w 1195429"/>
                    <a:gd name="connsiteY11" fmla="*/ 965200 h 2009158"/>
                    <a:gd name="connsiteX12" fmla="*/ 910870 w 1195429"/>
                    <a:gd name="connsiteY12" fmla="*/ 1013619 h 2009158"/>
                    <a:gd name="connsiteX13" fmla="*/ 894995 w 1195429"/>
                    <a:gd name="connsiteY13" fmla="*/ 1085056 h 2009158"/>
                    <a:gd name="connsiteX14" fmla="*/ 825939 w 1195429"/>
                    <a:gd name="connsiteY14" fmla="*/ 1143000 h 2009158"/>
                    <a:gd name="connsiteX15" fmla="*/ 819589 w 1195429"/>
                    <a:gd name="connsiteY15" fmla="*/ 1270794 h 2009158"/>
                    <a:gd name="connsiteX16" fmla="*/ 844195 w 1195429"/>
                    <a:gd name="connsiteY16" fmla="*/ 1488281 h 2009158"/>
                    <a:gd name="connsiteX17" fmla="*/ 793395 w 1195429"/>
                    <a:gd name="connsiteY17" fmla="*/ 1616075 h 2009158"/>
                    <a:gd name="connsiteX18" fmla="*/ 660839 w 1195429"/>
                    <a:gd name="connsiteY18" fmla="*/ 1670050 h 2009158"/>
                    <a:gd name="connsiteX19" fmla="*/ 260789 w 1195429"/>
                    <a:gd name="connsiteY19" fmla="*/ 1617662 h 2009158"/>
                    <a:gd name="connsiteX20" fmla="*/ 171889 w 1195429"/>
                    <a:gd name="connsiteY20" fmla="*/ 1644650 h 2009158"/>
                    <a:gd name="connsiteX21" fmla="*/ 105214 w 1195429"/>
                    <a:gd name="connsiteY21" fmla="*/ 1733550 h 2009158"/>
                    <a:gd name="connsiteX22" fmla="*/ 79021 w 1195429"/>
                    <a:gd name="connsiteY22" fmla="*/ 1870075 h 2009158"/>
                    <a:gd name="connsiteX23" fmla="*/ 27427 w 1195429"/>
                    <a:gd name="connsiteY23" fmla="*/ 2008982 h 2009158"/>
                    <a:gd name="connsiteX24" fmla="*/ 438 w 1195429"/>
                    <a:gd name="connsiteY24" fmla="*/ 1840706 h 2009158"/>
                    <a:gd name="connsiteX25" fmla="*/ 10757 w 1195429"/>
                    <a:gd name="connsiteY25" fmla="*/ 1661319 h 2009158"/>
                    <a:gd name="connsiteX26" fmla="*/ 11552 w 1195429"/>
                    <a:gd name="connsiteY26" fmla="*/ 443706 h 2009158"/>
                    <a:gd name="connsiteX27" fmla="*/ 10758 w 1195429"/>
                    <a:gd name="connsiteY27" fmla="*/ 3969 h 2009158"/>
                    <a:gd name="connsiteX28" fmla="*/ 99658 w 1195429"/>
                    <a:gd name="connsiteY28" fmla="*/ 3968 h 2009158"/>
                    <a:gd name="connsiteX29" fmla="*/ 946589 w 1195429"/>
                    <a:gd name="connsiteY29" fmla="*/ 0 h 2009158"/>
                    <a:gd name="connsiteX0" fmla="*/ 946430 w 1195270"/>
                    <a:gd name="connsiteY0" fmla="*/ 0 h 2024445"/>
                    <a:gd name="connsiteX1" fmla="*/ 1150423 w 1195270"/>
                    <a:gd name="connsiteY1" fmla="*/ 395287 h 2024445"/>
                    <a:gd name="connsiteX2" fmla="*/ 1192491 w 1195270"/>
                    <a:gd name="connsiteY2" fmla="*/ 525462 h 2024445"/>
                    <a:gd name="connsiteX3" fmla="*/ 1100417 w 1195270"/>
                    <a:gd name="connsiteY3" fmla="*/ 585787 h 2024445"/>
                    <a:gd name="connsiteX4" fmla="*/ 981355 w 1195270"/>
                    <a:gd name="connsiteY4" fmla="*/ 584200 h 2024445"/>
                    <a:gd name="connsiteX5" fmla="*/ 901980 w 1195270"/>
                    <a:gd name="connsiteY5" fmla="*/ 622300 h 2024445"/>
                    <a:gd name="connsiteX6" fmla="*/ 927380 w 1195270"/>
                    <a:gd name="connsiteY6" fmla="*/ 755650 h 2024445"/>
                    <a:gd name="connsiteX7" fmla="*/ 952780 w 1195270"/>
                    <a:gd name="connsiteY7" fmla="*/ 825500 h 2024445"/>
                    <a:gd name="connsiteX8" fmla="*/ 870230 w 1195270"/>
                    <a:gd name="connsiteY8" fmla="*/ 901700 h 2024445"/>
                    <a:gd name="connsiteX9" fmla="*/ 806730 w 1195270"/>
                    <a:gd name="connsiteY9" fmla="*/ 863600 h 2024445"/>
                    <a:gd name="connsiteX10" fmla="*/ 808318 w 1195270"/>
                    <a:gd name="connsiteY10" fmla="*/ 968375 h 2024445"/>
                    <a:gd name="connsiteX11" fmla="*/ 863880 w 1195270"/>
                    <a:gd name="connsiteY11" fmla="*/ 965200 h 2024445"/>
                    <a:gd name="connsiteX12" fmla="*/ 910711 w 1195270"/>
                    <a:gd name="connsiteY12" fmla="*/ 1013619 h 2024445"/>
                    <a:gd name="connsiteX13" fmla="*/ 894836 w 1195270"/>
                    <a:gd name="connsiteY13" fmla="*/ 1085056 h 2024445"/>
                    <a:gd name="connsiteX14" fmla="*/ 825780 w 1195270"/>
                    <a:gd name="connsiteY14" fmla="*/ 1143000 h 2024445"/>
                    <a:gd name="connsiteX15" fmla="*/ 819430 w 1195270"/>
                    <a:gd name="connsiteY15" fmla="*/ 1270794 h 2024445"/>
                    <a:gd name="connsiteX16" fmla="*/ 844036 w 1195270"/>
                    <a:gd name="connsiteY16" fmla="*/ 1488281 h 2024445"/>
                    <a:gd name="connsiteX17" fmla="*/ 793236 w 1195270"/>
                    <a:gd name="connsiteY17" fmla="*/ 1616075 h 2024445"/>
                    <a:gd name="connsiteX18" fmla="*/ 660680 w 1195270"/>
                    <a:gd name="connsiteY18" fmla="*/ 1670050 h 2024445"/>
                    <a:gd name="connsiteX19" fmla="*/ 260630 w 1195270"/>
                    <a:gd name="connsiteY19" fmla="*/ 1617662 h 2024445"/>
                    <a:gd name="connsiteX20" fmla="*/ 171730 w 1195270"/>
                    <a:gd name="connsiteY20" fmla="*/ 1644650 h 2024445"/>
                    <a:gd name="connsiteX21" fmla="*/ 105055 w 1195270"/>
                    <a:gd name="connsiteY21" fmla="*/ 1733550 h 2024445"/>
                    <a:gd name="connsiteX22" fmla="*/ 78862 w 1195270"/>
                    <a:gd name="connsiteY22" fmla="*/ 1870075 h 2024445"/>
                    <a:gd name="connsiteX23" fmla="*/ 27268 w 1195270"/>
                    <a:gd name="connsiteY23" fmla="*/ 2008982 h 2024445"/>
                    <a:gd name="connsiteX24" fmla="*/ 5122 w 1195270"/>
                    <a:gd name="connsiteY24" fmla="*/ 2002147 h 2024445"/>
                    <a:gd name="connsiteX25" fmla="*/ 279 w 1195270"/>
                    <a:gd name="connsiteY25" fmla="*/ 1840706 h 2024445"/>
                    <a:gd name="connsiteX26" fmla="*/ 10598 w 1195270"/>
                    <a:gd name="connsiteY26" fmla="*/ 1661319 h 2024445"/>
                    <a:gd name="connsiteX27" fmla="*/ 11393 w 1195270"/>
                    <a:gd name="connsiteY27" fmla="*/ 443706 h 2024445"/>
                    <a:gd name="connsiteX28" fmla="*/ 10599 w 1195270"/>
                    <a:gd name="connsiteY28" fmla="*/ 3969 h 2024445"/>
                    <a:gd name="connsiteX29" fmla="*/ 99499 w 1195270"/>
                    <a:gd name="connsiteY29" fmla="*/ 3968 h 2024445"/>
                    <a:gd name="connsiteX30" fmla="*/ 946430 w 1195270"/>
                    <a:gd name="connsiteY30" fmla="*/ 0 h 2024445"/>
                    <a:gd name="connsiteX0" fmla="*/ 946430 w 1195270"/>
                    <a:gd name="connsiteY0" fmla="*/ 0 h 2018992"/>
                    <a:gd name="connsiteX1" fmla="*/ 1150423 w 1195270"/>
                    <a:gd name="connsiteY1" fmla="*/ 395287 h 2018992"/>
                    <a:gd name="connsiteX2" fmla="*/ 1192491 w 1195270"/>
                    <a:gd name="connsiteY2" fmla="*/ 525462 h 2018992"/>
                    <a:gd name="connsiteX3" fmla="*/ 1100417 w 1195270"/>
                    <a:gd name="connsiteY3" fmla="*/ 585787 h 2018992"/>
                    <a:gd name="connsiteX4" fmla="*/ 981355 w 1195270"/>
                    <a:gd name="connsiteY4" fmla="*/ 584200 h 2018992"/>
                    <a:gd name="connsiteX5" fmla="*/ 901980 w 1195270"/>
                    <a:gd name="connsiteY5" fmla="*/ 622300 h 2018992"/>
                    <a:gd name="connsiteX6" fmla="*/ 927380 w 1195270"/>
                    <a:gd name="connsiteY6" fmla="*/ 755650 h 2018992"/>
                    <a:gd name="connsiteX7" fmla="*/ 952780 w 1195270"/>
                    <a:gd name="connsiteY7" fmla="*/ 825500 h 2018992"/>
                    <a:gd name="connsiteX8" fmla="*/ 870230 w 1195270"/>
                    <a:gd name="connsiteY8" fmla="*/ 901700 h 2018992"/>
                    <a:gd name="connsiteX9" fmla="*/ 806730 w 1195270"/>
                    <a:gd name="connsiteY9" fmla="*/ 863600 h 2018992"/>
                    <a:gd name="connsiteX10" fmla="*/ 808318 w 1195270"/>
                    <a:gd name="connsiteY10" fmla="*/ 968375 h 2018992"/>
                    <a:gd name="connsiteX11" fmla="*/ 863880 w 1195270"/>
                    <a:gd name="connsiteY11" fmla="*/ 965200 h 2018992"/>
                    <a:gd name="connsiteX12" fmla="*/ 910711 w 1195270"/>
                    <a:gd name="connsiteY12" fmla="*/ 1013619 h 2018992"/>
                    <a:gd name="connsiteX13" fmla="*/ 894836 w 1195270"/>
                    <a:gd name="connsiteY13" fmla="*/ 1085056 h 2018992"/>
                    <a:gd name="connsiteX14" fmla="*/ 825780 w 1195270"/>
                    <a:gd name="connsiteY14" fmla="*/ 1143000 h 2018992"/>
                    <a:gd name="connsiteX15" fmla="*/ 819430 w 1195270"/>
                    <a:gd name="connsiteY15" fmla="*/ 1270794 h 2018992"/>
                    <a:gd name="connsiteX16" fmla="*/ 844036 w 1195270"/>
                    <a:gd name="connsiteY16" fmla="*/ 1488281 h 2018992"/>
                    <a:gd name="connsiteX17" fmla="*/ 793236 w 1195270"/>
                    <a:gd name="connsiteY17" fmla="*/ 1616075 h 2018992"/>
                    <a:gd name="connsiteX18" fmla="*/ 660680 w 1195270"/>
                    <a:gd name="connsiteY18" fmla="*/ 1670050 h 2018992"/>
                    <a:gd name="connsiteX19" fmla="*/ 260630 w 1195270"/>
                    <a:gd name="connsiteY19" fmla="*/ 1617662 h 2018992"/>
                    <a:gd name="connsiteX20" fmla="*/ 171730 w 1195270"/>
                    <a:gd name="connsiteY20" fmla="*/ 1644650 h 2018992"/>
                    <a:gd name="connsiteX21" fmla="*/ 105055 w 1195270"/>
                    <a:gd name="connsiteY21" fmla="*/ 1733550 h 2018992"/>
                    <a:gd name="connsiteX22" fmla="*/ 78862 w 1195270"/>
                    <a:gd name="connsiteY22" fmla="*/ 1870075 h 2018992"/>
                    <a:gd name="connsiteX23" fmla="*/ 27268 w 1195270"/>
                    <a:gd name="connsiteY23" fmla="*/ 2008982 h 2018992"/>
                    <a:gd name="connsiteX24" fmla="*/ 5122 w 1195270"/>
                    <a:gd name="connsiteY24" fmla="*/ 2002147 h 2018992"/>
                    <a:gd name="connsiteX25" fmla="*/ 279 w 1195270"/>
                    <a:gd name="connsiteY25" fmla="*/ 1840706 h 2018992"/>
                    <a:gd name="connsiteX26" fmla="*/ 10598 w 1195270"/>
                    <a:gd name="connsiteY26" fmla="*/ 1661319 h 2018992"/>
                    <a:gd name="connsiteX27" fmla="*/ 11393 w 1195270"/>
                    <a:gd name="connsiteY27" fmla="*/ 443706 h 2018992"/>
                    <a:gd name="connsiteX28" fmla="*/ 10599 w 1195270"/>
                    <a:gd name="connsiteY28" fmla="*/ 3969 h 2018992"/>
                    <a:gd name="connsiteX29" fmla="*/ 99499 w 1195270"/>
                    <a:gd name="connsiteY29" fmla="*/ 3968 h 2018992"/>
                    <a:gd name="connsiteX30" fmla="*/ 946430 w 1195270"/>
                    <a:gd name="connsiteY30" fmla="*/ 0 h 2018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195270" h="2018992">
                      <a:moveTo>
                        <a:pt x="946430" y="0"/>
                      </a:moveTo>
                      <a:cubicBezTo>
                        <a:pt x="1043796" y="191558"/>
                        <a:pt x="1109413" y="307710"/>
                        <a:pt x="1150423" y="395287"/>
                      </a:cubicBezTo>
                      <a:cubicBezTo>
                        <a:pt x="1191433" y="482864"/>
                        <a:pt x="1200825" y="493712"/>
                        <a:pt x="1192491" y="525462"/>
                      </a:cubicBezTo>
                      <a:cubicBezTo>
                        <a:pt x="1184157" y="557212"/>
                        <a:pt x="1135606" y="575997"/>
                        <a:pt x="1100417" y="585787"/>
                      </a:cubicBezTo>
                      <a:cubicBezTo>
                        <a:pt x="1065228" y="595577"/>
                        <a:pt x="1014428" y="578115"/>
                        <a:pt x="981355" y="584200"/>
                      </a:cubicBezTo>
                      <a:cubicBezTo>
                        <a:pt x="948282" y="590285"/>
                        <a:pt x="910976" y="593725"/>
                        <a:pt x="901980" y="622300"/>
                      </a:cubicBezTo>
                      <a:cubicBezTo>
                        <a:pt x="892984" y="650875"/>
                        <a:pt x="918913" y="721783"/>
                        <a:pt x="927380" y="755650"/>
                      </a:cubicBezTo>
                      <a:cubicBezTo>
                        <a:pt x="935847" y="789517"/>
                        <a:pt x="962305" y="801158"/>
                        <a:pt x="952780" y="825500"/>
                      </a:cubicBezTo>
                      <a:cubicBezTo>
                        <a:pt x="943255" y="849842"/>
                        <a:pt x="894572" y="895350"/>
                        <a:pt x="870230" y="901700"/>
                      </a:cubicBezTo>
                      <a:cubicBezTo>
                        <a:pt x="845888" y="908050"/>
                        <a:pt x="817049" y="852487"/>
                        <a:pt x="806730" y="863600"/>
                      </a:cubicBezTo>
                      <a:cubicBezTo>
                        <a:pt x="796411" y="874713"/>
                        <a:pt x="796412" y="965730"/>
                        <a:pt x="808318" y="968375"/>
                      </a:cubicBezTo>
                      <a:cubicBezTo>
                        <a:pt x="820224" y="971020"/>
                        <a:pt x="846815" y="957659"/>
                        <a:pt x="863880" y="965200"/>
                      </a:cubicBezTo>
                      <a:cubicBezTo>
                        <a:pt x="880946" y="972741"/>
                        <a:pt x="905552" y="993643"/>
                        <a:pt x="910711" y="1013619"/>
                      </a:cubicBezTo>
                      <a:cubicBezTo>
                        <a:pt x="915870" y="1033595"/>
                        <a:pt x="908991" y="1063493"/>
                        <a:pt x="894836" y="1085056"/>
                      </a:cubicBezTo>
                      <a:cubicBezTo>
                        <a:pt x="880681" y="1106620"/>
                        <a:pt x="838348" y="1112044"/>
                        <a:pt x="825780" y="1143000"/>
                      </a:cubicBezTo>
                      <a:cubicBezTo>
                        <a:pt x="813212" y="1173956"/>
                        <a:pt x="816387" y="1213247"/>
                        <a:pt x="819430" y="1270794"/>
                      </a:cubicBezTo>
                      <a:cubicBezTo>
                        <a:pt x="822473" y="1328341"/>
                        <a:pt x="848402" y="1430734"/>
                        <a:pt x="844036" y="1488281"/>
                      </a:cubicBezTo>
                      <a:cubicBezTo>
                        <a:pt x="839670" y="1545828"/>
                        <a:pt x="823795" y="1585780"/>
                        <a:pt x="793236" y="1616075"/>
                      </a:cubicBezTo>
                      <a:cubicBezTo>
                        <a:pt x="762677" y="1646370"/>
                        <a:pt x="749448" y="1669786"/>
                        <a:pt x="660680" y="1670050"/>
                      </a:cubicBezTo>
                      <a:cubicBezTo>
                        <a:pt x="571912" y="1670315"/>
                        <a:pt x="304022" y="1617134"/>
                        <a:pt x="260630" y="1617662"/>
                      </a:cubicBezTo>
                      <a:cubicBezTo>
                        <a:pt x="217238" y="1618190"/>
                        <a:pt x="197659" y="1625335"/>
                        <a:pt x="171730" y="1644650"/>
                      </a:cubicBezTo>
                      <a:cubicBezTo>
                        <a:pt x="145801" y="1663965"/>
                        <a:pt x="120533" y="1695979"/>
                        <a:pt x="105055" y="1733550"/>
                      </a:cubicBezTo>
                      <a:cubicBezTo>
                        <a:pt x="89577" y="1771121"/>
                        <a:pt x="91826" y="1824170"/>
                        <a:pt x="78862" y="1870075"/>
                      </a:cubicBezTo>
                      <a:cubicBezTo>
                        <a:pt x="65898" y="1915980"/>
                        <a:pt x="39558" y="1986970"/>
                        <a:pt x="27268" y="2008982"/>
                      </a:cubicBezTo>
                      <a:cubicBezTo>
                        <a:pt x="14978" y="2030994"/>
                        <a:pt x="26289" y="2011143"/>
                        <a:pt x="5122" y="2002147"/>
                      </a:cubicBezTo>
                      <a:cubicBezTo>
                        <a:pt x="624" y="1974101"/>
                        <a:pt x="-634" y="1897511"/>
                        <a:pt x="279" y="1840706"/>
                      </a:cubicBezTo>
                      <a:cubicBezTo>
                        <a:pt x="1192" y="1783901"/>
                        <a:pt x="8746" y="1894152"/>
                        <a:pt x="10598" y="1661319"/>
                      </a:cubicBezTo>
                      <a:cubicBezTo>
                        <a:pt x="12450" y="1428486"/>
                        <a:pt x="11393" y="719931"/>
                        <a:pt x="11393" y="443706"/>
                      </a:cubicBezTo>
                      <a:cubicBezTo>
                        <a:pt x="11393" y="167481"/>
                        <a:pt x="7424" y="68527"/>
                        <a:pt x="10599" y="3969"/>
                      </a:cubicBezTo>
                      <a:cubicBezTo>
                        <a:pt x="109024" y="1324"/>
                        <a:pt x="99499" y="3968"/>
                        <a:pt x="99499" y="3968"/>
                      </a:cubicBezTo>
                      <a:lnTo>
                        <a:pt x="94643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101" name="正方形/長方形 100"/>
                <p:cNvSpPr/>
                <p:nvPr/>
              </p:nvSpPr>
              <p:spPr bwMode="auto">
                <a:xfrm>
                  <a:off x="-1608112" y="1589136"/>
                  <a:ext cx="690530" cy="202165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grpSp>
              <p:nvGrpSpPr>
                <p:cNvPr id="106" name="グループ化 105"/>
                <p:cNvGrpSpPr/>
                <p:nvPr/>
              </p:nvGrpSpPr>
              <p:grpSpPr>
                <a:xfrm>
                  <a:off x="-1495848" y="1818530"/>
                  <a:ext cx="1381125" cy="1794734"/>
                  <a:chOff x="-1152525" y="5741195"/>
                  <a:chExt cx="1381125" cy="1794734"/>
                </a:xfrm>
              </p:grpSpPr>
              <p:sp>
                <p:nvSpPr>
                  <p:cNvPr id="102" name="フリーフォーム 101"/>
                  <p:cNvSpPr/>
                  <p:nvPr/>
                </p:nvSpPr>
                <p:spPr bwMode="auto">
                  <a:xfrm>
                    <a:off x="-1150171" y="5742542"/>
                    <a:ext cx="1376093" cy="1793387"/>
                  </a:xfrm>
                  <a:custGeom>
                    <a:avLst/>
                    <a:gdLst>
                      <a:gd name="connsiteX0" fmla="*/ 520370 w 1383088"/>
                      <a:gd name="connsiteY0" fmla="*/ 13053 h 1822551"/>
                      <a:gd name="connsiteX1" fmla="*/ 406070 w 1383088"/>
                      <a:gd name="connsiteY1" fmla="*/ 127353 h 1822551"/>
                      <a:gd name="connsiteX2" fmla="*/ 291770 w 1383088"/>
                      <a:gd name="connsiteY2" fmla="*/ 298803 h 1822551"/>
                      <a:gd name="connsiteX3" fmla="*/ 234620 w 1383088"/>
                      <a:gd name="connsiteY3" fmla="*/ 613128 h 1822551"/>
                      <a:gd name="connsiteX4" fmla="*/ 220333 w 1383088"/>
                      <a:gd name="connsiteY4" fmla="*/ 1027466 h 1822551"/>
                      <a:gd name="connsiteX5" fmla="*/ 167945 w 1383088"/>
                      <a:gd name="connsiteY5" fmla="*/ 1298928 h 1822551"/>
                      <a:gd name="connsiteX6" fmla="*/ 91745 w 1383088"/>
                      <a:gd name="connsiteY6" fmla="*/ 1594203 h 1822551"/>
                      <a:gd name="connsiteX7" fmla="*/ 15545 w 1383088"/>
                      <a:gd name="connsiteY7" fmla="*/ 1798991 h 1822551"/>
                      <a:gd name="connsiteX8" fmla="*/ 420358 w 1383088"/>
                      <a:gd name="connsiteY8" fmla="*/ 1798991 h 1822551"/>
                      <a:gd name="connsiteX9" fmla="*/ 472745 w 1383088"/>
                      <a:gd name="connsiteY9" fmla="*/ 1627541 h 1822551"/>
                      <a:gd name="connsiteX10" fmla="*/ 396545 w 1383088"/>
                      <a:gd name="connsiteY10" fmla="*/ 1375128 h 1822551"/>
                      <a:gd name="connsiteX11" fmla="*/ 353683 w 1383088"/>
                      <a:gd name="connsiteY11" fmla="*/ 1127478 h 1822551"/>
                      <a:gd name="connsiteX12" fmla="*/ 377495 w 1383088"/>
                      <a:gd name="connsiteY12" fmla="*/ 1041753 h 1822551"/>
                      <a:gd name="connsiteX13" fmla="*/ 420358 w 1383088"/>
                      <a:gd name="connsiteY13" fmla="*/ 1108428 h 1822551"/>
                      <a:gd name="connsiteX14" fmla="*/ 439408 w 1383088"/>
                      <a:gd name="connsiteY14" fmla="*/ 1217966 h 1822551"/>
                      <a:gd name="connsiteX15" fmla="*/ 477508 w 1383088"/>
                      <a:gd name="connsiteY15" fmla="*/ 1284641 h 1822551"/>
                      <a:gd name="connsiteX16" fmla="*/ 477508 w 1383088"/>
                      <a:gd name="connsiteY16" fmla="*/ 1184628 h 1822551"/>
                      <a:gd name="connsiteX17" fmla="*/ 439408 w 1383088"/>
                      <a:gd name="connsiteY17" fmla="*/ 1008416 h 1822551"/>
                      <a:gd name="connsiteX18" fmla="*/ 487033 w 1383088"/>
                      <a:gd name="connsiteY18" fmla="*/ 836966 h 1822551"/>
                      <a:gd name="connsiteX19" fmla="*/ 629908 w 1383088"/>
                      <a:gd name="connsiteY19" fmla="*/ 713141 h 1822551"/>
                      <a:gd name="connsiteX20" fmla="*/ 901370 w 1383088"/>
                      <a:gd name="connsiteY20" fmla="*/ 646466 h 1822551"/>
                      <a:gd name="connsiteX21" fmla="*/ 1129970 w 1383088"/>
                      <a:gd name="connsiteY21" fmla="*/ 675041 h 1822551"/>
                      <a:gd name="connsiteX22" fmla="*/ 1215696 w 1383088"/>
                      <a:gd name="connsiteY22" fmla="*/ 732191 h 1822551"/>
                      <a:gd name="connsiteX23" fmla="*/ 1201408 w 1383088"/>
                      <a:gd name="connsiteY23" fmla="*/ 794103 h 1822551"/>
                      <a:gd name="connsiteX24" fmla="*/ 1072820 w 1383088"/>
                      <a:gd name="connsiteY24" fmla="*/ 813153 h 1822551"/>
                      <a:gd name="connsiteX25" fmla="*/ 1015670 w 1383088"/>
                      <a:gd name="connsiteY25" fmla="*/ 860778 h 1822551"/>
                      <a:gd name="connsiteX26" fmla="*/ 1077583 w 1383088"/>
                      <a:gd name="connsiteY26" fmla="*/ 917928 h 1822551"/>
                      <a:gd name="connsiteX27" fmla="*/ 1229983 w 1383088"/>
                      <a:gd name="connsiteY27" fmla="*/ 822678 h 1822551"/>
                      <a:gd name="connsiteX28" fmla="*/ 1339521 w 1383088"/>
                      <a:gd name="connsiteY28" fmla="*/ 808391 h 1822551"/>
                      <a:gd name="connsiteX29" fmla="*/ 1372858 w 1383088"/>
                      <a:gd name="connsiteY29" fmla="*/ 746478 h 1822551"/>
                      <a:gd name="connsiteX30" fmla="*/ 1377621 w 1383088"/>
                      <a:gd name="connsiteY30" fmla="*/ 641703 h 1822551"/>
                      <a:gd name="connsiteX31" fmla="*/ 1301421 w 1383088"/>
                      <a:gd name="connsiteY31" fmla="*/ 594078 h 1822551"/>
                      <a:gd name="connsiteX32" fmla="*/ 1163308 w 1383088"/>
                      <a:gd name="connsiteY32" fmla="*/ 522641 h 1822551"/>
                      <a:gd name="connsiteX33" fmla="*/ 1063295 w 1383088"/>
                      <a:gd name="connsiteY33" fmla="*/ 460728 h 1822551"/>
                      <a:gd name="connsiteX34" fmla="*/ 901370 w 1383088"/>
                      <a:gd name="connsiteY34" fmla="*/ 441678 h 1822551"/>
                      <a:gd name="connsiteX35" fmla="*/ 696583 w 1383088"/>
                      <a:gd name="connsiteY35" fmla="*/ 489303 h 1822551"/>
                      <a:gd name="connsiteX36" fmla="*/ 591808 w 1383088"/>
                      <a:gd name="connsiteY36" fmla="*/ 565503 h 1822551"/>
                      <a:gd name="connsiteX37" fmla="*/ 487033 w 1383088"/>
                      <a:gd name="connsiteY37" fmla="*/ 617891 h 1822551"/>
                      <a:gd name="connsiteX38" fmla="*/ 401308 w 1383088"/>
                      <a:gd name="connsiteY38" fmla="*/ 694091 h 1822551"/>
                      <a:gd name="connsiteX39" fmla="*/ 310820 w 1383088"/>
                      <a:gd name="connsiteY39" fmla="*/ 694091 h 1822551"/>
                      <a:gd name="connsiteX40" fmla="*/ 291770 w 1383088"/>
                      <a:gd name="connsiteY40" fmla="*/ 646466 h 1822551"/>
                      <a:gd name="connsiteX41" fmla="*/ 315583 w 1383088"/>
                      <a:gd name="connsiteY41" fmla="*/ 555978 h 1822551"/>
                      <a:gd name="connsiteX42" fmla="*/ 425120 w 1383088"/>
                      <a:gd name="connsiteY42" fmla="*/ 441678 h 1822551"/>
                      <a:gd name="connsiteX43" fmla="*/ 520370 w 1383088"/>
                      <a:gd name="connsiteY43" fmla="*/ 13053 h 1822551"/>
                      <a:gd name="connsiteX0" fmla="*/ 505579 w 1368297"/>
                      <a:gd name="connsiteY0" fmla="*/ 13053 h 1836380"/>
                      <a:gd name="connsiteX1" fmla="*/ 391279 w 1368297"/>
                      <a:gd name="connsiteY1" fmla="*/ 127353 h 1836380"/>
                      <a:gd name="connsiteX2" fmla="*/ 276979 w 1368297"/>
                      <a:gd name="connsiteY2" fmla="*/ 298803 h 1836380"/>
                      <a:gd name="connsiteX3" fmla="*/ 219829 w 1368297"/>
                      <a:gd name="connsiteY3" fmla="*/ 613128 h 1836380"/>
                      <a:gd name="connsiteX4" fmla="*/ 205542 w 1368297"/>
                      <a:gd name="connsiteY4" fmla="*/ 1027466 h 1836380"/>
                      <a:gd name="connsiteX5" fmla="*/ 153154 w 1368297"/>
                      <a:gd name="connsiteY5" fmla="*/ 1298928 h 1836380"/>
                      <a:gd name="connsiteX6" fmla="*/ 76954 w 1368297"/>
                      <a:gd name="connsiteY6" fmla="*/ 1594203 h 1836380"/>
                      <a:gd name="connsiteX7" fmla="*/ 754 w 1368297"/>
                      <a:gd name="connsiteY7" fmla="*/ 1798991 h 1836380"/>
                      <a:gd name="connsiteX8" fmla="*/ 405567 w 1368297"/>
                      <a:gd name="connsiteY8" fmla="*/ 1798991 h 1836380"/>
                      <a:gd name="connsiteX9" fmla="*/ 457954 w 1368297"/>
                      <a:gd name="connsiteY9" fmla="*/ 1627541 h 1836380"/>
                      <a:gd name="connsiteX10" fmla="*/ 381754 w 1368297"/>
                      <a:gd name="connsiteY10" fmla="*/ 1375128 h 1836380"/>
                      <a:gd name="connsiteX11" fmla="*/ 338892 w 1368297"/>
                      <a:gd name="connsiteY11" fmla="*/ 1127478 h 1836380"/>
                      <a:gd name="connsiteX12" fmla="*/ 362704 w 1368297"/>
                      <a:gd name="connsiteY12" fmla="*/ 1041753 h 1836380"/>
                      <a:gd name="connsiteX13" fmla="*/ 405567 w 1368297"/>
                      <a:gd name="connsiteY13" fmla="*/ 1108428 h 1836380"/>
                      <a:gd name="connsiteX14" fmla="*/ 424617 w 1368297"/>
                      <a:gd name="connsiteY14" fmla="*/ 1217966 h 1836380"/>
                      <a:gd name="connsiteX15" fmla="*/ 462717 w 1368297"/>
                      <a:gd name="connsiteY15" fmla="*/ 1284641 h 1836380"/>
                      <a:gd name="connsiteX16" fmla="*/ 462717 w 1368297"/>
                      <a:gd name="connsiteY16" fmla="*/ 1184628 h 1836380"/>
                      <a:gd name="connsiteX17" fmla="*/ 424617 w 1368297"/>
                      <a:gd name="connsiteY17" fmla="*/ 1008416 h 1836380"/>
                      <a:gd name="connsiteX18" fmla="*/ 472242 w 1368297"/>
                      <a:gd name="connsiteY18" fmla="*/ 836966 h 1836380"/>
                      <a:gd name="connsiteX19" fmla="*/ 615117 w 1368297"/>
                      <a:gd name="connsiteY19" fmla="*/ 713141 h 1836380"/>
                      <a:gd name="connsiteX20" fmla="*/ 886579 w 1368297"/>
                      <a:gd name="connsiteY20" fmla="*/ 646466 h 1836380"/>
                      <a:gd name="connsiteX21" fmla="*/ 1115179 w 1368297"/>
                      <a:gd name="connsiteY21" fmla="*/ 675041 h 1836380"/>
                      <a:gd name="connsiteX22" fmla="*/ 1200905 w 1368297"/>
                      <a:gd name="connsiteY22" fmla="*/ 732191 h 1836380"/>
                      <a:gd name="connsiteX23" fmla="*/ 1186617 w 1368297"/>
                      <a:gd name="connsiteY23" fmla="*/ 794103 h 1836380"/>
                      <a:gd name="connsiteX24" fmla="*/ 1058029 w 1368297"/>
                      <a:gd name="connsiteY24" fmla="*/ 813153 h 1836380"/>
                      <a:gd name="connsiteX25" fmla="*/ 1000879 w 1368297"/>
                      <a:gd name="connsiteY25" fmla="*/ 860778 h 1836380"/>
                      <a:gd name="connsiteX26" fmla="*/ 1062792 w 1368297"/>
                      <a:gd name="connsiteY26" fmla="*/ 917928 h 1836380"/>
                      <a:gd name="connsiteX27" fmla="*/ 1215192 w 1368297"/>
                      <a:gd name="connsiteY27" fmla="*/ 822678 h 1836380"/>
                      <a:gd name="connsiteX28" fmla="*/ 1324730 w 1368297"/>
                      <a:gd name="connsiteY28" fmla="*/ 808391 h 1836380"/>
                      <a:gd name="connsiteX29" fmla="*/ 1358067 w 1368297"/>
                      <a:gd name="connsiteY29" fmla="*/ 746478 h 1836380"/>
                      <a:gd name="connsiteX30" fmla="*/ 1362830 w 1368297"/>
                      <a:gd name="connsiteY30" fmla="*/ 641703 h 1836380"/>
                      <a:gd name="connsiteX31" fmla="*/ 1286630 w 1368297"/>
                      <a:gd name="connsiteY31" fmla="*/ 594078 h 1836380"/>
                      <a:gd name="connsiteX32" fmla="*/ 1148517 w 1368297"/>
                      <a:gd name="connsiteY32" fmla="*/ 522641 h 1836380"/>
                      <a:gd name="connsiteX33" fmla="*/ 1048504 w 1368297"/>
                      <a:gd name="connsiteY33" fmla="*/ 460728 h 1836380"/>
                      <a:gd name="connsiteX34" fmla="*/ 886579 w 1368297"/>
                      <a:gd name="connsiteY34" fmla="*/ 441678 h 1836380"/>
                      <a:gd name="connsiteX35" fmla="*/ 681792 w 1368297"/>
                      <a:gd name="connsiteY35" fmla="*/ 489303 h 1836380"/>
                      <a:gd name="connsiteX36" fmla="*/ 577017 w 1368297"/>
                      <a:gd name="connsiteY36" fmla="*/ 565503 h 1836380"/>
                      <a:gd name="connsiteX37" fmla="*/ 472242 w 1368297"/>
                      <a:gd name="connsiteY37" fmla="*/ 617891 h 1836380"/>
                      <a:gd name="connsiteX38" fmla="*/ 386517 w 1368297"/>
                      <a:gd name="connsiteY38" fmla="*/ 694091 h 1836380"/>
                      <a:gd name="connsiteX39" fmla="*/ 296029 w 1368297"/>
                      <a:gd name="connsiteY39" fmla="*/ 694091 h 1836380"/>
                      <a:gd name="connsiteX40" fmla="*/ 276979 w 1368297"/>
                      <a:gd name="connsiteY40" fmla="*/ 646466 h 1836380"/>
                      <a:gd name="connsiteX41" fmla="*/ 300792 w 1368297"/>
                      <a:gd name="connsiteY41" fmla="*/ 555978 h 1836380"/>
                      <a:gd name="connsiteX42" fmla="*/ 410329 w 1368297"/>
                      <a:gd name="connsiteY42" fmla="*/ 441678 h 1836380"/>
                      <a:gd name="connsiteX43" fmla="*/ 505579 w 1368297"/>
                      <a:gd name="connsiteY43" fmla="*/ 13053 h 1836380"/>
                      <a:gd name="connsiteX0" fmla="*/ 506312 w 1369030"/>
                      <a:gd name="connsiteY0" fmla="*/ 13053 h 1812426"/>
                      <a:gd name="connsiteX1" fmla="*/ 392012 w 1369030"/>
                      <a:gd name="connsiteY1" fmla="*/ 127353 h 1812426"/>
                      <a:gd name="connsiteX2" fmla="*/ 277712 w 1369030"/>
                      <a:gd name="connsiteY2" fmla="*/ 298803 h 1812426"/>
                      <a:gd name="connsiteX3" fmla="*/ 220562 w 1369030"/>
                      <a:gd name="connsiteY3" fmla="*/ 613128 h 1812426"/>
                      <a:gd name="connsiteX4" fmla="*/ 206275 w 1369030"/>
                      <a:gd name="connsiteY4" fmla="*/ 1027466 h 1812426"/>
                      <a:gd name="connsiteX5" fmla="*/ 153887 w 1369030"/>
                      <a:gd name="connsiteY5" fmla="*/ 1298928 h 1812426"/>
                      <a:gd name="connsiteX6" fmla="*/ 77687 w 1369030"/>
                      <a:gd name="connsiteY6" fmla="*/ 1594203 h 1812426"/>
                      <a:gd name="connsiteX7" fmla="*/ 1487 w 1369030"/>
                      <a:gd name="connsiteY7" fmla="*/ 1798991 h 1812426"/>
                      <a:gd name="connsiteX8" fmla="*/ 406300 w 1369030"/>
                      <a:gd name="connsiteY8" fmla="*/ 1798991 h 1812426"/>
                      <a:gd name="connsiteX9" fmla="*/ 458687 w 1369030"/>
                      <a:gd name="connsiteY9" fmla="*/ 1627541 h 1812426"/>
                      <a:gd name="connsiteX10" fmla="*/ 382487 w 1369030"/>
                      <a:gd name="connsiteY10" fmla="*/ 1375128 h 1812426"/>
                      <a:gd name="connsiteX11" fmla="*/ 339625 w 1369030"/>
                      <a:gd name="connsiteY11" fmla="*/ 1127478 h 1812426"/>
                      <a:gd name="connsiteX12" fmla="*/ 363437 w 1369030"/>
                      <a:gd name="connsiteY12" fmla="*/ 1041753 h 1812426"/>
                      <a:gd name="connsiteX13" fmla="*/ 406300 w 1369030"/>
                      <a:gd name="connsiteY13" fmla="*/ 1108428 h 1812426"/>
                      <a:gd name="connsiteX14" fmla="*/ 425350 w 1369030"/>
                      <a:gd name="connsiteY14" fmla="*/ 1217966 h 1812426"/>
                      <a:gd name="connsiteX15" fmla="*/ 463450 w 1369030"/>
                      <a:gd name="connsiteY15" fmla="*/ 1284641 h 1812426"/>
                      <a:gd name="connsiteX16" fmla="*/ 463450 w 1369030"/>
                      <a:gd name="connsiteY16" fmla="*/ 1184628 h 1812426"/>
                      <a:gd name="connsiteX17" fmla="*/ 425350 w 1369030"/>
                      <a:gd name="connsiteY17" fmla="*/ 1008416 h 1812426"/>
                      <a:gd name="connsiteX18" fmla="*/ 472975 w 1369030"/>
                      <a:gd name="connsiteY18" fmla="*/ 836966 h 1812426"/>
                      <a:gd name="connsiteX19" fmla="*/ 615850 w 1369030"/>
                      <a:gd name="connsiteY19" fmla="*/ 713141 h 1812426"/>
                      <a:gd name="connsiteX20" fmla="*/ 887312 w 1369030"/>
                      <a:gd name="connsiteY20" fmla="*/ 646466 h 1812426"/>
                      <a:gd name="connsiteX21" fmla="*/ 1115912 w 1369030"/>
                      <a:gd name="connsiteY21" fmla="*/ 675041 h 1812426"/>
                      <a:gd name="connsiteX22" fmla="*/ 1201638 w 1369030"/>
                      <a:gd name="connsiteY22" fmla="*/ 732191 h 1812426"/>
                      <a:gd name="connsiteX23" fmla="*/ 1187350 w 1369030"/>
                      <a:gd name="connsiteY23" fmla="*/ 794103 h 1812426"/>
                      <a:gd name="connsiteX24" fmla="*/ 1058762 w 1369030"/>
                      <a:gd name="connsiteY24" fmla="*/ 813153 h 1812426"/>
                      <a:gd name="connsiteX25" fmla="*/ 1001612 w 1369030"/>
                      <a:gd name="connsiteY25" fmla="*/ 860778 h 1812426"/>
                      <a:gd name="connsiteX26" fmla="*/ 1063525 w 1369030"/>
                      <a:gd name="connsiteY26" fmla="*/ 917928 h 1812426"/>
                      <a:gd name="connsiteX27" fmla="*/ 1215925 w 1369030"/>
                      <a:gd name="connsiteY27" fmla="*/ 822678 h 1812426"/>
                      <a:gd name="connsiteX28" fmla="*/ 1325463 w 1369030"/>
                      <a:gd name="connsiteY28" fmla="*/ 808391 h 1812426"/>
                      <a:gd name="connsiteX29" fmla="*/ 1358800 w 1369030"/>
                      <a:gd name="connsiteY29" fmla="*/ 746478 h 1812426"/>
                      <a:gd name="connsiteX30" fmla="*/ 1363563 w 1369030"/>
                      <a:gd name="connsiteY30" fmla="*/ 641703 h 1812426"/>
                      <a:gd name="connsiteX31" fmla="*/ 1287363 w 1369030"/>
                      <a:gd name="connsiteY31" fmla="*/ 594078 h 1812426"/>
                      <a:gd name="connsiteX32" fmla="*/ 1149250 w 1369030"/>
                      <a:gd name="connsiteY32" fmla="*/ 522641 h 1812426"/>
                      <a:gd name="connsiteX33" fmla="*/ 1049237 w 1369030"/>
                      <a:gd name="connsiteY33" fmla="*/ 460728 h 1812426"/>
                      <a:gd name="connsiteX34" fmla="*/ 887312 w 1369030"/>
                      <a:gd name="connsiteY34" fmla="*/ 441678 h 1812426"/>
                      <a:gd name="connsiteX35" fmla="*/ 682525 w 1369030"/>
                      <a:gd name="connsiteY35" fmla="*/ 489303 h 1812426"/>
                      <a:gd name="connsiteX36" fmla="*/ 577750 w 1369030"/>
                      <a:gd name="connsiteY36" fmla="*/ 565503 h 1812426"/>
                      <a:gd name="connsiteX37" fmla="*/ 472975 w 1369030"/>
                      <a:gd name="connsiteY37" fmla="*/ 617891 h 1812426"/>
                      <a:gd name="connsiteX38" fmla="*/ 387250 w 1369030"/>
                      <a:gd name="connsiteY38" fmla="*/ 694091 h 1812426"/>
                      <a:gd name="connsiteX39" fmla="*/ 296762 w 1369030"/>
                      <a:gd name="connsiteY39" fmla="*/ 694091 h 1812426"/>
                      <a:gd name="connsiteX40" fmla="*/ 277712 w 1369030"/>
                      <a:gd name="connsiteY40" fmla="*/ 646466 h 1812426"/>
                      <a:gd name="connsiteX41" fmla="*/ 301525 w 1369030"/>
                      <a:gd name="connsiteY41" fmla="*/ 555978 h 1812426"/>
                      <a:gd name="connsiteX42" fmla="*/ 411062 w 1369030"/>
                      <a:gd name="connsiteY42" fmla="*/ 441678 h 1812426"/>
                      <a:gd name="connsiteX43" fmla="*/ 506312 w 1369030"/>
                      <a:gd name="connsiteY43" fmla="*/ 13053 h 1812426"/>
                      <a:gd name="connsiteX0" fmla="*/ 506312 w 1369030"/>
                      <a:gd name="connsiteY0" fmla="*/ 13053 h 1801996"/>
                      <a:gd name="connsiteX1" fmla="*/ 392012 w 1369030"/>
                      <a:gd name="connsiteY1" fmla="*/ 127353 h 1801996"/>
                      <a:gd name="connsiteX2" fmla="*/ 277712 w 1369030"/>
                      <a:gd name="connsiteY2" fmla="*/ 298803 h 1801996"/>
                      <a:gd name="connsiteX3" fmla="*/ 220562 w 1369030"/>
                      <a:gd name="connsiteY3" fmla="*/ 613128 h 1801996"/>
                      <a:gd name="connsiteX4" fmla="*/ 206275 w 1369030"/>
                      <a:gd name="connsiteY4" fmla="*/ 1027466 h 1801996"/>
                      <a:gd name="connsiteX5" fmla="*/ 153887 w 1369030"/>
                      <a:gd name="connsiteY5" fmla="*/ 1298928 h 1801996"/>
                      <a:gd name="connsiteX6" fmla="*/ 77687 w 1369030"/>
                      <a:gd name="connsiteY6" fmla="*/ 1594203 h 1801996"/>
                      <a:gd name="connsiteX7" fmla="*/ 1487 w 1369030"/>
                      <a:gd name="connsiteY7" fmla="*/ 1798991 h 1801996"/>
                      <a:gd name="connsiteX8" fmla="*/ 406300 w 1369030"/>
                      <a:gd name="connsiteY8" fmla="*/ 1798991 h 1801996"/>
                      <a:gd name="connsiteX9" fmla="*/ 458687 w 1369030"/>
                      <a:gd name="connsiteY9" fmla="*/ 1627541 h 1801996"/>
                      <a:gd name="connsiteX10" fmla="*/ 382487 w 1369030"/>
                      <a:gd name="connsiteY10" fmla="*/ 1375128 h 1801996"/>
                      <a:gd name="connsiteX11" fmla="*/ 339625 w 1369030"/>
                      <a:gd name="connsiteY11" fmla="*/ 1127478 h 1801996"/>
                      <a:gd name="connsiteX12" fmla="*/ 363437 w 1369030"/>
                      <a:gd name="connsiteY12" fmla="*/ 1041753 h 1801996"/>
                      <a:gd name="connsiteX13" fmla="*/ 406300 w 1369030"/>
                      <a:gd name="connsiteY13" fmla="*/ 1108428 h 1801996"/>
                      <a:gd name="connsiteX14" fmla="*/ 425350 w 1369030"/>
                      <a:gd name="connsiteY14" fmla="*/ 1217966 h 1801996"/>
                      <a:gd name="connsiteX15" fmla="*/ 463450 w 1369030"/>
                      <a:gd name="connsiteY15" fmla="*/ 1284641 h 1801996"/>
                      <a:gd name="connsiteX16" fmla="*/ 463450 w 1369030"/>
                      <a:gd name="connsiteY16" fmla="*/ 1184628 h 1801996"/>
                      <a:gd name="connsiteX17" fmla="*/ 425350 w 1369030"/>
                      <a:gd name="connsiteY17" fmla="*/ 1008416 h 1801996"/>
                      <a:gd name="connsiteX18" fmla="*/ 472975 w 1369030"/>
                      <a:gd name="connsiteY18" fmla="*/ 836966 h 1801996"/>
                      <a:gd name="connsiteX19" fmla="*/ 615850 w 1369030"/>
                      <a:gd name="connsiteY19" fmla="*/ 713141 h 1801996"/>
                      <a:gd name="connsiteX20" fmla="*/ 887312 w 1369030"/>
                      <a:gd name="connsiteY20" fmla="*/ 646466 h 1801996"/>
                      <a:gd name="connsiteX21" fmla="*/ 1115912 w 1369030"/>
                      <a:gd name="connsiteY21" fmla="*/ 675041 h 1801996"/>
                      <a:gd name="connsiteX22" fmla="*/ 1201638 w 1369030"/>
                      <a:gd name="connsiteY22" fmla="*/ 732191 h 1801996"/>
                      <a:gd name="connsiteX23" fmla="*/ 1187350 w 1369030"/>
                      <a:gd name="connsiteY23" fmla="*/ 794103 h 1801996"/>
                      <a:gd name="connsiteX24" fmla="*/ 1058762 w 1369030"/>
                      <a:gd name="connsiteY24" fmla="*/ 813153 h 1801996"/>
                      <a:gd name="connsiteX25" fmla="*/ 1001612 w 1369030"/>
                      <a:gd name="connsiteY25" fmla="*/ 860778 h 1801996"/>
                      <a:gd name="connsiteX26" fmla="*/ 1063525 w 1369030"/>
                      <a:gd name="connsiteY26" fmla="*/ 917928 h 1801996"/>
                      <a:gd name="connsiteX27" fmla="*/ 1215925 w 1369030"/>
                      <a:gd name="connsiteY27" fmla="*/ 822678 h 1801996"/>
                      <a:gd name="connsiteX28" fmla="*/ 1325463 w 1369030"/>
                      <a:gd name="connsiteY28" fmla="*/ 808391 h 1801996"/>
                      <a:gd name="connsiteX29" fmla="*/ 1358800 w 1369030"/>
                      <a:gd name="connsiteY29" fmla="*/ 746478 h 1801996"/>
                      <a:gd name="connsiteX30" fmla="*/ 1363563 w 1369030"/>
                      <a:gd name="connsiteY30" fmla="*/ 641703 h 1801996"/>
                      <a:gd name="connsiteX31" fmla="*/ 1287363 w 1369030"/>
                      <a:gd name="connsiteY31" fmla="*/ 594078 h 1801996"/>
                      <a:gd name="connsiteX32" fmla="*/ 1149250 w 1369030"/>
                      <a:gd name="connsiteY32" fmla="*/ 522641 h 1801996"/>
                      <a:gd name="connsiteX33" fmla="*/ 1049237 w 1369030"/>
                      <a:gd name="connsiteY33" fmla="*/ 460728 h 1801996"/>
                      <a:gd name="connsiteX34" fmla="*/ 887312 w 1369030"/>
                      <a:gd name="connsiteY34" fmla="*/ 441678 h 1801996"/>
                      <a:gd name="connsiteX35" fmla="*/ 682525 w 1369030"/>
                      <a:gd name="connsiteY35" fmla="*/ 489303 h 1801996"/>
                      <a:gd name="connsiteX36" fmla="*/ 577750 w 1369030"/>
                      <a:gd name="connsiteY36" fmla="*/ 565503 h 1801996"/>
                      <a:gd name="connsiteX37" fmla="*/ 472975 w 1369030"/>
                      <a:gd name="connsiteY37" fmla="*/ 617891 h 1801996"/>
                      <a:gd name="connsiteX38" fmla="*/ 387250 w 1369030"/>
                      <a:gd name="connsiteY38" fmla="*/ 694091 h 1801996"/>
                      <a:gd name="connsiteX39" fmla="*/ 296762 w 1369030"/>
                      <a:gd name="connsiteY39" fmla="*/ 694091 h 1801996"/>
                      <a:gd name="connsiteX40" fmla="*/ 277712 w 1369030"/>
                      <a:gd name="connsiteY40" fmla="*/ 646466 h 1801996"/>
                      <a:gd name="connsiteX41" fmla="*/ 301525 w 1369030"/>
                      <a:gd name="connsiteY41" fmla="*/ 555978 h 1801996"/>
                      <a:gd name="connsiteX42" fmla="*/ 411062 w 1369030"/>
                      <a:gd name="connsiteY42" fmla="*/ 441678 h 1801996"/>
                      <a:gd name="connsiteX43" fmla="*/ 506312 w 1369030"/>
                      <a:gd name="connsiteY43" fmla="*/ 13053 h 1801996"/>
                      <a:gd name="connsiteX0" fmla="*/ 501638 w 1364356"/>
                      <a:gd name="connsiteY0" fmla="*/ 13053 h 1812426"/>
                      <a:gd name="connsiteX1" fmla="*/ 387338 w 1364356"/>
                      <a:gd name="connsiteY1" fmla="*/ 127353 h 1812426"/>
                      <a:gd name="connsiteX2" fmla="*/ 273038 w 1364356"/>
                      <a:gd name="connsiteY2" fmla="*/ 298803 h 1812426"/>
                      <a:gd name="connsiteX3" fmla="*/ 215888 w 1364356"/>
                      <a:gd name="connsiteY3" fmla="*/ 613128 h 1812426"/>
                      <a:gd name="connsiteX4" fmla="*/ 201601 w 1364356"/>
                      <a:gd name="connsiteY4" fmla="*/ 1027466 h 1812426"/>
                      <a:gd name="connsiteX5" fmla="*/ 149213 w 1364356"/>
                      <a:gd name="connsiteY5" fmla="*/ 1298928 h 1812426"/>
                      <a:gd name="connsiteX6" fmla="*/ 73013 w 1364356"/>
                      <a:gd name="connsiteY6" fmla="*/ 1594203 h 1812426"/>
                      <a:gd name="connsiteX7" fmla="*/ 1575 w 1364356"/>
                      <a:gd name="connsiteY7" fmla="*/ 1798991 h 1812426"/>
                      <a:gd name="connsiteX8" fmla="*/ 401626 w 1364356"/>
                      <a:gd name="connsiteY8" fmla="*/ 1798991 h 1812426"/>
                      <a:gd name="connsiteX9" fmla="*/ 454013 w 1364356"/>
                      <a:gd name="connsiteY9" fmla="*/ 1627541 h 1812426"/>
                      <a:gd name="connsiteX10" fmla="*/ 377813 w 1364356"/>
                      <a:gd name="connsiteY10" fmla="*/ 1375128 h 1812426"/>
                      <a:gd name="connsiteX11" fmla="*/ 334951 w 1364356"/>
                      <a:gd name="connsiteY11" fmla="*/ 1127478 h 1812426"/>
                      <a:gd name="connsiteX12" fmla="*/ 358763 w 1364356"/>
                      <a:gd name="connsiteY12" fmla="*/ 1041753 h 1812426"/>
                      <a:gd name="connsiteX13" fmla="*/ 401626 w 1364356"/>
                      <a:gd name="connsiteY13" fmla="*/ 1108428 h 1812426"/>
                      <a:gd name="connsiteX14" fmla="*/ 420676 w 1364356"/>
                      <a:gd name="connsiteY14" fmla="*/ 1217966 h 1812426"/>
                      <a:gd name="connsiteX15" fmla="*/ 458776 w 1364356"/>
                      <a:gd name="connsiteY15" fmla="*/ 1284641 h 1812426"/>
                      <a:gd name="connsiteX16" fmla="*/ 458776 w 1364356"/>
                      <a:gd name="connsiteY16" fmla="*/ 1184628 h 1812426"/>
                      <a:gd name="connsiteX17" fmla="*/ 420676 w 1364356"/>
                      <a:gd name="connsiteY17" fmla="*/ 1008416 h 1812426"/>
                      <a:gd name="connsiteX18" fmla="*/ 468301 w 1364356"/>
                      <a:gd name="connsiteY18" fmla="*/ 836966 h 1812426"/>
                      <a:gd name="connsiteX19" fmla="*/ 611176 w 1364356"/>
                      <a:gd name="connsiteY19" fmla="*/ 713141 h 1812426"/>
                      <a:gd name="connsiteX20" fmla="*/ 882638 w 1364356"/>
                      <a:gd name="connsiteY20" fmla="*/ 646466 h 1812426"/>
                      <a:gd name="connsiteX21" fmla="*/ 1111238 w 1364356"/>
                      <a:gd name="connsiteY21" fmla="*/ 675041 h 1812426"/>
                      <a:gd name="connsiteX22" fmla="*/ 1196964 w 1364356"/>
                      <a:gd name="connsiteY22" fmla="*/ 732191 h 1812426"/>
                      <a:gd name="connsiteX23" fmla="*/ 1182676 w 1364356"/>
                      <a:gd name="connsiteY23" fmla="*/ 794103 h 1812426"/>
                      <a:gd name="connsiteX24" fmla="*/ 1054088 w 1364356"/>
                      <a:gd name="connsiteY24" fmla="*/ 813153 h 1812426"/>
                      <a:gd name="connsiteX25" fmla="*/ 996938 w 1364356"/>
                      <a:gd name="connsiteY25" fmla="*/ 860778 h 1812426"/>
                      <a:gd name="connsiteX26" fmla="*/ 1058851 w 1364356"/>
                      <a:gd name="connsiteY26" fmla="*/ 917928 h 1812426"/>
                      <a:gd name="connsiteX27" fmla="*/ 1211251 w 1364356"/>
                      <a:gd name="connsiteY27" fmla="*/ 822678 h 1812426"/>
                      <a:gd name="connsiteX28" fmla="*/ 1320789 w 1364356"/>
                      <a:gd name="connsiteY28" fmla="*/ 808391 h 1812426"/>
                      <a:gd name="connsiteX29" fmla="*/ 1354126 w 1364356"/>
                      <a:gd name="connsiteY29" fmla="*/ 746478 h 1812426"/>
                      <a:gd name="connsiteX30" fmla="*/ 1358889 w 1364356"/>
                      <a:gd name="connsiteY30" fmla="*/ 641703 h 1812426"/>
                      <a:gd name="connsiteX31" fmla="*/ 1282689 w 1364356"/>
                      <a:gd name="connsiteY31" fmla="*/ 594078 h 1812426"/>
                      <a:gd name="connsiteX32" fmla="*/ 1144576 w 1364356"/>
                      <a:gd name="connsiteY32" fmla="*/ 522641 h 1812426"/>
                      <a:gd name="connsiteX33" fmla="*/ 1044563 w 1364356"/>
                      <a:gd name="connsiteY33" fmla="*/ 460728 h 1812426"/>
                      <a:gd name="connsiteX34" fmla="*/ 882638 w 1364356"/>
                      <a:gd name="connsiteY34" fmla="*/ 441678 h 1812426"/>
                      <a:gd name="connsiteX35" fmla="*/ 677851 w 1364356"/>
                      <a:gd name="connsiteY35" fmla="*/ 489303 h 1812426"/>
                      <a:gd name="connsiteX36" fmla="*/ 573076 w 1364356"/>
                      <a:gd name="connsiteY36" fmla="*/ 565503 h 1812426"/>
                      <a:gd name="connsiteX37" fmla="*/ 468301 w 1364356"/>
                      <a:gd name="connsiteY37" fmla="*/ 617891 h 1812426"/>
                      <a:gd name="connsiteX38" fmla="*/ 382576 w 1364356"/>
                      <a:gd name="connsiteY38" fmla="*/ 694091 h 1812426"/>
                      <a:gd name="connsiteX39" fmla="*/ 292088 w 1364356"/>
                      <a:gd name="connsiteY39" fmla="*/ 694091 h 1812426"/>
                      <a:gd name="connsiteX40" fmla="*/ 273038 w 1364356"/>
                      <a:gd name="connsiteY40" fmla="*/ 646466 h 1812426"/>
                      <a:gd name="connsiteX41" fmla="*/ 296851 w 1364356"/>
                      <a:gd name="connsiteY41" fmla="*/ 555978 h 1812426"/>
                      <a:gd name="connsiteX42" fmla="*/ 406388 w 1364356"/>
                      <a:gd name="connsiteY42" fmla="*/ 441678 h 1812426"/>
                      <a:gd name="connsiteX43" fmla="*/ 501638 w 1364356"/>
                      <a:gd name="connsiteY43" fmla="*/ 13053 h 1812426"/>
                      <a:gd name="connsiteX0" fmla="*/ 501638 w 1364356"/>
                      <a:gd name="connsiteY0" fmla="*/ 13053 h 1802994"/>
                      <a:gd name="connsiteX1" fmla="*/ 387338 w 1364356"/>
                      <a:gd name="connsiteY1" fmla="*/ 127353 h 1802994"/>
                      <a:gd name="connsiteX2" fmla="*/ 273038 w 1364356"/>
                      <a:gd name="connsiteY2" fmla="*/ 298803 h 1802994"/>
                      <a:gd name="connsiteX3" fmla="*/ 215888 w 1364356"/>
                      <a:gd name="connsiteY3" fmla="*/ 613128 h 1802994"/>
                      <a:gd name="connsiteX4" fmla="*/ 201601 w 1364356"/>
                      <a:gd name="connsiteY4" fmla="*/ 1027466 h 1802994"/>
                      <a:gd name="connsiteX5" fmla="*/ 149213 w 1364356"/>
                      <a:gd name="connsiteY5" fmla="*/ 1298928 h 1802994"/>
                      <a:gd name="connsiteX6" fmla="*/ 73013 w 1364356"/>
                      <a:gd name="connsiteY6" fmla="*/ 1594203 h 1802994"/>
                      <a:gd name="connsiteX7" fmla="*/ 1575 w 1364356"/>
                      <a:gd name="connsiteY7" fmla="*/ 1798991 h 1802994"/>
                      <a:gd name="connsiteX8" fmla="*/ 401626 w 1364356"/>
                      <a:gd name="connsiteY8" fmla="*/ 1798991 h 1802994"/>
                      <a:gd name="connsiteX9" fmla="*/ 454013 w 1364356"/>
                      <a:gd name="connsiteY9" fmla="*/ 1627541 h 1802994"/>
                      <a:gd name="connsiteX10" fmla="*/ 377813 w 1364356"/>
                      <a:gd name="connsiteY10" fmla="*/ 1375128 h 1802994"/>
                      <a:gd name="connsiteX11" fmla="*/ 334951 w 1364356"/>
                      <a:gd name="connsiteY11" fmla="*/ 1127478 h 1802994"/>
                      <a:gd name="connsiteX12" fmla="*/ 358763 w 1364356"/>
                      <a:gd name="connsiteY12" fmla="*/ 1041753 h 1802994"/>
                      <a:gd name="connsiteX13" fmla="*/ 401626 w 1364356"/>
                      <a:gd name="connsiteY13" fmla="*/ 1108428 h 1802994"/>
                      <a:gd name="connsiteX14" fmla="*/ 420676 w 1364356"/>
                      <a:gd name="connsiteY14" fmla="*/ 1217966 h 1802994"/>
                      <a:gd name="connsiteX15" fmla="*/ 458776 w 1364356"/>
                      <a:gd name="connsiteY15" fmla="*/ 1284641 h 1802994"/>
                      <a:gd name="connsiteX16" fmla="*/ 458776 w 1364356"/>
                      <a:gd name="connsiteY16" fmla="*/ 1184628 h 1802994"/>
                      <a:gd name="connsiteX17" fmla="*/ 420676 w 1364356"/>
                      <a:gd name="connsiteY17" fmla="*/ 1008416 h 1802994"/>
                      <a:gd name="connsiteX18" fmla="*/ 468301 w 1364356"/>
                      <a:gd name="connsiteY18" fmla="*/ 836966 h 1802994"/>
                      <a:gd name="connsiteX19" fmla="*/ 611176 w 1364356"/>
                      <a:gd name="connsiteY19" fmla="*/ 713141 h 1802994"/>
                      <a:gd name="connsiteX20" fmla="*/ 882638 w 1364356"/>
                      <a:gd name="connsiteY20" fmla="*/ 646466 h 1802994"/>
                      <a:gd name="connsiteX21" fmla="*/ 1111238 w 1364356"/>
                      <a:gd name="connsiteY21" fmla="*/ 675041 h 1802994"/>
                      <a:gd name="connsiteX22" fmla="*/ 1196964 w 1364356"/>
                      <a:gd name="connsiteY22" fmla="*/ 732191 h 1802994"/>
                      <a:gd name="connsiteX23" fmla="*/ 1182676 w 1364356"/>
                      <a:gd name="connsiteY23" fmla="*/ 794103 h 1802994"/>
                      <a:gd name="connsiteX24" fmla="*/ 1054088 w 1364356"/>
                      <a:gd name="connsiteY24" fmla="*/ 813153 h 1802994"/>
                      <a:gd name="connsiteX25" fmla="*/ 996938 w 1364356"/>
                      <a:gd name="connsiteY25" fmla="*/ 860778 h 1802994"/>
                      <a:gd name="connsiteX26" fmla="*/ 1058851 w 1364356"/>
                      <a:gd name="connsiteY26" fmla="*/ 917928 h 1802994"/>
                      <a:gd name="connsiteX27" fmla="*/ 1211251 w 1364356"/>
                      <a:gd name="connsiteY27" fmla="*/ 822678 h 1802994"/>
                      <a:gd name="connsiteX28" fmla="*/ 1320789 w 1364356"/>
                      <a:gd name="connsiteY28" fmla="*/ 808391 h 1802994"/>
                      <a:gd name="connsiteX29" fmla="*/ 1354126 w 1364356"/>
                      <a:gd name="connsiteY29" fmla="*/ 746478 h 1802994"/>
                      <a:gd name="connsiteX30" fmla="*/ 1358889 w 1364356"/>
                      <a:gd name="connsiteY30" fmla="*/ 641703 h 1802994"/>
                      <a:gd name="connsiteX31" fmla="*/ 1282689 w 1364356"/>
                      <a:gd name="connsiteY31" fmla="*/ 594078 h 1802994"/>
                      <a:gd name="connsiteX32" fmla="*/ 1144576 w 1364356"/>
                      <a:gd name="connsiteY32" fmla="*/ 522641 h 1802994"/>
                      <a:gd name="connsiteX33" fmla="*/ 1044563 w 1364356"/>
                      <a:gd name="connsiteY33" fmla="*/ 460728 h 1802994"/>
                      <a:gd name="connsiteX34" fmla="*/ 882638 w 1364356"/>
                      <a:gd name="connsiteY34" fmla="*/ 441678 h 1802994"/>
                      <a:gd name="connsiteX35" fmla="*/ 677851 w 1364356"/>
                      <a:gd name="connsiteY35" fmla="*/ 489303 h 1802994"/>
                      <a:gd name="connsiteX36" fmla="*/ 573076 w 1364356"/>
                      <a:gd name="connsiteY36" fmla="*/ 565503 h 1802994"/>
                      <a:gd name="connsiteX37" fmla="*/ 468301 w 1364356"/>
                      <a:gd name="connsiteY37" fmla="*/ 617891 h 1802994"/>
                      <a:gd name="connsiteX38" fmla="*/ 382576 w 1364356"/>
                      <a:gd name="connsiteY38" fmla="*/ 694091 h 1802994"/>
                      <a:gd name="connsiteX39" fmla="*/ 292088 w 1364356"/>
                      <a:gd name="connsiteY39" fmla="*/ 694091 h 1802994"/>
                      <a:gd name="connsiteX40" fmla="*/ 273038 w 1364356"/>
                      <a:gd name="connsiteY40" fmla="*/ 646466 h 1802994"/>
                      <a:gd name="connsiteX41" fmla="*/ 296851 w 1364356"/>
                      <a:gd name="connsiteY41" fmla="*/ 555978 h 1802994"/>
                      <a:gd name="connsiteX42" fmla="*/ 406388 w 1364356"/>
                      <a:gd name="connsiteY42" fmla="*/ 441678 h 1802994"/>
                      <a:gd name="connsiteX43" fmla="*/ 501638 w 1364356"/>
                      <a:gd name="connsiteY43" fmla="*/ 13053 h 1802994"/>
                      <a:gd name="connsiteX0" fmla="*/ 515579 w 1378297"/>
                      <a:gd name="connsiteY0" fmla="*/ 13053 h 1815876"/>
                      <a:gd name="connsiteX1" fmla="*/ 401279 w 1378297"/>
                      <a:gd name="connsiteY1" fmla="*/ 127353 h 1815876"/>
                      <a:gd name="connsiteX2" fmla="*/ 286979 w 1378297"/>
                      <a:gd name="connsiteY2" fmla="*/ 298803 h 1815876"/>
                      <a:gd name="connsiteX3" fmla="*/ 229829 w 1378297"/>
                      <a:gd name="connsiteY3" fmla="*/ 613128 h 1815876"/>
                      <a:gd name="connsiteX4" fmla="*/ 215542 w 1378297"/>
                      <a:gd name="connsiteY4" fmla="*/ 1027466 h 1815876"/>
                      <a:gd name="connsiteX5" fmla="*/ 163154 w 1378297"/>
                      <a:gd name="connsiteY5" fmla="*/ 1298928 h 1815876"/>
                      <a:gd name="connsiteX6" fmla="*/ 86954 w 1378297"/>
                      <a:gd name="connsiteY6" fmla="*/ 1594203 h 1815876"/>
                      <a:gd name="connsiteX7" fmla="*/ 15516 w 1378297"/>
                      <a:gd name="connsiteY7" fmla="*/ 1798991 h 1815876"/>
                      <a:gd name="connsiteX8" fmla="*/ 408423 w 1378297"/>
                      <a:gd name="connsiteY8" fmla="*/ 1798991 h 1815876"/>
                      <a:gd name="connsiteX9" fmla="*/ 467954 w 1378297"/>
                      <a:gd name="connsiteY9" fmla="*/ 1627541 h 1815876"/>
                      <a:gd name="connsiteX10" fmla="*/ 391754 w 1378297"/>
                      <a:gd name="connsiteY10" fmla="*/ 1375128 h 1815876"/>
                      <a:gd name="connsiteX11" fmla="*/ 348892 w 1378297"/>
                      <a:gd name="connsiteY11" fmla="*/ 1127478 h 1815876"/>
                      <a:gd name="connsiteX12" fmla="*/ 372704 w 1378297"/>
                      <a:gd name="connsiteY12" fmla="*/ 1041753 h 1815876"/>
                      <a:gd name="connsiteX13" fmla="*/ 415567 w 1378297"/>
                      <a:gd name="connsiteY13" fmla="*/ 1108428 h 1815876"/>
                      <a:gd name="connsiteX14" fmla="*/ 434617 w 1378297"/>
                      <a:gd name="connsiteY14" fmla="*/ 1217966 h 1815876"/>
                      <a:gd name="connsiteX15" fmla="*/ 472717 w 1378297"/>
                      <a:gd name="connsiteY15" fmla="*/ 1284641 h 1815876"/>
                      <a:gd name="connsiteX16" fmla="*/ 472717 w 1378297"/>
                      <a:gd name="connsiteY16" fmla="*/ 1184628 h 1815876"/>
                      <a:gd name="connsiteX17" fmla="*/ 434617 w 1378297"/>
                      <a:gd name="connsiteY17" fmla="*/ 1008416 h 1815876"/>
                      <a:gd name="connsiteX18" fmla="*/ 482242 w 1378297"/>
                      <a:gd name="connsiteY18" fmla="*/ 836966 h 1815876"/>
                      <a:gd name="connsiteX19" fmla="*/ 625117 w 1378297"/>
                      <a:gd name="connsiteY19" fmla="*/ 713141 h 1815876"/>
                      <a:gd name="connsiteX20" fmla="*/ 896579 w 1378297"/>
                      <a:gd name="connsiteY20" fmla="*/ 646466 h 1815876"/>
                      <a:gd name="connsiteX21" fmla="*/ 1125179 w 1378297"/>
                      <a:gd name="connsiteY21" fmla="*/ 675041 h 1815876"/>
                      <a:gd name="connsiteX22" fmla="*/ 1210905 w 1378297"/>
                      <a:gd name="connsiteY22" fmla="*/ 732191 h 1815876"/>
                      <a:gd name="connsiteX23" fmla="*/ 1196617 w 1378297"/>
                      <a:gd name="connsiteY23" fmla="*/ 794103 h 1815876"/>
                      <a:gd name="connsiteX24" fmla="*/ 1068029 w 1378297"/>
                      <a:gd name="connsiteY24" fmla="*/ 813153 h 1815876"/>
                      <a:gd name="connsiteX25" fmla="*/ 1010879 w 1378297"/>
                      <a:gd name="connsiteY25" fmla="*/ 860778 h 1815876"/>
                      <a:gd name="connsiteX26" fmla="*/ 1072792 w 1378297"/>
                      <a:gd name="connsiteY26" fmla="*/ 917928 h 1815876"/>
                      <a:gd name="connsiteX27" fmla="*/ 1225192 w 1378297"/>
                      <a:gd name="connsiteY27" fmla="*/ 822678 h 1815876"/>
                      <a:gd name="connsiteX28" fmla="*/ 1334730 w 1378297"/>
                      <a:gd name="connsiteY28" fmla="*/ 808391 h 1815876"/>
                      <a:gd name="connsiteX29" fmla="*/ 1368067 w 1378297"/>
                      <a:gd name="connsiteY29" fmla="*/ 746478 h 1815876"/>
                      <a:gd name="connsiteX30" fmla="*/ 1372830 w 1378297"/>
                      <a:gd name="connsiteY30" fmla="*/ 641703 h 1815876"/>
                      <a:gd name="connsiteX31" fmla="*/ 1296630 w 1378297"/>
                      <a:gd name="connsiteY31" fmla="*/ 594078 h 1815876"/>
                      <a:gd name="connsiteX32" fmla="*/ 1158517 w 1378297"/>
                      <a:gd name="connsiteY32" fmla="*/ 522641 h 1815876"/>
                      <a:gd name="connsiteX33" fmla="*/ 1058504 w 1378297"/>
                      <a:gd name="connsiteY33" fmla="*/ 460728 h 1815876"/>
                      <a:gd name="connsiteX34" fmla="*/ 896579 w 1378297"/>
                      <a:gd name="connsiteY34" fmla="*/ 441678 h 1815876"/>
                      <a:gd name="connsiteX35" fmla="*/ 691792 w 1378297"/>
                      <a:gd name="connsiteY35" fmla="*/ 489303 h 1815876"/>
                      <a:gd name="connsiteX36" fmla="*/ 587017 w 1378297"/>
                      <a:gd name="connsiteY36" fmla="*/ 565503 h 1815876"/>
                      <a:gd name="connsiteX37" fmla="*/ 482242 w 1378297"/>
                      <a:gd name="connsiteY37" fmla="*/ 617891 h 1815876"/>
                      <a:gd name="connsiteX38" fmla="*/ 396517 w 1378297"/>
                      <a:gd name="connsiteY38" fmla="*/ 694091 h 1815876"/>
                      <a:gd name="connsiteX39" fmla="*/ 306029 w 1378297"/>
                      <a:gd name="connsiteY39" fmla="*/ 694091 h 1815876"/>
                      <a:gd name="connsiteX40" fmla="*/ 286979 w 1378297"/>
                      <a:gd name="connsiteY40" fmla="*/ 646466 h 1815876"/>
                      <a:gd name="connsiteX41" fmla="*/ 310792 w 1378297"/>
                      <a:gd name="connsiteY41" fmla="*/ 555978 h 1815876"/>
                      <a:gd name="connsiteX42" fmla="*/ 420329 w 1378297"/>
                      <a:gd name="connsiteY42" fmla="*/ 441678 h 1815876"/>
                      <a:gd name="connsiteX43" fmla="*/ 515579 w 1378297"/>
                      <a:gd name="connsiteY43" fmla="*/ 13053 h 1815876"/>
                      <a:gd name="connsiteX0" fmla="*/ 500088 w 1362806"/>
                      <a:gd name="connsiteY0" fmla="*/ 13053 h 1803771"/>
                      <a:gd name="connsiteX1" fmla="*/ 385788 w 1362806"/>
                      <a:gd name="connsiteY1" fmla="*/ 127353 h 1803771"/>
                      <a:gd name="connsiteX2" fmla="*/ 271488 w 1362806"/>
                      <a:gd name="connsiteY2" fmla="*/ 298803 h 1803771"/>
                      <a:gd name="connsiteX3" fmla="*/ 214338 w 1362806"/>
                      <a:gd name="connsiteY3" fmla="*/ 613128 h 1803771"/>
                      <a:gd name="connsiteX4" fmla="*/ 200051 w 1362806"/>
                      <a:gd name="connsiteY4" fmla="*/ 1027466 h 1803771"/>
                      <a:gd name="connsiteX5" fmla="*/ 147663 w 1362806"/>
                      <a:gd name="connsiteY5" fmla="*/ 1298928 h 1803771"/>
                      <a:gd name="connsiteX6" fmla="*/ 71463 w 1362806"/>
                      <a:gd name="connsiteY6" fmla="*/ 1594203 h 1803771"/>
                      <a:gd name="connsiteX7" fmla="*/ 25 w 1362806"/>
                      <a:gd name="connsiteY7" fmla="*/ 1798991 h 1803771"/>
                      <a:gd name="connsiteX8" fmla="*/ 392932 w 1362806"/>
                      <a:gd name="connsiteY8" fmla="*/ 1798991 h 1803771"/>
                      <a:gd name="connsiteX9" fmla="*/ 452463 w 1362806"/>
                      <a:gd name="connsiteY9" fmla="*/ 1627541 h 1803771"/>
                      <a:gd name="connsiteX10" fmla="*/ 376263 w 1362806"/>
                      <a:gd name="connsiteY10" fmla="*/ 1375128 h 1803771"/>
                      <a:gd name="connsiteX11" fmla="*/ 333401 w 1362806"/>
                      <a:gd name="connsiteY11" fmla="*/ 1127478 h 1803771"/>
                      <a:gd name="connsiteX12" fmla="*/ 357213 w 1362806"/>
                      <a:gd name="connsiteY12" fmla="*/ 1041753 h 1803771"/>
                      <a:gd name="connsiteX13" fmla="*/ 400076 w 1362806"/>
                      <a:gd name="connsiteY13" fmla="*/ 1108428 h 1803771"/>
                      <a:gd name="connsiteX14" fmla="*/ 419126 w 1362806"/>
                      <a:gd name="connsiteY14" fmla="*/ 1217966 h 1803771"/>
                      <a:gd name="connsiteX15" fmla="*/ 457226 w 1362806"/>
                      <a:gd name="connsiteY15" fmla="*/ 1284641 h 1803771"/>
                      <a:gd name="connsiteX16" fmla="*/ 457226 w 1362806"/>
                      <a:gd name="connsiteY16" fmla="*/ 1184628 h 1803771"/>
                      <a:gd name="connsiteX17" fmla="*/ 419126 w 1362806"/>
                      <a:gd name="connsiteY17" fmla="*/ 1008416 h 1803771"/>
                      <a:gd name="connsiteX18" fmla="*/ 466751 w 1362806"/>
                      <a:gd name="connsiteY18" fmla="*/ 836966 h 1803771"/>
                      <a:gd name="connsiteX19" fmla="*/ 609626 w 1362806"/>
                      <a:gd name="connsiteY19" fmla="*/ 713141 h 1803771"/>
                      <a:gd name="connsiteX20" fmla="*/ 881088 w 1362806"/>
                      <a:gd name="connsiteY20" fmla="*/ 646466 h 1803771"/>
                      <a:gd name="connsiteX21" fmla="*/ 1109688 w 1362806"/>
                      <a:gd name="connsiteY21" fmla="*/ 675041 h 1803771"/>
                      <a:gd name="connsiteX22" fmla="*/ 1195414 w 1362806"/>
                      <a:gd name="connsiteY22" fmla="*/ 732191 h 1803771"/>
                      <a:gd name="connsiteX23" fmla="*/ 1181126 w 1362806"/>
                      <a:gd name="connsiteY23" fmla="*/ 794103 h 1803771"/>
                      <a:gd name="connsiteX24" fmla="*/ 1052538 w 1362806"/>
                      <a:gd name="connsiteY24" fmla="*/ 813153 h 1803771"/>
                      <a:gd name="connsiteX25" fmla="*/ 995388 w 1362806"/>
                      <a:gd name="connsiteY25" fmla="*/ 860778 h 1803771"/>
                      <a:gd name="connsiteX26" fmla="*/ 1057301 w 1362806"/>
                      <a:gd name="connsiteY26" fmla="*/ 917928 h 1803771"/>
                      <a:gd name="connsiteX27" fmla="*/ 1209701 w 1362806"/>
                      <a:gd name="connsiteY27" fmla="*/ 822678 h 1803771"/>
                      <a:gd name="connsiteX28" fmla="*/ 1319239 w 1362806"/>
                      <a:gd name="connsiteY28" fmla="*/ 808391 h 1803771"/>
                      <a:gd name="connsiteX29" fmla="*/ 1352576 w 1362806"/>
                      <a:gd name="connsiteY29" fmla="*/ 746478 h 1803771"/>
                      <a:gd name="connsiteX30" fmla="*/ 1357339 w 1362806"/>
                      <a:gd name="connsiteY30" fmla="*/ 641703 h 1803771"/>
                      <a:gd name="connsiteX31" fmla="*/ 1281139 w 1362806"/>
                      <a:gd name="connsiteY31" fmla="*/ 594078 h 1803771"/>
                      <a:gd name="connsiteX32" fmla="*/ 1143026 w 1362806"/>
                      <a:gd name="connsiteY32" fmla="*/ 522641 h 1803771"/>
                      <a:gd name="connsiteX33" fmla="*/ 1043013 w 1362806"/>
                      <a:gd name="connsiteY33" fmla="*/ 460728 h 1803771"/>
                      <a:gd name="connsiteX34" fmla="*/ 881088 w 1362806"/>
                      <a:gd name="connsiteY34" fmla="*/ 441678 h 1803771"/>
                      <a:gd name="connsiteX35" fmla="*/ 676301 w 1362806"/>
                      <a:gd name="connsiteY35" fmla="*/ 489303 h 1803771"/>
                      <a:gd name="connsiteX36" fmla="*/ 571526 w 1362806"/>
                      <a:gd name="connsiteY36" fmla="*/ 565503 h 1803771"/>
                      <a:gd name="connsiteX37" fmla="*/ 466751 w 1362806"/>
                      <a:gd name="connsiteY37" fmla="*/ 617891 h 1803771"/>
                      <a:gd name="connsiteX38" fmla="*/ 381026 w 1362806"/>
                      <a:gd name="connsiteY38" fmla="*/ 694091 h 1803771"/>
                      <a:gd name="connsiteX39" fmla="*/ 290538 w 1362806"/>
                      <a:gd name="connsiteY39" fmla="*/ 694091 h 1803771"/>
                      <a:gd name="connsiteX40" fmla="*/ 271488 w 1362806"/>
                      <a:gd name="connsiteY40" fmla="*/ 646466 h 1803771"/>
                      <a:gd name="connsiteX41" fmla="*/ 295301 w 1362806"/>
                      <a:gd name="connsiteY41" fmla="*/ 555978 h 1803771"/>
                      <a:gd name="connsiteX42" fmla="*/ 404838 w 1362806"/>
                      <a:gd name="connsiteY42" fmla="*/ 441678 h 1803771"/>
                      <a:gd name="connsiteX43" fmla="*/ 500088 w 1362806"/>
                      <a:gd name="connsiteY43" fmla="*/ 13053 h 1803771"/>
                      <a:gd name="connsiteX0" fmla="*/ 500092 w 1362810"/>
                      <a:gd name="connsiteY0" fmla="*/ 13053 h 1815472"/>
                      <a:gd name="connsiteX1" fmla="*/ 385792 w 1362810"/>
                      <a:gd name="connsiteY1" fmla="*/ 127353 h 1815472"/>
                      <a:gd name="connsiteX2" fmla="*/ 271492 w 1362810"/>
                      <a:gd name="connsiteY2" fmla="*/ 298803 h 1815472"/>
                      <a:gd name="connsiteX3" fmla="*/ 214342 w 1362810"/>
                      <a:gd name="connsiteY3" fmla="*/ 613128 h 1815472"/>
                      <a:gd name="connsiteX4" fmla="*/ 200055 w 1362810"/>
                      <a:gd name="connsiteY4" fmla="*/ 1027466 h 1815472"/>
                      <a:gd name="connsiteX5" fmla="*/ 147667 w 1362810"/>
                      <a:gd name="connsiteY5" fmla="*/ 1298928 h 1815472"/>
                      <a:gd name="connsiteX6" fmla="*/ 71467 w 1362810"/>
                      <a:gd name="connsiteY6" fmla="*/ 1594203 h 1815472"/>
                      <a:gd name="connsiteX7" fmla="*/ 29 w 1362810"/>
                      <a:gd name="connsiteY7" fmla="*/ 1798991 h 1815472"/>
                      <a:gd name="connsiteX8" fmla="*/ 392936 w 1362810"/>
                      <a:gd name="connsiteY8" fmla="*/ 1798991 h 1815472"/>
                      <a:gd name="connsiteX9" fmla="*/ 452467 w 1362810"/>
                      <a:gd name="connsiteY9" fmla="*/ 1594203 h 1815472"/>
                      <a:gd name="connsiteX10" fmla="*/ 376267 w 1362810"/>
                      <a:gd name="connsiteY10" fmla="*/ 1375128 h 1815472"/>
                      <a:gd name="connsiteX11" fmla="*/ 333405 w 1362810"/>
                      <a:gd name="connsiteY11" fmla="*/ 1127478 h 1815472"/>
                      <a:gd name="connsiteX12" fmla="*/ 357217 w 1362810"/>
                      <a:gd name="connsiteY12" fmla="*/ 1041753 h 1815472"/>
                      <a:gd name="connsiteX13" fmla="*/ 400080 w 1362810"/>
                      <a:gd name="connsiteY13" fmla="*/ 1108428 h 1815472"/>
                      <a:gd name="connsiteX14" fmla="*/ 419130 w 1362810"/>
                      <a:gd name="connsiteY14" fmla="*/ 1217966 h 1815472"/>
                      <a:gd name="connsiteX15" fmla="*/ 457230 w 1362810"/>
                      <a:gd name="connsiteY15" fmla="*/ 1284641 h 1815472"/>
                      <a:gd name="connsiteX16" fmla="*/ 457230 w 1362810"/>
                      <a:gd name="connsiteY16" fmla="*/ 1184628 h 1815472"/>
                      <a:gd name="connsiteX17" fmla="*/ 419130 w 1362810"/>
                      <a:gd name="connsiteY17" fmla="*/ 1008416 h 1815472"/>
                      <a:gd name="connsiteX18" fmla="*/ 466755 w 1362810"/>
                      <a:gd name="connsiteY18" fmla="*/ 836966 h 1815472"/>
                      <a:gd name="connsiteX19" fmla="*/ 609630 w 1362810"/>
                      <a:gd name="connsiteY19" fmla="*/ 713141 h 1815472"/>
                      <a:gd name="connsiteX20" fmla="*/ 881092 w 1362810"/>
                      <a:gd name="connsiteY20" fmla="*/ 646466 h 1815472"/>
                      <a:gd name="connsiteX21" fmla="*/ 1109692 w 1362810"/>
                      <a:gd name="connsiteY21" fmla="*/ 675041 h 1815472"/>
                      <a:gd name="connsiteX22" fmla="*/ 1195418 w 1362810"/>
                      <a:gd name="connsiteY22" fmla="*/ 732191 h 1815472"/>
                      <a:gd name="connsiteX23" fmla="*/ 1181130 w 1362810"/>
                      <a:gd name="connsiteY23" fmla="*/ 794103 h 1815472"/>
                      <a:gd name="connsiteX24" fmla="*/ 1052542 w 1362810"/>
                      <a:gd name="connsiteY24" fmla="*/ 813153 h 1815472"/>
                      <a:gd name="connsiteX25" fmla="*/ 995392 w 1362810"/>
                      <a:gd name="connsiteY25" fmla="*/ 860778 h 1815472"/>
                      <a:gd name="connsiteX26" fmla="*/ 1057305 w 1362810"/>
                      <a:gd name="connsiteY26" fmla="*/ 917928 h 1815472"/>
                      <a:gd name="connsiteX27" fmla="*/ 1209705 w 1362810"/>
                      <a:gd name="connsiteY27" fmla="*/ 822678 h 1815472"/>
                      <a:gd name="connsiteX28" fmla="*/ 1319243 w 1362810"/>
                      <a:gd name="connsiteY28" fmla="*/ 808391 h 1815472"/>
                      <a:gd name="connsiteX29" fmla="*/ 1352580 w 1362810"/>
                      <a:gd name="connsiteY29" fmla="*/ 746478 h 1815472"/>
                      <a:gd name="connsiteX30" fmla="*/ 1357343 w 1362810"/>
                      <a:gd name="connsiteY30" fmla="*/ 641703 h 1815472"/>
                      <a:gd name="connsiteX31" fmla="*/ 1281143 w 1362810"/>
                      <a:gd name="connsiteY31" fmla="*/ 594078 h 1815472"/>
                      <a:gd name="connsiteX32" fmla="*/ 1143030 w 1362810"/>
                      <a:gd name="connsiteY32" fmla="*/ 522641 h 1815472"/>
                      <a:gd name="connsiteX33" fmla="*/ 1043017 w 1362810"/>
                      <a:gd name="connsiteY33" fmla="*/ 460728 h 1815472"/>
                      <a:gd name="connsiteX34" fmla="*/ 881092 w 1362810"/>
                      <a:gd name="connsiteY34" fmla="*/ 441678 h 1815472"/>
                      <a:gd name="connsiteX35" fmla="*/ 676305 w 1362810"/>
                      <a:gd name="connsiteY35" fmla="*/ 489303 h 1815472"/>
                      <a:gd name="connsiteX36" fmla="*/ 571530 w 1362810"/>
                      <a:gd name="connsiteY36" fmla="*/ 565503 h 1815472"/>
                      <a:gd name="connsiteX37" fmla="*/ 466755 w 1362810"/>
                      <a:gd name="connsiteY37" fmla="*/ 617891 h 1815472"/>
                      <a:gd name="connsiteX38" fmla="*/ 381030 w 1362810"/>
                      <a:gd name="connsiteY38" fmla="*/ 694091 h 1815472"/>
                      <a:gd name="connsiteX39" fmla="*/ 290542 w 1362810"/>
                      <a:gd name="connsiteY39" fmla="*/ 694091 h 1815472"/>
                      <a:gd name="connsiteX40" fmla="*/ 271492 w 1362810"/>
                      <a:gd name="connsiteY40" fmla="*/ 646466 h 1815472"/>
                      <a:gd name="connsiteX41" fmla="*/ 295305 w 1362810"/>
                      <a:gd name="connsiteY41" fmla="*/ 555978 h 1815472"/>
                      <a:gd name="connsiteX42" fmla="*/ 404842 w 1362810"/>
                      <a:gd name="connsiteY42" fmla="*/ 441678 h 1815472"/>
                      <a:gd name="connsiteX43" fmla="*/ 500092 w 1362810"/>
                      <a:gd name="connsiteY43" fmla="*/ 13053 h 1815472"/>
                      <a:gd name="connsiteX0" fmla="*/ 500092 w 1362810"/>
                      <a:gd name="connsiteY0" fmla="*/ 13053 h 1806422"/>
                      <a:gd name="connsiteX1" fmla="*/ 385792 w 1362810"/>
                      <a:gd name="connsiteY1" fmla="*/ 127353 h 1806422"/>
                      <a:gd name="connsiteX2" fmla="*/ 271492 w 1362810"/>
                      <a:gd name="connsiteY2" fmla="*/ 298803 h 1806422"/>
                      <a:gd name="connsiteX3" fmla="*/ 214342 w 1362810"/>
                      <a:gd name="connsiteY3" fmla="*/ 613128 h 1806422"/>
                      <a:gd name="connsiteX4" fmla="*/ 200055 w 1362810"/>
                      <a:gd name="connsiteY4" fmla="*/ 1027466 h 1806422"/>
                      <a:gd name="connsiteX5" fmla="*/ 147667 w 1362810"/>
                      <a:gd name="connsiteY5" fmla="*/ 1298928 h 1806422"/>
                      <a:gd name="connsiteX6" fmla="*/ 71467 w 1362810"/>
                      <a:gd name="connsiteY6" fmla="*/ 1594203 h 1806422"/>
                      <a:gd name="connsiteX7" fmla="*/ 29 w 1362810"/>
                      <a:gd name="connsiteY7" fmla="*/ 1798991 h 1806422"/>
                      <a:gd name="connsiteX8" fmla="*/ 392936 w 1362810"/>
                      <a:gd name="connsiteY8" fmla="*/ 1798991 h 1806422"/>
                      <a:gd name="connsiteX9" fmla="*/ 431036 w 1362810"/>
                      <a:gd name="connsiteY9" fmla="*/ 1718027 h 1806422"/>
                      <a:gd name="connsiteX10" fmla="*/ 452467 w 1362810"/>
                      <a:gd name="connsiteY10" fmla="*/ 1594203 h 1806422"/>
                      <a:gd name="connsiteX11" fmla="*/ 376267 w 1362810"/>
                      <a:gd name="connsiteY11" fmla="*/ 1375128 h 1806422"/>
                      <a:gd name="connsiteX12" fmla="*/ 333405 w 1362810"/>
                      <a:gd name="connsiteY12" fmla="*/ 1127478 h 1806422"/>
                      <a:gd name="connsiteX13" fmla="*/ 357217 w 1362810"/>
                      <a:gd name="connsiteY13" fmla="*/ 1041753 h 1806422"/>
                      <a:gd name="connsiteX14" fmla="*/ 400080 w 1362810"/>
                      <a:gd name="connsiteY14" fmla="*/ 1108428 h 1806422"/>
                      <a:gd name="connsiteX15" fmla="*/ 419130 w 1362810"/>
                      <a:gd name="connsiteY15" fmla="*/ 1217966 h 1806422"/>
                      <a:gd name="connsiteX16" fmla="*/ 457230 w 1362810"/>
                      <a:gd name="connsiteY16" fmla="*/ 1284641 h 1806422"/>
                      <a:gd name="connsiteX17" fmla="*/ 457230 w 1362810"/>
                      <a:gd name="connsiteY17" fmla="*/ 1184628 h 1806422"/>
                      <a:gd name="connsiteX18" fmla="*/ 419130 w 1362810"/>
                      <a:gd name="connsiteY18" fmla="*/ 1008416 h 1806422"/>
                      <a:gd name="connsiteX19" fmla="*/ 466755 w 1362810"/>
                      <a:gd name="connsiteY19" fmla="*/ 836966 h 1806422"/>
                      <a:gd name="connsiteX20" fmla="*/ 609630 w 1362810"/>
                      <a:gd name="connsiteY20" fmla="*/ 713141 h 1806422"/>
                      <a:gd name="connsiteX21" fmla="*/ 881092 w 1362810"/>
                      <a:gd name="connsiteY21" fmla="*/ 646466 h 1806422"/>
                      <a:gd name="connsiteX22" fmla="*/ 1109692 w 1362810"/>
                      <a:gd name="connsiteY22" fmla="*/ 675041 h 1806422"/>
                      <a:gd name="connsiteX23" fmla="*/ 1195418 w 1362810"/>
                      <a:gd name="connsiteY23" fmla="*/ 732191 h 1806422"/>
                      <a:gd name="connsiteX24" fmla="*/ 1181130 w 1362810"/>
                      <a:gd name="connsiteY24" fmla="*/ 794103 h 1806422"/>
                      <a:gd name="connsiteX25" fmla="*/ 1052542 w 1362810"/>
                      <a:gd name="connsiteY25" fmla="*/ 813153 h 1806422"/>
                      <a:gd name="connsiteX26" fmla="*/ 995392 w 1362810"/>
                      <a:gd name="connsiteY26" fmla="*/ 860778 h 1806422"/>
                      <a:gd name="connsiteX27" fmla="*/ 1057305 w 1362810"/>
                      <a:gd name="connsiteY27" fmla="*/ 917928 h 1806422"/>
                      <a:gd name="connsiteX28" fmla="*/ 1209705 w 1362810"/>
                      <a:gd name="connsiteY28" fmla="*/ 822678 h 1806422"/>
                      <a:gd name="connsiteX29" fmla="*/ 1319243 w 1362810"/>
                      <a:gd name="connsiteY29" fmla="*/ 808391 h 1806422"/>
                      <a:gd name="connsiteX30" fmla="*/ 1352580 w 1362810"/>
                      <a:gd name="connsiteY30" fmla="*/ 746478 h 1806422"/>
                      <a:gd name="connsiteX31" fmla="*/ 1357343 w 1362810"/>
                      <a:gd name="connsiteY31" fmla="*/ 641703 h 1806422"/>
                      <a:gd name="connsiteX32" fmla="*/ 1281143 w 1362810"/>
                      <a:gd name="connsiteY32" fmla="*/ 594078 h 1806422"/>
                      <a:gd name="connsiteX33" fmla="*/ 1143030 w 1362810"/>
                      <a:gd name="connsiteY33" fmla="*/ 522641 h 1806422"/>
                      <a:gd name="connsiteX34" fmla="*/ 1043017 w 1362810"/>
                      <a:gd name="connsiteY34" fmla="*/ 460728 h 1806422"/>
                      <a:gd name="connsiteX35" fmla="*/ 881092 w 1362810"/>
                      <a:gd name="connsiteY35" fmla="*/ 441678 h 1806422"/>
                      <a:gd name="connsiteX36" fmla="*/ 676305 w 1362810"/>
                      <a:gd name="connsiteY36" fmla="*/ 489303 h 1806422"/>
                      <a:gd name="connsiteX37" fmla="*/ 571530 w 1362810"/>
                      <a:gd name="connsiteY37" fmla="*/ 565503 h 1806422"/>
                      <a:gd name="connsiteX38" fmla="*/ 466755 w 1362810"/>
                      <a:gd name="connsiteY38" fmla="*/ 617891 h 1806422"/>
                      <a:gd name="connsiteX39" fmla="*/ 381030 w 1362810"/>
                      <a:gd name="connsiteY39" fmla="*/ 694091 h 1806422"/>
                      <a:gd name="connsiteX40" fmla="*/ 290542 w 1362810"/>
                      <a:gd name="connsiteY40" fmla="*/ 694091 h 1806422"/>
                      <a:gd name="connsiteX41" fmla="*/ 271492 w 1362810"/>
                      <a:gd name="connsiteY41" fmla="*/ 646466 h 1806422"/>
                      <a:gd name="connsiteX42" fmla="*/ 295305 w 1362810"/>
                      <a:gd name="connsiteY42" fmla="*/ 555978 h 1806422"/>
                      <a:gd name="connsiteX43" fmla="*/ 404842 w 1362810"/>
                      <a:gd name="connsiteY43" fmla="*/ 441678 h 1806422"/>
                      <a:gd name="connsiteX44" fmla="*/ 500092 w 1362810"/>
                      <a:gd name="connsiteY44" fmla="*/ 13053 h 1806422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57226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57301 w 1362806"/>
                      <a:gd name="connsiteY27" fmla="*/ 917928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808391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57301 w 1362806"/>
                      <a:gd name="connsiteY27" fmla="*/ 917928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808391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62064 w 1362806"/>
                      <a:gd name="connsiteY27" fmla="*/ 910784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808391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62064 w 1362806"/>
                      <a:gd name="connsiteY27" fmla="*/ 910784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794104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62064 w 1362806"/>
                      <a:gd name="connsiteY27" fmla="*/ 910784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794104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7188"/>
                      <a:gd name="connsiteY0" fmla="*/ 13053 h 1807450"/>
                      <a:gd name="connsiteX1" fmla="*/ 385788 w 1367188"/>
                      <a:gd name="connsiteY1" fmla="*/ 127353 h 1807450"/>
                      <a:gd name="connsiteX2" fmla="*/ 271488 w 1367188"/>
                      <a:gd name="connsiteY2" fmla="*/ 298803 h 1807450"/>
                      <a:gd name="connsiteX3" fmla="*/ 214338 w 1367188"/>
                      <a:gd name="connsiteY3" fmla="*/ 613128 h 1807450"/>
                      <a:gd name="connsiteX4" fmla="*/ 200051 w 1367188"/>
                      <a:gd name="connsiteY4" fmla="*/ 1027466 h 1807450"/>
                      <a:gd name="connsiteX5" fmla="*/ 147663 w 1367188"/>
                      <a:gd name="connsiteY5" fmla="*/ 1298928 h 1807450"/>
                      <a:gd name="connsiteX6" fmla="*/ 71463 w 1367188"/>
                      <a:gd name="connsiteY6" fmla="*/ 1594203 h 1807450"/>
                      <a:gd name="connsiteX7" fmla="*/ 25 w 1367188"/>
                      <a:gd name="connsiteY7" fmla="*/ 1798991 h 1807450"/>
                      <a:gd name="connsiteX8" fmla="*/ 392932 w 1367188"/>
                      <a:gd name="connsiteY8" fmla="*/ 1798991 h 1807450"/>
                      <a:gd name="connsiteX9" fmla="*/ 431032 w 1367188"/>
                      <a:gd name="connsiteY9" fmla="*/ 1718027 h 1807450"/>
                      <a:gd name="connsiteX10" fmla="*/ 452463 w 1367188"/>
                      <a:gd name="connsiteY10" fmla="*/ 1594203 h 1807450"/>
                      <a:gd name="connsiteX11" fmla="*/ 376263 w 1367188"/>
                      <a:gd name="connsiteY11" fmla="*/ 1375128 h 1807450"/>
                      <a:gd name="connsiteX12" fmla="*/ 333401 w 1367188"/>
                      <a:gd name="connsiteY12" fmla="*/ 1127478 h 1807450"/>
                      <a:gd name="connsiteX13" fmla="*/ 357213 w 1367188"/>
                      <a:gd name="connsiteY13" fmla="*/ 1041753 h 1807450"/>
                      <a:gd name="connsiteX14" fmla="*/ 400076 w 1367188"/>
                      <a:gd name="connsiteY14" fmla="*/ 1108428 h 1807450"/>
                      <a:gd name="connsiteX15" fmla="*/ 419126 w 1367188"/>
                      <a:gd name="connsiteY15" fmla="*/ 1217966 h 1807450"/>
                      <a:gd name="connsiteX16" fmla="*/ 457226 w 1367188"/>
                      <a:gd name="connsiteY16" fmla="*/ 1284641 h 1807450"/>
                      <a:gd name="connsiteX17" fmla="*/ 447701 w 1367188"/>
                      <a:gd name="connsiteY17" fmla="*/ 1184628 h 1807450"/>
                      <a:gd name="connsiteX18" fmla="*/ 419126 w 1367188"/>
                      <a:gd name="connsiteY18" fmla="*/ 1008416 h 1807450"/>
                      <a:gd name="connsiteX19" fmla="*/ 466751 w 1367188"/>
                      <a:gd name="connsiteY19" fmla="*/ 836966 h 1807450"/>
                      <a:gd name="connsiteX20" fmla="*/ 609626 w 1367188"/>
                      <a:gd name="connsiteY20" fmla="*/ 713141 h 1807450"/>
                      <a:gd name="connsiteX21" fmla="*/ 881088 w 1367188"/>
                      <a:gd name="connsiteY21" fmla="*/ 646466 h 1807450"/>
                      <a:gd name="connsiteX22" fmla="*/ 1109688 w 1367188"/>
                      <a:gd name="connsiteY22" fmla="*/ 675041 h 1807450"/>
                      <a:gd name="connsiteX23" fmla="*/ 1195414 w 1367188"/>
                      <a:gd name="connsiteY23" fmla="*/ 732191 h 1807450"/>
                      <a:gd name="connsiteX24" fmla="*/ 1181126 w 1367188"/>
                      <a:gd name="connsiteY24" fmla="*/ 794103 h 1807450"/>
                      <a:gd name="connsiteX25" fmla="*/ 1052538 w 1367188"/>
                      <a:gd name="connsiteY25" fmla="*/ 813153 h 1807450"/>
                      <a:gd name="connsiteX26" fmla="*/ 995388 w 1367188"/>
                      <a:gd name="connsiteY26" fmla="*/ 860778 h 1807450"/>
                      <a:gd name="connsiteX27" fmla="*/ 1062064 w 1367188"/>
                      <a:gd name="connsiteY27" fmla="*/ 910784 h 1807450"/>
                      <a:gd name="connsiteX28" fmla="*/ 1209701 w 1367188"/>
                      <a:gd name="connsiteY28" fmla="*/ 822678 h 1807450"/>
                      <a:gd name="connsiteX29" fmla="*/ 1319239 w 1367188"/>
                      <a:gd name="connsiteY29" fmla="*/ 794104 h 1807450"/>
                      <a:gd name="connsiteX30" fmla="*/ 1362101 w 1367188"/>
                      <a:gd name="connsiteY30" fmla="*/ 746478 h 1807450"/>
                      <a:gd name="connsiteX31" fmla="*/ 1357339 w 1367188"/>
                      <a:gd name="connsiteY31" fmla="*/ 641703 h 1807450"/>
                      <a:gd name="connsiteX32" fmla="*/ 1281139 w 1367188"/>
                      <a:gd name="connsiteY32" fmla="*/ 594078 h 1807450"/>
                      <a:gd name="connsiteX33" fmla="*/ 1143026 w 1367188"/>
                      <a:gd name="connsiteY33" fmla="*/ 522641 h 1807450"/>
                      <a:gd name="connsiteX34" fmla="*/ 1043013 w 1367188"/>
                      <a:gd name="connsiteY34" fmla="*/ 460728 h 1807450"/>
                      <a:gd name="connsiteX35" fmla="*/ 881088 w 1367188"/>
                      <a:gd name="connsiteY35" fmla="*/ 441678 h 1807450"/>
                      <a:gd name="connsiteX36" fmla="*/ 676301 w 1367188"/>
                      <a:gd name="connsiteY36" fmla="*/ 489303 h 1807450"/>
                      <a:gd name="connsiteX37" fmla="*/ 571526 w 1367188"/>
                      <a:gd name="connsiteY37" fmla="*/ 565503 h 1807450"/>
                      <a:gd name="connsiteX38" fmla="*/ 466751 w 1367188"/>
                      <a:gd name="connsiteY38" fmla="*/ 617891 h 1807450"/>
                      <a:gd name="connsiteX39" fmla="*/ 381026 w 1367188"/>
                      <a:gd name="connsiteY39" fmla="*/ 694091 h 1807450"/>
                      <a:gd name="connsiteX40" fmla="*/ 290538 w 1367188"/>
                      <a:gd name="connsiteY40" fmla="*/ 694091 h 1807450"/>
                      <a:gd name="connsiteX41" fmla="*/ 271488 w 1367188"/>
                      <a:gd name="connsiteY41" fmla="*/ 646466 h 1807450"/>
                      <a:gd name="connsiteX42" fmla="*/ 295301 w 1367188"/>
                      <a:gd name="connsiteY42" fmla="*/ 555978 h 1807450"/>
                      <a:gd name="connsiteX43" fmla="*/ 404838 w 1367188"/>
                      <a:gd name="connsiteY43" fmla="*/ 441678 h 1807450"/>
                      <a:gd name="connsiteX44" fmla="*/ 500088 w 1367188"/>
                      <a:gd name="connsiteY44" fmla="*/ 13053 h 1807450"/>
                      <a:gd name="connsiteX0" fmla="*/ 500088 w 1369140"/>
                      <a:gd name="connsiteY0" fmla="*/ 13053 h 1807450"/>
                      <a:gd name="connsiteX1" fmla="*/ 385788 w 1369140"/>
                      <a:gd name="connsiteY1" fmla="*/ 127353 h 1807450"/>
                      <a:gd name="connsiteX2" fmla="*/ 271488 w 1369140"/>
                      <a:gd name="connsiteY2" fmla="*/ 298803 h 1807450"/>
                      <a:gd name="connsiteX3" fmla="*/ 214338 w 1369140"/>
                      <a:gd name="connsiteY3" fmla="*/ 613128 h 1807450"/>
                      <a:gd name="connsiteX4" fmla="*/ 200051 w 1369140"/>
                      <a:gd name="connsiteY4" fmla="*/ 1027466 h 1807450"/>
                      <a:gd name="connsiteX5" fmla="*/ 147663 w 1369140"/>
                      <a:gd name="connsiteY5" fmla="*/ 1298928 h 1807450"/>
                      <a:gd name="connsiteX6" fmla="*/ 71463 w 1369140"/>
                      <a:gd name="connsiteY6" fmla="*/ 1594203 h 1807450"/>
                      <a:gd name="connsiteX7" fmla="*/ 25 w 1369140"/>
                      <a:gd name="connsiteY7" fmla="*/ 1798991 h 1807450"/>
                      <a:gd name="connsiteX8" fmla="*/ 392932 w 1369140"/>
                      <a:gd name="connsiteY8" fmla="*/ 1798991 h 1807450"/>
                      <a:gd name="connsiteX9" fmla="*/ 431032 w 1369140"/>
                      <a:gd name="connsiteY9" fmla="*/ 1718027 h 1807450"/>
                      <a:gd name="connsiteX10" fmla="*/ 452463 w 1369140"/>
                      <a:gd name="connsiteY10" fmla="*/ 1594203 h 1807450"/>
                      <a:gd name="connsiteX11" fmla="*/ 376263 w 1369140"/>
                      <a:gd name="connsiteY11" fmla="*/ 1375128 h 1807450"/>
                      <a:gd name="connsiteX12" fmla="*/ 333401 w 1369140"/>
                      <a:gd name="connsiteY12" fmla="*/ 1127478 h 1807450"/>
                      <a:gd name="connsiteX13" fmla="*/ 357213 w 1369140"/>
                      <a:gd name="connsiteY13" fmla="*/ 1041753 h 1807450"/>
                      <a:gd name="connsiteX14" fmla="*/ 400076 w 1369140"/>
                      <a:gd name="connsiteY14" fmla="*/ 1108428 h 1807450"/>
                      <a:gd name="connsiteX15" fmla="*/ 419126 w 1369140"/>
                      <a:gd name="connsiteY15" fmla="*/ 1217966 h 1807450"/>
                      <a:gd name="connsiteX16" fmla="*/ 457226 w 1369140"/>
                      <a:gd name="connsiteY16" fmla="*/ 1284641 h 1807450"/>
                      <a:gd name="connsiteX17" fmla="*/ 447701 w 1369140"/>
                      <a:gd name="connsiteY17" fmla="*/ 1184628 h 1807450"/>
                      <a:gd name="connsiteX18" fmla="*/ 419126 w 1369140"/>
                      <a:gd name="connsiteY18" fmla="*/ 1008416 h 1807450"/>
                      <a:gd name="connsiteX19" fmla="*/ 466751 w 1369140"/>
                      <a:gd name="connsiteY19" fmla="*/ 836966 h 1807450"/>
                      <a:gd name="connsiteX20" fmla="*/ 609626 w 1369140"/>
                      <a:gd name="connsiteY20" fmla="*/ 713141 h 1807450"/>
                      <a:gd name="connsiteX21" fmla="*/ 881088 w 1369140"/>
                      <a:gd name="connsiteY21" fmla="*/ 646466 h 1807450"/>
                      <a:gd name="connsiteX22" fmla="*/ 1109688 w 1369140"/>
                      <a:gd name="connsiteY22" fmla="*/ 675041 h 1807450"/>
                      <a:gd name="connsiteX23" fmla="*/ 1195414 w 1369140"/>
                      <a:gd name="connsiteY23" fmla="*/ 732191 h 1807450"/>
                      <a:gd name="connsiteX24" fmla="*/ 1181126 w 1369140"/>
                      <a:gd name="connsiteY24" fmla="*/ 794103 h 1807450"/>
                      <a:gd name="connsiteX25" fmla="*/ 1052538 w 1369140"/>
                      <a:gd name="connsiteY25" fmla="*/ 813153 h 1807450"/>
                      <a:gd name="connsiteX26" fmla="*/ 995388 w 1369140"/>
                      <a:gd name="connsiteY26" fmla="*/ 860778 h 1807450"/>
                      <a:gd name="connsiteX27" fmla="*/ 1062064 w 1369140"/>
                      <a:gd name="connsiteY27" fmla="*/ 910784 h 1807450"/>
                      <a:gd name="connsiteX28" fmla="*/ 1209701 w 1369140"/>
                      <a:gd name="connsiteY28" fmla="*/ 822678 h 1807450"/>
                      <a:gd name="connsiteX29" fmla="*/ 1319239 w 1369140"/>
                      <a:gd name="connsiteY29" fmla="*/ 794104 h 1807450"/>
                      <a:gd name="connsiteX30" fmla="*/ 1362101 w 1369140"/>
                      <a:gd name="connsiteY30" fmla="*/ 746478 h 1807450"/>
                      <a:gd name="connsiteX31" fmla="*/ 1357339 w 1369140"/>
                      <a:gd name="connsiteY31" fmla="*/ 641703 h 1807450"/>
                      <a:gd name="connsiteX32" fmla="*/ 1281139 w 1369140"/>
                      <a:gd name="connsiteY32" fmla="*/ 594078 h 1807450"/>
                      <a:gd name="connsiteX33" fmla="*/ 1143026 w 1369140"/>
                      <a:gd name="connsiteY33" fmla="*/ 522641 h 1807450"/>
                      <a:gd name="connsiteX34" fmla="*/ 1043013 w 1369140"/>
                      <a:gd name="connsiteY34" fmla="*/ 460728 h 1807450"/>
                      <a:gd name="connsiteX35" fmla="*/ 881088 w 1369140"/>
                      <a:gd name="connsiteY35" fmla="*/ 441678 h 1807450"/>
                      <a:gd name="connsiteX36" fmla="*/ 676301 w 1369140"/>
                      <a:gd name="connsiteY36" fmla="*/ 489303 h 1807450"/>
                      <a:gd name="connsiteX37" fmla="*/ 571526 w 1369140"/>
                      <a:gd name="connsiteY37" fmla="*/ 565503 h 1807450"/>
                      <a:gd name="connsiteX38" fmla="*/ 466751 w 1369140"/>
                      <a:gd name="connsiteY38" fmla="*/ 617891 h 1807450"/>
                      <a:gd name="connsiteX39" fmla="*/ 381026 w 1369140"/>
                      <a:gd name="connsiteY39" fmla="*/ 694091 h 1807450"/>
                      <a:gd name="connsiteX40" fmla="*/ 290538 w 1369140"/>
                      <a:gd name="connsiteY40" fmla="*/ 694091 h 1807450"/>
                      <a:gd name="connsiteX41" fmla="*/ 271488 w 1369140"/>
                      <a:gd name="connsiteY41" fmla="*/ 646466 h 1807450"/>
                      <a:gd name="connsiteX42" fmla="*/ 295301 w 1369140"/>
                      <a:gd name="connsiteY42" fmla="*/ 555978 h 1807450"/>
                      <a:gd name="connsiteX43" fmla="*/ 404838 w 1369140"/>
                      <a:gd name="connsiteY43" fmla="*/ 441678 h 1807450"/>
                      <a:gd name="connsiteX44" fmla="*/ 500088 w 1369140"/>
                      <a:gd name="connsiteY44" fmla="*/ 13053 h 1807450"/>
                      <a:gd name="connsiteX0" fmla="*/ 500088 w 1370468"/>
                      <a:gd name="connsiteY0" fmla="*/ 13053 h 1807450"/>
                      <a:gd name="connsiteX1" fmla="*/ 385788 w 1370468"/>
                      <a:gd name="connsiteY1" fmla="*/ 127353 h 1807450"/>
                      <a:gd name="connsiteX2" fmla="*/ 271488 w 1370468"/>
                      <a:gd name="connsiteY2" fmla="*/ 298803 h 1807450"/>
                      <a:gd name="connsiteX3" fmla="*/ 214338 w 1370468"/>
                      <a:gd name="connsiteY3" fmla="*/ 613128 h 1807450"/>
                      <a:gd name="connsiteX4" fmla="*/ 200051 w 1370468"/>
                      <a:gd name="connsiteY4" fmla="*/ 1027466 h 1807450"/>
                      <a:gd name="connsiteX5" fmla="*/ 147663 w 1370468"/>
                      <a:gd name="connsiteY5" fmla="*/ 1298928 h 1807450"/>
                      <a:gd name="connsiteX6" fmla="*/ 71463 w 1370468"/>
                      <a:gd name="connsiteY6" fmla="*/ 1594203 h 1807450"/>
                      <a:gd name="connsiteX7" fmla="*/ 25 w 1370468"/>
                      <a:gd name="connsiteY7" fmla="*/ 1798991 h 1807450"/>
                      <a:gd name="connsiteX8" fmla="*/ 392932 w 1370468"/>
                      <a:gd name="connsiteY8" fmla="*/ 1798991 h 1807450"/>
                      <a:gd name="connsiteX9" fmla="*/ 431032 w 1370468"/>
                      <a:gd name="connsiteY9" fmla="*/ 1718027 h 1807450"/>
                      <a:gd name="connsiteX10" fmla="*/ 452463 w 1370468"/>
                      <a:gd name="connsiteY10" fmla="*/ 1594203 h 1807450"/>
                      <a:gd name="connsiteX11" fmla="*/ 376263 w 1370468"/>
                      <a:gd name="connsiteY11" fmla="*/ 1375128 h 1807450"/>
                      <a:gd name="connsiteX12" fmla="*/ 333401 w 1370468"/>
                      <a:gd name="connsiteY12" fmla="*/ 1127478 h 1807450"/>
                      <a:gd name="connsiteX13" fmla="*/ 357213 w 1370468"/>
                      <a:gd name="connsiteY13" fmla="*/ 1041753 h 1807450"/>
                      <a:gd name="connsiteX14" fmla="*/ 400076 w 1370468"/>
                      <a:gd name="connsiteY14" fmla="*/ 1108428 h 1807450"/>
                      <a:gd name="connsiteX15" fmla="*/ 419126 w 1370468"/>
                      <a:gd name="connsiteY15" fmla="*/ 1217966 h 1807450"/>
                      <a:gd name="connsiteX16" fmla="*/ 457226 w 1370468"/>
                      <a:gd name="connsiteY16" fmla="*/ 1284641 h 1807450"/>
                      <a:gd name="connsiteX17" fmla="*/ 447701 w 1370468"/>
                      <a:gd name="connsiteY17" fmla="*/ 1184628 h 1807450"/>
                      <a:gd name="connsiteX18" fmla="*/ 419126 w 1370468"/>
                      <a:gd name="connsiteY18" fmla="*/ 1008416 h 1807450"/>
                      <a:gd name="connsiteX19" fmla="*/ 466751 w 1370468"/>
                      <a:gd name="connsiteY19" fmla="*/ 836966 h 1807450"/>
                      <a:gd name="connsiteX20" fmla="*/ 609626 w 1370468"/>
                      <a:gd name="connsiteY20" fmla="*/ 713141 h 1807450"/>
                      <a:gd name="connsiteX21" fmla="*/ 881088 w 1370468"/>
                      <a:gd name="connsiteY21" fmla="*/ 646466 h 1807450"/>
                      <a:gd name="connsiteX22" fmla="*/ 1109688 w 1370468"/>
                      <a:gd name="connsiteY22" fmla="*/ 675041 h 1807450"/>
                      <a:gd name="connsiteX23" fmla="*/ 1195414 w 1370468"/>
                      <a:gd name="connsiteY23" fmla="*/ 732191 h 1807450"/>
                      <a:gd name="connsiteX24" fmla="*/ 1181126 w 1370468"/>
                      <a:gd name="connsiteY24" fmla="*/ 794103 h 1807450"/>
                      <a:gd name="connsiteX25" fmla="*/ 1052538 w 1370468"/>
                      <a:gd name="connsiteY25" fmla="*/ 813153 h 1807450"/>
                      <a:gd name="connsiteX26" fmla="*/ 995388 w 1370468"/>
                      <a:gd name="connsiteY26" fmla="*/ 860778 h 1807450"/>
                      <a:gd name="connsiteX27" fmla="*/ 1062064 w 1370468"/>
                      <a:gd name="connsiteY27" fmla="*/ 910784 h 1807450"/>
                      <a:gd name="connsiteX28" fmla="*/ 1209701 w 1370468"/>
                      <a:gd name="connsiteY28" fmla="*/ 822678 h 1807450"/>
                      <a:gd name="connsiteX29" fmla="*/ 1319239 w 1370468"/>
                      <a:gd name="connsiteY29" fmla="*/ 794104 h 1807450"/>
                      <a:gd name="connsiteX30" fmla="*/ 1362101 w 1370468"/>
                      <a:gd name="connsiteY30" fmla="*/ 746478 h 1807450"/>
                      <a:gd name="connsiteX31" fmla="*/ 1357339 w 1370468"/>
                      <a:gd name="connsiteY31" fmla="*/ 641703 h 1807450"/>
                      <a:gd name="connsiteX32" fmla="*/ 1257327 w 1370468"/>
                      <a:gd name="connsiteY32" fmla="*/ 596459 h 1807450"/>
                      <a:gd name="connsiteX33" fmla="*/ 1143026 w 1370468"/>
                      <a:gd name="connsiteY33" fmla="*/ 522641 h 1807450"/>
                      <a:gd name="connsiteX34" fmla="*/ 1043013 w 1370468"/>
                      <a:gd name="connsiteY34" fmla="*/ 460728 h 1807450"/>
                      <a:gd name="connsiteX35" fmla="*/ 881088 w 1370468"/>
                      <a:gd name="connsiteY35" fmla="*/ 441678 h 1807450"/>
                      <a:gd name="connsiteX36" fmla="*/ 676301 w 1370468"/>
                      <a:gd name="connsiteY36" fmla="*/ 489303 h 1807450"/>
                      <a:gd name="connsiteX37" fmla="*/ 571526 w 1370468"/>
                      <a:gd name="connsiteY37" fmla="*/ 565503 h 1807450"/>
                      <a:gd name="connsiteX38" fmla="*/ 466751 w 1370468"/>
                      <a:gd name="connsiteY38" fmla="*/ 617891 h 1807450"/>
                      <a:gd name="connsiteX39" fmla="*/ 381026 w 1370468"/>
                      <a:gd name="connsiteY39" fmla="*/ 694091 h 1807450"/>
                      <a:gd name="connsiteX40" fmla="*/ 290538 w 1370468"/>
                      <a:gd name="connsiteY40" fmla="*/ 694091 h 1807450"/>
                      <a:gd name="connsiteX41" fmla="*/ 271488 w 1370468"/>
                      <a:gd name="connsiteY41" fmla="*/ 646466 h 1807450"/>
                      <a:gd name="connsiteX42" fmla="*/ 295301 w 1370468"/>
                      <a:gd name="connsiteY42" fmla="*/ 555978 h 1807450"/>
                      <a:gd name="connsiteX43" fmla="*/ 404838 w 1370468"/>
                      <a:gd name="connsiteY43" fmla="*/ 441678 h 1807450"/>
                      <a:gd name="connsiteX44" fmla="*/ 500088 w 1370468"/>
                      <a:gd name="connsiteY44" fmla="*/ 13053 h 1807450"/>
                      <a:gd name="connsiteX0" fmla="*/ 500088 w 1370468"/>
                      <a:gd name="connsiteY0" fmla="*/ 13053 h 1807450"/>
                      <a:gd name="connsiteX1" fmla="*/ 385788 w 1370468"/>
                      <a:gd name="connsiteY1" fmla="*/ 127353 h 1807450"/>
                      <a:gd name="connsiteX2" fmla="*/ 271488 w 1370468"/>
                      <a:gd name="connsiteY2" fmla="*/ 298803 h 1807450"/>
                      <a:gd name="connsiteX3" fmla="*/ 214338 w 1370468"/>
                      <a:gd name="connsiteY3" fmla="*/ 613128 h 1807450"/>
                      <a:gd name="connsiteX4" fmla="*/ 200051 w 1370468"/>
                      <a:gd name="connsiteY4" fmla="*/ 1027466 h 1807450"/>
                      <a:gd name="connsiteX5" fmla="*/ 147663 w 1370468"/>
                      <a:gd name="connsiteY5" fmla="*/ 1298928 h 1807450"/>
                      <a:gd name="connsiteX6" fmla="*/ 71463 w 1370468"/>
                      <a:gd name="connsiteY6" fmla="*/ 1594203 h 1807450"/>
                      <a:gd name="connsiteX7" fmla="*/ 25 w 1370468"/>
                      <a:gd name="connsiteY7" fmla="*/ 1798991 h 1807450"/>
                      <a:gd name="connsiteX8" fmla="*/ 392932 w 1370468"/>
                      <a:gd name="connsiteY8" fmla="*/ 1798991 h 1807450"/>
                      <a:gd name="connsiteX9" fmla="*/ 431032 w 1370468"/>
                      <a:gd name="connsiteY9" fmla="*/ 1718027 h 1807450"/>
                      <a:gd name="connsiteX10" fmla="*/ 452463 w 1370468"/>
                      <a:gd name="connsiteY10" fmla="*/ 1594203 h 1807450"/>
                      <a:gd name="connsiteX11" fmla="*/ 376263 w 1370468"/>
                      <a:gd name="connsiteY11" fmla="*/ 1375128 h 1807450"/>
                      <a:gd name="connsiteX12" fmla="*/ 333401 w 1370468"/>
                      <a:gd name="connsiteY12" fmla="*/ 1127478 h 1807450"/>
                      <a:gd name="connsiteX13" fmla="*/ 357213 w 1370468"/>
                      <a:gd name="connsiteY13" fmla="*/ 1041753 h 1807450"/>
                      <a:gd name="connsiteX14" fmla="*/ 400076 w 1370468"/>
                      <a:gd name="connsiteY14" fmla="*/ 1108428 h 1807450"/>
                      <a:gd name="connsiteX15" fmla="*/ 419126 w 1370468"/>
                      <a:gd name="connsiteY15" fmla="*/ 1217966 h 1807450"/>
                      <a:gd name="connsiteX16" fmla="*/ 457226 w 1370468"/>
                      <a:gd name="connsiteY16" fmla="*/ 1284641 h 1807450"/>
                      <a:gd name="connsiteX17" fmla="*/ 447701 w 1370468"/>
                      <a:gd name="connsiteY17" fmla="*/ 1184628 h 1807450"/>
                      <a:gd name="connsiteX18" fmla="*/ 419126 w 1370468"/>
                      <a:gd name="connsiteY18" fmla="*/ 1008416 h 1807450"/>
                      <a:gd name="connsiteX19" fmla="*/ 466751 w 1370468"/>
                      <a:gd name="connsiteY19" fmla="*/ 836966 h 1807450"/>
                      <a:gd name="connsiteX20" fmla="*/ 609626 w 1370468"/>
                      <a:gd name="connsiteY20" fmla="*/ 713141 h 1807450"/>
                      <a:gd name="connsiteX21" fmla="*/ 881088 w 1370468"/>
                      <a:gd name="connsiteY21" fmla="*/ 646466 h 1807450"/>
                      <a:gd name="connsiteX22" fmla="*/ 1109688 w 1370468"/>
                      <a:gd name="connsiteY22" fmla="*/ 675041 h 1807450"/>
                      <a:gd name="connsiteX23" fmla="*/ 1195414 w 1370468"/>
                      <a:gd name="connsiteY23" fmla="*/ 732191 h 1807450"/>
                      <a:gd name="connsiteX24" fmla="*/ 1181126 w 1370468"/>
                      <a:gd name="connsiteY24" fmla="*/ 794103 h 1807450"/>
                      <a:gd name="connsiteX25" fmla="*/ 1052538 w 1370468"/>
                      <a:gd name="connsiteY25" fmla="*/ 813153 h 1807450"/>
                      <a:gd name="connsiteX26" fmla="*/ 995388 w 1370468"/>
                      <a:gd name="connsiteY26" fmla="*/ 860778 h 1807450"/>
                      <a:gd name="connsiteX27" fmla="*/ 1062064 w 1370468"/>
                      <a:gd name="connsiteY27" fmla="*/ 910784 h 1807450"/>
                      <a:gd name="connsiteX28" fmla="*/ 1209701 w 1370468"/>
                      <a:gd name="connsiteY28" fmla="*/ 822678 h 1807450"/>
                      <a:gd name="connsiteX29" fmla="*/ 1319239 w 1370468"/>
                      <a:gd name="connsiteY29" fmla="*/ 794104 h 1807450"/>
                      <a:gd name="connsiteX30" fmla="*/ 1362101 w 1370468"/>
                      <a:gd name="connsiteY30" fmla="*/ 746478 h 1807450"/>
                      <a:gd name="connsiteX31" fmla="*/ 1357339 w 1370468"/>
                      <a:gd name="connsiteY31" fmla="*/ 641703 h 1807450"/>
                      <a:gd name="connsiteX32" fmla="*/ 1257327 w 1370468"/>
                      <a:gd name="connsiteY32" fmla="*/ 596459 h 1807450"/>
                      <a:gd name="connsiteX33" fmla="*/ 1143026 w 1370468"/>
                      <a:gd name="connsiteY33" fmla="*/ 522641 h 1807450"/>
                      <a:gd name="connsiteX34" fmla="*/ 1043013 w 1370468"/>
                      <a:gd name="connsiteY34" fmla="*/ 460728 h 1807450"/>
                      <a:gd name="connsiteX35" fmla="*/ 881088 w 1370468"/>
                      <a:gd name="connsiteY35" fmla="*/ 441678 h 1807450"/>
                      <a:gd name="connsiteX36" fmla="*/ 676301 w 1370468"/>
                      <a:gd name="connsiteY36" fmla="*/ 489303 h 1807450"/>
                      <a:gd name="connsiteX37" fmla="*/ 571526 w 1370468"/>
                      <a:gd name="connsiteY37" fmla="*/ 565503 h 1807450"/>
                      <a:gd name="connsiteX38" fmla="*/ 466751 w 1370468"/>
                      <a:gd name="connsiteY38" fmla="*/ 617891 h 1807450"/>
                      <a:gd name="connsiteX39" fmla="*/ 381026 w 1370468"/>
                      <a:gd name="connsiteY39" fmla="*/ 694091 h 1807450"/>
                      <a:gd name="connsiteX40" fmla="*/ 290538 w 1370468"/>
                      <a:gd name="connsiteY40" fmla="*/ 694091 h 1807450"/>
                      <a:gd name="connsiteX41" fmla="*/ 271488 w 1370468"/>
                      <a:gd name="connsiteY41" fmla="*/ 646466 h 1807450"/>
                      <a:gd name="connsiteX42" fmla="*/ 295301 w 1370468"/>
                      <a:gd name="connsiteY42" fmla="*/ 555978 h 1807450"/>
                      <a:gd name="connsiteX43" fmla="*/ 352451 w 1370468"/>
                      <a:gd name="connsiteY43" fmla="*/ 482158 h 1807450"/>
                      <a:gd name="connsiteX44" fmla="*/ 404838 w 1370468"/>
                      <a:gd name="connsiteY44" fmla="*/ 441678 h 1807450"/>
                      <a:gd name="connsiteX45" fmla="*/ 500088 w 1370468"/>
                      <a:gd name="connsiteY45" fmla="*/ 13053 h 1807450"/>
                      <a:gd name="connsiteX0" fmla="*/ 500088 w 1370468"/>
                      <a:gd name="connsiteY0" fmla="*/ 10017 h 1804414"/>
                      <a:gd name="connsiteX1" fmla="*/ 385788 w 1370468"/>
                      <a:gd name="connsiteY1" fmla="*/ 124317 h 1804414"/>
                      <a:gd name="connsiteX2" fmla="*/ 271488 w 1370468"/>
                      <a:gd name="connsiteY2" fmla="*/ 295767 h 1804414"/>
                      <a:gd name="connsiteX3" fmla="*/ 214338 w 1370468"/>
                      <a:gd name="connsiteY3" fmla="*/ 610092 h 1804414"/>
                      <a:gd name="connsiteX4" fmla="*/ 200051 w 1370468"/>
                      <a:gd name="connsiteY4" fmla="*/ 1024430 h 1804414"/>
                      <a:gd name="connsiteX5" fmla="*/ 147663 w 1370468"/>
                      <a:gd name="connsiteY5" fmla="*/ 1295892 h 1804414"/>
                      <a:gd name="connsiteX6" fmla="*/ 71463 w 1370468"/>
                      <a:gd name="connsiteY6" fmla="*/ 1591167 h 1804414"/>
                      <a:gd name="connsiteX7" fmla="*/ 25 w 1370468"/>
                      <a:gd name="connsiteY7" fmla="*/ 1795955 h 1804414"/>
                      <a:gd name="connsiteX8" fmla="*/ 392932 w 1370468"/>
                      <a:gd name="connsiteY8" fmla="*/ 1795955 h 1804414"/>
                      <a:gd name="connsiteX9" fmla="*/ 431032 w 1370468"/>
                      <a:gd name="connsiteY9" fmla="*/ 1714991 h 1804414"/>
                      <a:gd name="connsiteX10" fmla="*/ 452463 w 1370468"/>
                      <a:gd name="connsiteY10" fmla="*/ 1591167 h 1804414"/>
                      <a:gd name="connsiteX11" fmla="*/ 376263 w 1370468"/>
                      <a:gd name="connsiteY11" fmla="*/ 1372092 h 1804414"/>
                      <a:gd name="connsiteX12" fmla="*/ 333401 w 1370468"/>
                      <a:gd name="connsiteY12" fmla="*/ 1124442 h 1804414"/>
                      <a:gd name="connsiteX13" fmla="*/ 357213 w 1370468"/>
                      <a:gd name="connsiteY13" fmla="*/ 1038717 h 1804414"/>
                      <a:gd name="connsiteX14" fmla="*/ 400076 w 1370468"/>
                      <a:gd name="connsiteY14" fmla="*/ 1105392 h 1804414"/>
                      <a:gd name="connsiteX15" fmla="*/ 419126 w 1370468"/>
                      <a:gd name="connsiteY15" fmla="*/ 1214930 h 1804414"/>
                      <a:gd name="connsiteX16" fmla="*/ 457226 w 1370468"/>
                      <a:gd name="connsiteY16" fmla="*/ 1281605 h 1804414"/>
                      <a:gd name="connsiteX17" fmla="*/ 447701 w 1370468"/>
                      <a:gd name="connsiteY17" fmla="*/ 1181592 h 1804414"/>
                      <a:gd name="connsiteX18" fmla="*/ 419126 w 1370468"/>
                      <a:gd name="connsiteY18" fmla="*/ 1005380 h 1804414"/>
                      <a:gd name="connsiteX19" fmla="*/ 466751 w 1370468"/>
                      <a:gd name="connsiteY19" fmla="*/ 833930 h 1804414"/>
                      <a:gd name="connsiteX20" fmla="*/ 609626 w 1370468"/>
                      <a:gd name="connsiteY20" fmla="*/ 710105 h 1804414"/>
                      <a:gd name="connsiteX21" fmla="*/ 881088 w 1370468"/>
                      <a:gd name="connsiteY21" fmla="*/ 643430 h 1804414"/>
                      <a:gd name="connsiteX22" fmla="*/ 1109688 w 1370468"/>
                      <a:gd name="connsiteY22" fmla="*/ 672005 h 1804414"/>
                      <a:gd name="connsiteX23" fmla="*/ 1195414 w 1370468"/>
                      <a:gd name="connsiteY23" fmla="*/ 729155 h 1804414"/>
                      <a:gd name="connsiteX24" fmla="*/ 1181126 w 1370468"/>
                      <a:gd name="connsiteY24" fmla="*/ 791067 h 1804414"/>
                      <a:gd name="connsiteX25" fmla="*/ 1052538 w 1370468"/>
                      <a:gd name="connsiteY25" fmla="*/ 810117 h 1804414"/>
                      <a:gd name="connsiteX26" fmla="*/ 995388 w 1370468"/>
                      <a:gd name="connsiteY26" fmla="*/ 857742 h 1804414"/>
                      <a:gd name="connsiteX27" fmla="*/ 1062064 w 1370468"/>
                      <a:gd name="connsiteY27" fmla="*/ 907748 h 1804414"/>
                      <a:gd name="connsiteX28" fmla="*/ 1209701 w 1370468"/>
                      <a:gd name="connsiteY28" fmla="*/ 819642 h 1804414"/>
                      <a:gd name="connsiteX29" fmla="*/ 1319239 w 1370468"/>
                      <a:gd name="connsiteY29" fmla="*/ 791068 h 1804414"/>
                      <a:gd name="connsiteX30" fmla="*/ 1362101 w 1370468"/>
                      <a:gd name="connsiteY30" fmla="*/ 743442 h 1804414"/>
                      <a:gd name="connsiteX31" fmla="*/ 1357339 w 1370468"/>
                      <a:gd name="connsiteY31" fmla="*/ 638667 h 1804414"/>
                      <a:gd name="connsiteX32" fmla="*/ 1257327 w 1370468"/>
                      <a:gd name="connsiteY32" fmla="*/ 593423 h 1804414"/>
                      <a:gd name="connsiteX33" fmla="*/ 1143026 w 1370468"/>
                      <a:gd name="connsiteY33" fmla="*/ 519605 h 1804414"/>
                      <a:gd name="connsiteX34" fmla="*/ 1043013 w 1370468"/>
                      <a:gd name="connsiteY34" fmla="*/ 457692 h 1804414"/>
                      <a:gd name="connsiteX35" fmla="*/ 881088 w 1370468"/>
                      <a:gd name="connsiteY35" fmla="*/ 438642 h 1804414"/>
                      <a:gd name="connsiteX36" fmla="*/ 676301 w 1370468"/>
                      <a:gd name="connsiteY36" fmla="*/ 486267 h 1804414"/>
                      <a:gd name="connsiteX37" fmla="*/ 571526 w 1370468"/>
                      <a:gd name="connsiteY37" fmla="*/ 562467 h 1804414"/>
                      <a:gd name="connsiteX38" fmla="*/ 466751 w 1370468"/>
                      <a:gd name="connsiteY38" fmla="*/ 614855 h 1804414"/>
                      <a:gd name="connsiteX39" fmla="*/ 381026 w 1370468"/>
                      <a:gd name="connsiteY39" fmla="*/ 691055 h 1804414"/>
                      <a:gd name="connsiteX40" fmla="*/ 290538 w 1370468"/>
                      <a:gd name="connsiteY40" fmla="*/ 691055 h 1804414"/>
                      <a:gd name="connsiteX41" fmla="*/ 271488 w 1370468"/>
                      <a:gd name="connsiteY41" fmla="*/ 643430 h 1804414"/>
                      <a:gd name="connsiteX42" fmla="*/ 295301 w 1370468"/>
                      <a:gd name="connsiteY42" fmla="*/ 552942 h 1804414"/>
                      <a:gd name="connsiteX43" fmla="*/ 352451 w 1370468"/>
                      <a:gd name="connsiteY43" fmla="*/ 479122 h 1804414"/>
                      <a:gd name="connsiteX44" fmla="*/ 414363 w 1370468"/>
                      <a:gd name="connsiteY44" fmla="*/ 386255 h 1804414"/>
                      <a:gd name="connsiteX45" fmla="*/ 500088 w 1370468"/>
                      <a:gd name="connsiteY45" fmla="*/ 10017 h 1804414"/>
                      <a:gd name="connsiteX0" fmla="*/ 500088 w 1370468"/>
                      <a:gd name="connsiteY0" fmla="*/ 10017 h 1804414"/>
                      <a:gd name="connsiteX1" fmla="*/ 385788 w 1370468"/>
                      <a:gd name="connsiteY1" fmla="*/ 124317 h 1804414"/>
                      <a:gd name="connsiteX2" fmla="*/ 271488 w 1370468"/>
                      <a:gd name="connsiteY2" fmla="*/ 295767 h 1804414"/>
                      <a:gd name="connsiteX3" fmla="*/ 214338 w 1370468"/>
                      <a:gd name="connsiteY3" fmla="*/ 610092 h 1804414"/>
                      <a:gd name="connsiteX4" fmla="*/ 200051 w 1370468"/>
                      <a:gd name="connsiteY4" fmla="*/ 1024430 h 1804414"/>
                      <a:gd name="connsiteX5" fmla="*/ 147663 w 1370468"/>
                      <a:gd name="connsiteY5" fmla="*/ 1295892 h 1804414"/>
                      <a:gd name="connsiteX6" fmla="*/ 71463 w 1370468"/>
                      <a:gd name="connsiteY6" fmla="*/ 1591167 h 1804414"/>
                      <a:gd name="connsiteX7" fmla="*/ 25 w 1370468"/>
                      <a:gd name="connsiteY7" fmla="*/ 1795955 h 1804414"/>
                      <a:gd name="connsiteX8" fmla="*/ 392932 w 1370468"/>
                      <a:gd name="connsiteY8" fmla="*/ 1795955 h 1804414"/>
                      <a:gd name="connsiteX9" fmla="*/ 431032 w 1370468"/>
                      <a:gd name="connsiteY9" fmla="*/ 1714991 h 1804414"/>
                      <a:gd name="connsiteX10" fmla="*/ 452463 w 1370468"/>
                      <a:gd name="connsiteY10" fmla="*/ 1591167 h 1804414"/>
                      <a:gd name="connsiteX11" fmla="*/ 376263 w 1370468"/>
                      <a:gd name="connsiteY11" fmla="*/ 1372092 h 1804414"/>
                      <a:gd name="connsiteX12" fmla="*/ 333401 w 1370468"/>
                      <a:gd name="connsiteY12" fmla="*/ 1124442 h 1804414"/>
                      <a:gd name="connsiteX13" fmla="*/ 357213 w 1370468"/>
                      <a:gd name="connsiteY13" fmla="*/ 1038717 h 1804414"/>
                      <a:gd name="connsiteX14" fmla="*/ 400076 w 1370468"/>
                      <a:gd name="connsiteY14" fmla="*/ 1105392 h 1804414"/>
                      <a:gd name="connsiteX15" fmla="*/ 419126 w 1370468"/>
                      <a:gd name="connsiteY15" fmla="*/ 1214930 h 1804414"/>
                      <a:gd name="connsiteX16" fmla="*/ 457226 w 1370468"/>
                      <a:gd name="connsiteY16" fmla="*/ 1281605 h 1804414"/>
                      <a:gd name="connsiteX17" fmla="*/ 447701 w 1370468"/>
                      <a:gd name="connsiteY17" fmla="*/ 1181592 h 1804414"/>
                      <a:gd name="connsiteX18" fmla="*/ 419126 w 1370468"/>
                      <a:gd name="connsiteY18" fmla="*/ 1005380 h 1804414"/>
                      <a:gd name="connsiteX19" fmla="*/ 466751 w 1370468"/>
                      <a:gd name="connsiteY19" fmla="*/ 833930 h 1804414"/>
                      <a:gd name="connsiteX20" fmla="*/ 609626 w 1370468"/>
                      <a:gd name="connsiteY20" fmla="*/ 710105 h 1804414"/>
                      <a:gd name="connsiteX21" fmla="*/ 881088 w 1370468"/>
                      <a:gd name="connsiteY21" fmla="*/ 643430 h 1804414"/>
                      <a:gd name="connsiteX22" fmla="*/ 1109688 w 1370468"/>
                      <a:gd name="connsiteY22" fmla="*/ 672005 h 1804414"/>
                      <a:gd name="connsiteX23" fmla="*/ 1195414 w 1370468"/>
                      <a:gd name="connsiteY23" fmla="*/ 729155 h 1804414"/>
                      <a:gd name="connsiteX24" fmla="*/ 1181126 w 1370468"/>
                      <a:gd name="connsiteY24" fmla="*/ 791067 h 1804414"/>
                      <a:gd name="connsiteX25" fmla="*/ 1052538 w 1370468"/>
                      <a:gd name="connsiteY25" fmla="*/ 810117 h 1804414"/>
                      <a:gd name="connsiteX26" fmla="*/ 995388 w 1370468"/>
                      <a:gd name="connsiteY26" fmla="*/ 857742 h 1804414"/>
                      <a:gd name="connsiteX27" fmla="*/ 1062064 w 1370468"/>
                      <a:gd name="connsiteY27" fmla="*/ 907748 h 1804414"/>
                      <a:gd name="connsiteX28" fmla="*/ 1209701 w 1370468"/>
                      <a:gd name="connsiteY28" fmla="*/ 819642 h 1804414"/>
                      <a:gd name="connsiteX29" fmla="*/ 1319239 w 1370468"/>
                      <a:gd name="connsiteY29" fmla="*/ 791068 h 1804414"/>
                      <a:gd name="connsiteX30" fmla="*/ 1362101 w 1370468"/>
                      <a:gd name="connsiteY30" fmla="*/ 743442 h 1804414"/>
                      <a:gd name="connsiteX31" fmla="*/ 1357339 w 1370468"/>
                      <a:gd name="connsiteY31" fmla="*/ 638667 h 1804414"/>
                      <a:gd name="connsiteX32" fmla="*/ 1257327 w 1370468"/>
                      <a:gd name="connsiteY32" fmla="*/ 593423 h 1804414"/>
                      <a:gd name="connsiteX33" fmla="*/ 1143026 w 1370468"/>
                      <a:gd name="connsiteY33" fmla="*/ 519605 h 1804414"/>
                      <a:gd name="connsiteX34" fmla="*/ 1043013 w 1370468"/>
                      <a:gd name="connsiteY34" fmla="*/ 457692 h 1804414"/>
                      <a:gd name="connsiteX35" fmla="*/ 881088 w 1370468"/>
                      <a:gd name="connsiteY35" fmla="*/ 438642 h 1804414"/>
                      <a:gd name="connsiteX36" fmla="*/ 676301 w 1370468"/>
                      <a:gd name="connsiteY36" fmla="*/ 486267 h 1804414"/>
                      <a:gd name="connsiteX37" fmla="*/ 571526 w 1370468"/>
                      <a:gd name="connsiteY37" fmla="*/ 562467 h 1804414"/>
                      <a:gd name="connsiteX38" fmla="*/ 466751 w 1370468"/>
                      <a:gd name="connsiteY38" fmla="*/ 614855 h 1804414"/>
                      <a:gd name="connsiteX39" fmla="*/ 381026 w 1370468"/>
                      <a:gd name="connsiteY39" fmla="*/ 691055 h 1804414"/>
                      <a:gd name="connsiteX40" fmla="*/ 290538 w 1370468"/>
                      <a:gd name="connsiteY40" fmla="*/ 691055 h 1804414"/>
                      <a:gd name="connsiteX41" fmla="*/ 271488 w 1370468"/>
                      <a:gd name="connsiteY41" fmla="*/ 643430 h 1804414"/>
                      <a:gd name="connsiteX42" fmla="*/ 295301 w 1370468"/>
                      <a:gd name="connsiteY42" fmla="*/ 552942 h 1804414"/>
                      <a:gd name="connsiteX43" fmla="*/ 352451 w 1370468"/>
                      <a:gd name="connsiteY43" fmla="*/ 479122 h 1804414"/>
                      <a:gd name="connsiteX44" fmla="*/ 414363 w 1370468"/>
                      <a:gd name="connsiteY44" fmla="*/ 386255 h 1804414"/>
                      <a:gd name="connsiteX45" fmla="*/ 500088 w 1370468"/>
                      <a:gd name="connsiteY45" fmla="*/ 10017 h 1804414"/>
                      <a:gd name="connsiteX0" fmla="*/ 500088 w 1370468"/>
                      <a:gd name="connsiteY0" fmla="*/ 1034 h 1795431"/>
                      <a:gd name="connsiteX1" fmla="*/ 385788 w 1370468"/>
                      <a:gd name="connsiteY1" fmla="*/ 115334 h 1795431"/>
                      <a:gd name="connsiteX2" fmla="*/ 271488 w 1370468"/>
                      <a:gd name="connsiteY2" fmla="*/ 286784 h 1795431"/>
                      <a:gd name="connsiteX3" fmla="*/ 214338 w 1370468"/>
                      <a:gd name="connsiteY3" fmla="*/ 601109 h 1795431"/>
                      <a:gd name="connsiteX4" fmla="*/ 200051 w 1370468"/>
                      <a:gd name="connsiteY4" fmla="*/ 1015447 h 1795431"/>
                      <a:gd name="connsiteX5" fmla="*/ 147663 w 1370468"/>
                      <a:gd name="connsiteY5" fmla="*/ 1286909 h 1795431"/>
                      <a:gd name="connsiteX6" fmla="*/ 71463 w 1370468"/>
                      <a:gd name="connsiteY6" fmla="*/ 1582184 h 1795431"/>
                      <a:gd name="connsiteX7" fmla="*/ 25 w 1370468"/>
                      <a:gd name="connsiteY7" fmla="*/ 1786972 h 1795431"/>
                      <a:gd name="connsiteX8" fmla="*/ 392932 w 1370468"/>
                      <a:gd name="connsiteY8" fmla="*/ 1786972 h 1795431"/>
                      <a:gd name="connsiteX9" fmla="*/ 431032 w 1370468"/>
                      <a:gd name="connsiteY9" fmla="*/ 1706008 h 1795431"/>
                      <a:gd name="connsiteX10" fmla="*/ 452463 w 1370468"/>
                      <a:gd name="connsiteY10" fmla="*/ 1582184 h 1795431"/>
                      <a:gd name="connsiteX11" fmla="*/ 376263 w 1370468"/>
                      <a:gd name="connsiteY11" fmla="*/ 1363109 h 1795431"/>
                      <a:gd name="connsiteX12" fmla="*/ 333401 w 1370468"/>
                      <a:gd name="connsiteY12" fmla="*/ 1115459 h 1795431"/>
                      <a:gd name="connsiteX13" fmla="*/ 357213 w 1370468"/>
                      <a:gd name="connsiteY13" fmla="*/ 1029734 h 1795431"/>
                      <a:gd name="connsiteX14" fmla="*/ 400076 w 1370468"/>
                      <a:gd name="connsiteY14" fmla="*/ 1096409 h 1795431"/>
                      <a:gd name="connsiteX15" fmla="*/ 419126 w 1370468"/>
                      <a:gd name="connsiteY15" fmla="*/ 1205947 h 1795431"/>
                      <a:gd name="connsiteX16" fmla="*/ 457226 w 1370468"/>
                      <a:gd name="connsiteY16" fmla="*/ 1272622 h 1795431"/>
                      <a:gd name="connsiteX17" fmla="*/ 447701 w 1370468"/>
                      <a:gd name="connsiteY17" fmla="*/ 1172609 h 1795431"/>
                      <a:gd name="connsiteX18" fmla="*/ 419126 w 1370468"/>
                      <a:gd name="connsiteY18" fmla="*/ 996397 h 1795431"/>
                      <a:gd name="connsiteX19" fmla="*/ 466751 w 1370468"/>
                      <a:gd name="connsiteY19" fmla="*/ 824947 h 1795431"/>
                      <a:gd name="connsiteX20" fmla="*/ 609626 w 1370468"/>
                      <a:gd name="connsiteY20" fmla="*/ 701122 h 1795431"/>
                      <a:gd name="connsiteX21" fmla="*/ 881088 w 1370468"/>
                      <a:gd name="connsiteY21" fmla="*/ 634447 h 1795431"/>
                      <a:gd name="connsiteX22" fmla="*/ 1109688 w 1370468"/>
                      <a:gd name="connsiteY22" fmla="*/ 663022 h 1795431"/>
                      <a:gd name="connsiteX23" fmla="*/ 1195414 w 1370468"/>
                      <a:gd name="connsiteY23" fmla="*/ 720172 h 1795431"/>
                      <a:gd name="connsiteX24" fmla="*/ 1181126 w 1370468"/>
                      <a:gd name="connsiteY24" fmla="*/ 782084 h 1795431"/>
                      <a:gd name="connsiteX25" fmla="*/ 1052538 w 1370468"/>
                      <a:gd name="connsiteY25" fmla="*/ 801134 h 1795431"/>
                      <a:gd name="connsiteX26" fmla="*/ 995388 w 1370468"/>
                      <a:gd name="connsiteY26" fmla="*/ 848759 h 1795431"/>
                      <a:gd name="connsiteX27" fmla="*/ 1062064 w 1370468"/>
                      <a:gd name="connsiteY27" fmla="*/ 898765 h 1795431"/>
                      <a:gd name="connsiteX28" fmla="*/ 1209701 w 1370468"/>
                      <a:gd name="connsiteY28" fmla="*/ 810659 h 1795431"/>
                      <a:gd name="connsiteX29" fmla="*/ 1319239 w 1370468"/>
                      <a:gd name="connsiteY29" fmla="*/ 782085 h 1795431"/>
                      <a:gd name="connsiteX30" fmla="*/ 1362101 w 1370468"/>
                      <a:gd name="connsiteY30" fmla="*/ 734459 h 1795431"/>
                      <a:gd name="connsiteX31" fmla="*/ 1357339 w 1370468"/>
                      <a:gd name="connsiteY31" fmla="*/ 629684 h 1795431"/>
                      <a:gd name="connsiteX32" fmla="*/ 1257327 w 1370468"/>
                      <a:gd name="connsiteY32" fmla="*/ 584440 h 1795431"/>
                      <a:gd name="connsiteX33" fmla="*/ 1143026 w 1370468"/>
                      <a:gd name="connsiteY33" fmla="*/ 510622 h 1795431"/>
                      <a:gd name="connsiteX34" fmla="*/ 1043013 w 1370468"/>
                      <a:gd name="connsiteY34" fmla="*/ 448709 h 1795431"/>
                      <a:gd name="connsiteX35" fmla="*/ 881088 w 1370468"/>
                      <a:gd name="connsiteY35" fmla="*/ 429659 h 1795431"/>
                      <a:gd name="connsiteX36" fmla="*/ 676301 w 1370468"/>
                      <a:gd name="connsiteY36" fmla="*/ 477284 h 1795431"/>
                      <a:gd name="connsiteX37" fmla="*/ 571526 w 1370468"/>
                      <a:gd name="connsiteY37" fmla="*/ 553484 h 1795431"/>
                      <a:gd name="connsiteX38" fmla="*/ 466751 w 1370468"/>
                      <a:gd name="connsiteY38" fmla="*/ 605872 h 1795431"/>
                      <a:gd name="connsiteX39" fmla="*/ 381026 w 1370468"/>
                      <a:gd name="connsiteY39" fmla="*/ 682072 h 1795431"/>
                      <a:gd name="connsiteX40" fmla="*/ 290538 w 1370468"/>
                      <a:gd name="connsiteY40" fmla="*/ 682072 h 1795431"/>
                      <a:gd name="connsiteX41" fmla="*/ 271488 w 1370468"/>
                      <a:gd name="connsiteY41" fmla="*/ 634447 h 1795431"/>
                      <a:gd name="connsiteX42" fmla="*/ 295301 w 1370468"/>
                      <a:gd name="connsiteY42" fmla="*/ 543959 h 1795431"/>
                      <a:gd name="connsiteX43" fmla="*/ 352451 w 1370468"/>
                      <a:gd name="connsiteY43" fmla="*/ 470139 h 1795431"/>
                      <a:gd name="connsiteX44" fmla="*/ 414363 w 1370468"/>
                      <a:gd name="connsiteY44" fmla="*/ 377272 h 1795431"/>
                      <a:gd name="connsiteX45" fmla="*/ 500088 w 1370468"/>
                      <a:gd name="connsiteY45" fmla="*/ 1034 h 1795431"/>
                      <a:gd name="connsiteX0" fmla="*/ 507235 w 1377615"/>
                      <a:gd name="connsiteY0" fmla="*/ 1034 h 1794403"/>
                      <a:gd name="connsiteX1" fmla="*/ 392935 w 1377615"/>
                      <a:gd name="connsiteY1" fmla="*/ 115334 h 1794403"/>
                      <a:gd name="connsiteX2" fmla="*/ 278635 w 1377615"/>
                      <a:gd name="connsiteY2" fmla="*/ 286784 h 1794403"/>
                      <a:gd name="connsiteX3" fmla="*/ 221485 w 1377615"/>
                      <a:gd name="connsiteY3" fmla="*/ 601109 h 1794403"/>
                      <a:gd name="connsiteX4" fmla="*/ 207198 w 1377615"/>
                      <a:gd name="connsiteY4" fmla="*/ 1015447 h 1794403"/>
                      <a:gd name="connsiteX5" fmla="*/ 154810 w 1377615"/>
                      <a:gd name="connsiteY5" fmla="*/ 1286909 h 1794403"/>
                      <a:gd name="connsiteX6" fmla="*/ 78610 w 1377615"/>
                      <a:gd name="connsiteY6" fmla="*/ 1582184 h 1794403"/>
                      <a:gd name="connsiteX7" fmla="*/ 28 w 1377615"/>
                      <a:gd name="connsiteY7" fmla="*/ 1786972 h 1794403"/>
                      <a:gd name="connsiteX8" fmla="*/ 400079 w 1377615"/>
                      <a:gd name="connsiteY8" fmla="*/ 1786972 h 1794403"/>
                      <a:gd name="connsiteX9" fmla="*/ 438179 w 1377615"/>
                      <a:gd name="connsiteY9" fmla="*/ 1706008 h 1794403"/>
                      <a:gd name="connsiteX10" fmla="*/ 459610 w 1377615"/>
                      <a:gd name="connsiteY10" fmla="*/ 1582184 h 1794403"/>
                      <a:gd name="connsiteX11" fmla="*/ 383410 w 1377615"/>
                      <a:gd name="connsiteY11" fmla="*/ 1363109 h 1794403"/>
                      <a:gd name="connsiteX12" fmla="*/ 340548 w 1377615"/>
                      <a:gd name="connsiteY12" fmla="*/ 1115459 h 1794403"/>
                      <a:gd name="connsiteX13" fmla="*/ 364360 w 1377615"/>
                      <a:gd name="connsiteY13" fmla="*/ 1029734 h 1794403"/>
                      <a:gd name="connsiteX14" fmla="*/ 407223 w 1377615"/>
                      <a:gd name="connsiteY14" fmla="*/ 1096409 h 1794403"/>
                      <a:gd name="connsiteX15" fmla="*/ 426273 w 1377615"/>
                      <a:gd name="connsiteY15" fmla="*/ 1205947 h 1794403"/>
                      <a:gd name="connsiteX16" fmla="*/ 464373 w 1377615"/>
                      <a:gd name="connsiteY16" fmla="*/ 1272622 h 1794403"/>
                      <a:gd name="connsiteX17" fmla="*/ 454848 w 1377615"/>
                      <a:gd name="connsiteY17" fmla="*/ 1172609 h 1794403"/>
                      <a:gd name="connsiteX18" fmla="*/ 426273 w 1377615"/>
                      <a:gd name="connsiteY18" fmla="*/ 996397 h 1794403"/>
                      <a:gd name="connsiteX19" fmla="*/ 473898 w 1377615"/>
                      <a:gd name="connsiteY19" fmla="*/ 824947 h 1794403"/>
                      <a:gd name="connsiteX20" fmla="*/ 616773 w 1377615"/>
                      <a:gd name="connsiteY20" fmla="*/ 701122 h 1794403"/>
                      <a:gd name="connsiteX21" fmla="*/ 888235 w 1377615"/>
                      <a:gd name="connsiteY21" fmla="*/ 634447 h 1794403"/>
                      <a:gd name="connsiteX22" fmla="*/ 1116835 w 1377615"/>
                      <a:gd name="connsiteY22" fmla="*/ 663022 h 1794403"/>
                      <a:gd name="connsiteX23" fmla="*/ 1202561 w 1377615"/>
                      <a:gd name="connsiteY23" fmla="*/ 720172 h 1794403"/>
                      <a:gd name="connsiteX24" fmla="*/ 1188273 w 1377615"/>
                      <a:gd name="connsiteY24" fmla="*/ 782084 h 1794403"/>
                      <a:gd name="connsiteX25" fmla="*/ 1059685 w 1377615"/>
                      <a:gd name="connsiteY25" fmla="*/ 801134 h 1794403"/>
                      <a:gd name="connsiteX26" fmla="*/ 1002535 w 1377615"/>
                      <a:gd name="connsiteY26" fmla="*/ 848759 h 1794403"/>
                      <a:gd name="connsiteX27" fmla="*/ 1069211 w 1377615"/>
                      <a:gd name="connsiteY27" fmla="*/ 898765 h 1794403"/>
                      <a:gd name="connsiteX28" fmla="*/ 1216848 w 1377615"/>
                      <a:gd name="connsiteY28" fmla="*/ 810659 h 1794403"/>
                      <a:gd name="connsiteX29" fmla="*/ 1326386 w 1377615"/>
                      <a:gd name="connsiteY29" fmla="*/ 782085 h 1794403"/>
                      <a:gd name="connsiteX30" fmla="*/ 1369248 w 1377615"/>
                      <a:gd name="connsiteY30" fmla="*/ 734459 h 1794403"/>
                      <a:gd name="connsiteX31" fmla="*/ 1364486 w 1377615"/>
                      <a:gd name="connsiteY31" fmla="*/ 629684 h 1794403"/>
                      <a:gd name="connsiteX32" fmla="*/ 1264474 w 1377615"/>
                      <a:gd name="connsiteY32" fmla="*/ 584440 h 1794403"/>
                      <a:gd name="connsiteX33" fmla="*/ 1150173 w 1377615"/>
                      <a:gd name="connsiteY33" fmla="*/ 510622 h 1794403"/>
                      <a:gd name="connsiteX34" fmla="*/ 1050160 w 1377615"/>
                      <a:gd name="connsiteY34" fmla="*/ 448709 h 1794403"/>
                      <a:gd name="connsiteX35" fmla="*/ 888235 w 1377615"/>
                      <a:gd name="connsiteY35" fmla="*/ 429659 h 1794403"/>
                      <a:gd name="connsiteX36" fmla="*/ 683448 w 1377615"/>
                      <a:gd name="connsiteY36" fmla="*/ 477284 h 1794403"/>
                      <a:gd name="connsiteX37" fmla="*/ 578673 w 1377615"/>
                      <a:gd name="connsiteY37" fmla="*/ 553484 h 1794403"/>
                      <a:gd name="connsiteX38" fmla="*/ 473898 w 1377615"/>
                      <a:gd name="connsiteY38" fmla="*/ 605872 h 1794403"/>
                      <a:gd name="connsiteX39" fmla="*/ 388173 w 1377615"/>
                      <a:gd name="connsiteY39" fmla="*/ 682072 h 1794403"/>
                      <a:gd name="connsiteX40" fmla="*/ 297685 w 1377615"/>
                      <a:gd name="connsiteY40" fmla="*/ 682072 h 1794403"/>
                      <a:gd name="connsiteX41" fmla="*/ 278635 w 1377615"/>
                      <a:gd name="connsiteY41" fmla="*/ 634447 h 1794403"/>
                      <a:gd name="connsiteX42" fmla="*/ 302448 w 1377615"/>
                      <a:gd name="connsiteY42" fmla="*/ 543959 h 1794403"/>
                      <a:gd name="connsiteX43" fmla="*/ 359598 w 1377615"/>
                      <a:gd name="connsiteY43" fmla="*/ 470139 h 1794403"/>
                      <a:gd name="connsiteX44" fmla="*/ 421510 w 1377615"/>
                      <a:gd name="connsiteY44" fmla="*/ 377272 h 1794403"/>
                      <a:gd name="connsiteX45" fmla="*/ 507235 w 1377615"/>
                      <a:gd name="connsiteY45" fmla="*/ 1034 h 1794403"/>
                      <a:gd name="connsiteX0" fmla="*/ 507232 w 1377612"/>
                      <a:gd name="connsiteY0" fmla="*/ 1034 h 1793387"/>
                      <a:gd name="connsiteX1" fmla="*/ 392932 w 1377612"/>
                      <a:gd name="connsiteY1" fmla="*/ 115334 h 1793387"/>
                      <a:gd name="connsiteX2" fmla="*/ 278632 w 1377612"/>
                      <a:gd name="connsiteY2" fmla="*/ 286784 h 1793387"/>
                      <a:gd name="connsiteX3" fmla="*/ 221482 w 1377612"/>
                      <a:gd name="connsiteY3" fmla="*/ 601109 h 1793387"/>
                      <a:gd name="connsiteX4" fmla="*/ 207195 w 1377612"/>
                      <a:gd name="connsiteY4" fmla="*/ 1015447 h 1793387"/>
                      <a:gd name="connsiteX5" fmla="*/ 154807 w 1377612"/>
                      <a:gd name="connsiteY5" fmla="*/ 1286909 h 1793387"/>
                      <a:gd name="connsiteX6" fmla="*/ 78607 w 1377612"/>
                      <a:gd name="connsiteY6" fmla="*/ 1582184 h 1793387"/>
                      <a:gd name="connsiteX7" fmla="*/ 25 w 1377612"/>
                      <a:gd name="connsiteY7" fmla="*/ 1786972 h 1793387"/>
                      <a:gd name="connsiteX8" fmla="*/ 400076 w 1377612"/>
                      <a:gd name="connsiteY8" fmla="*/ 1786972 h 1793387"/>
                      <a:gd name="connsiteX9" fmla="*/ 438176 w 1377612"/>
                      <a:gd name="connsiteY9" fmla="*/ 1706008 h 1793387"/>
                      <a:gd name="connsiteX10" fmla="*/ 459607 w 1377612"/>
                      <a:gd name="connsiteY10" fmla="*/ 1582184 h 1793387"/>
                      <a:gd name="connsiteX11" fmla="*/ 383407 w 1377612"/>
                      <a:gd name="connsiteY11" fmla="*/ 1363109 h 1793387"/>
                      <a:gd name="connsiteX12" fmla="*/ 340545 w 1377612"/>
                      <a:gd name="connsiteY12" fmla="*/ 1115459 h 1793387"/>
                      <a:gd name="connsiteX13" fmla="*/ 364357 w 1377612"/>
                      <a:gd name="connsiteY13" fmla="*/ 1029734 h 1793387"/>
                      <a:gd name="connsiteX14" fmla="*/ 407220 w 1377612"/>
                      <a:gd name="connsiteY14" fmla="*/ 1096409 h 1793387"/>
                      <a:gd name="connsiteX15" fmla="*/ 426270 w 1377612"/>
                      <a:gd name="connsiteY15" fmla="*/ 1205947 h 1793387"/>
                      <a:gd name="connsiteX16" fmla="*/ 464370 w 1377612"/>
                      <a:gd name="connsiteY16" fmla="*/ 1272622 h 1793387"/>
                      <a:gd name="connsiteX17" fmla="*/ 454845 w 1377612"/>
                      <a:gd name="connsiteY17" fmla="*/ 1172609 h 1793387"/>
                      <a:gd name="connsiteX18" fmla="*/ 426270 w 1377612"/>
                      <a:gd name="connsiteY18" fmla="*/ 996397 h 1793387"/>
                      <a:gd name="connsiteX19" fmla="*/ 473895 w 1377612"/>
                      <a:gd name="connsiteY19" fmla="*/ 824947 h 1793387"/>
                      <a:gd name="connsiteX20" fmla="*/ 616770 w 1377612"/>
                      <a:gd name="connsiteY20" fmla="*/ 701122 h 1793387"/>
                      <a:gd name="connsiteX21" fmla="*/ 888232 w 1377612"/>
                      <a:gd name="connsiteY21" fmla="*/ 634447 h 1793387"/>
                      <a:gd name="connsiteX22" fmla="*/ 1116832 w 1377612"/>
                      <a:gd name="connsiteY22" fmla="*/ 663022 h 1793387"/>
                      <a:gd name="connsiteX23" fmla="*/ 1202558 w 1377612"/>
                      <a:gd name="connsiteY23" fmla="*/ 720172 h 1793387"/>
                      <a:gd name="connsiteX24" fmla="*/ 1188270 w 1377612"/>
                      <a:gd name="connsiteY24" fmla="*/ 782084 h 1793387"/>
                      <a:gd name="connsiteX25" fmla="*/ 1059682 w 1377612"/>
                      <a:gd name="connsiteY25" fmla="*/ 801134 h 1793387"/>
                      <a:gd name="connsiteX26" fmla="*/ 1002532 w 1377612"/>
                      <a:gd name="connsiteY26" fmla="*/ 848759 h 1793387"/>
                      <a:gd name="connsiteX27" fmla="*/ 1069208 w 1377612"/>
                      <a:gd name="connsiteY27" fmla="*/ 898765 h 1793387"/>
                      <a:gd name="connsiteX28" fmla="*/ 1216845 w 1377612"/>
                      <a:gd name="connsiteY28" fmla="*/ 810659 h 1793387"/>
                      <a:gd name="connsiteX29" fmla="*/ 1326383 w 1377612"/>
                      <a:gd name="connsiteY29" fmla="*/ 782085 h 1793387"/>
                      <a:gd name="connsiteX30" fmla="*/ 1369245 w 1377612"/>
                      <a:gd name="connsiteY30" fmla="*/ 734459 h 1793387"/>
                      <a:gd name="connsiteX31" fmla="*/ 1364483 w 1377612"/>
                      <a:gd name="connsiteY31" fmla="*/ 629684 h 1793387"/>
                      <a:gd name="connsiteX32" fmla="*/ 1264471 w 1377612"/>
                      <a:gd name="connsiteY32" fmla="*/ 584440 h 1793387"/>
                      <a:gd name="connsiteX33" fmla="*/ 1150170 w 1377612"/>
                      <a:gd name="connsiteY33" fmla="*/ 510622 h 1793387"/>
                      <a:gd name="connsiteX34" fmla="*/ 1050157 w 1377612"/>
                      <a:gd name="connsiteY34" fmla="*/ 448709 h 1793387"/>
                      <a:gd name="connsiteX35" fmla="*/ 888232 w 1377612"/>
                      <a:gd name="connsiteY35" fmla="*/ 429659 h 1793387"/>
                      <a:gd name="connsiteX36" fmla="*/ 683445 w 1377612"/>
                      <a:gd name="connsiteY36" fmla="*/ 477284 h 1793387"/>
                      <a:gd name="connsiteX37" fmla="*/ 578670 w 1377612"/>
                      <a:gd name="connsiteY37" fmla="*/ 553484 h 1793387"/>
                      <a:gd name="connsiteX38" fmla="*/ 473895 w 1377612"/>
                      <a:gd name="connsiteY38" fmla="*/ 605872 h 1793387"/>
                      <a:gd name="connsiteX39" fmla="*/ 388170 w 1377612"/>
                      <a:gd name="connsiteY39" fmla="*/ 682072 h 1793387"/>
                      <a:gd name="connsiteX40" fmla="*/ 297682 w 1377612"/>
                      <a:gd name="connsiteY40" fmla="*/ 682072 h 1793387"/>
                      <a:gd name="connsiteX41" fmla="*/ 278632 w 1377612"/>
                      <a:gd name="connsiteY41" fmla="*/ 634447 h 1793387"/>
                      <a:gd name="connsiteX42" fmla="*/ 302445 w 1377612"/>
                      <a:gd name="connsiteY42" fmla="*/ 543959 h 1793387"/>
                      <a:gd name="connsiteX43" fmla="*/ 359595 w 1377612"/>
                      <a:gd name="connsiteY43" fmla="*/ 470139 h 1793387"/>
                      <a:gd name="connsiteX44" fmla="*/ 421507 w 1377612"/>
                      <a:gd name="connsiteY44" fmla="*/ 377272 h 1793387"/>
                      <a:gd name="connsiteX45" fmla="*/ 507232 w 1377612"/>
                      <a:gd name="connsiteY45" fmla="*/ 1034 h 1793387"/>
                      <a:gd name="connsiteX0" fmla="*/ 507232 w 1377612"/>
                      <a:gd name="connsiteY0" fmla="*/ 1034 h 1793387"/>
                      <a:gd name="connsiteX1" fmla="*/ 392932 w 1377612"/>
                      <a:gd name="connsiteY1" fmla="*/ 115334 h 1793387"/>
                      <a:gd name="connsiteX2" fmla="*/ 278632 w 1377612"/>
                      <a:gd name="connsiteY2" fmla="*/ 286784 h 1793387"/>
                      <a:gd name="connsiteX3" fmla="*/ 221482 w 1377612"/>
                      <a:gd name="connsiteY3" fmla="*/ 601109 h 1793387"/>
                      <a:gd name="connsiteX4" fmla="*/ 223864 w 1377612"/>
                      <a:gd name="connsiteY4" fmla="*/ 774939 h 1793387"/>
                      <a:gd name="connsiteX5" fmla="*/ 207195 w 1377612"/>
                      <a:gd name="connsiteY5" fmla="*/ 1015447 h 1793387"/>
                      <a:gd name="connsiteX6" fmla="*/ 154807 w 1377612"/>
                      <a:gd name="connsiteY6" fmla="*/ 1286909 h 1793387"/>
                      <a:gd name="connsiteX7" fmla="*/ 78607 w 1377612"/>
                      <a:gd name="connsiteY7" fmla="*/ 1582184 h 1793387"/>
                      <a:gd name="connsiteX8" fmla="*/ 25 w 1377612"/>
                      <a:gd name="connsiteY8" fmla="*/ 1786972 h 1793387"/>
                      <a:gd name="connsiteX9" fmla="*/ 400076 w 1377612"/>
                      <a:gd name="connsiteY9" fmla="*/ 1786972 h 1793387"/>
                      <a:gd name="connsiteX10" fmla="*/ 438176 w 1377612"/>
                      <a:gd name="connsiteY10" fmla="*/ 1706008 h 1793387"/>
                      <a:gd name="connsiteX11" fmla="*/ 459607 w 1377612"/>
                      <a:gd name="connsiteY11" fmla="*/ 1582184 h 1793387"/>
                      <a:gd name="connsiteX12" fmla="*/ 383407 w 1377612"/>
                      <a:gd name="connsiteY12" fmla="*/ 1363109 h 1793387"/>
                      <a:gd name="connsiteX13" fmla="*/ 340545 w 1377612"/>
                      <a:gd name="connsiteY13" fmla="*/ 1115459 h 1793387"/>
                      <a:gd name="connsiteX14" fmla="*/ 364357 w 1377612"/>
                      <a:gd name="connsiteY14" fmla="*/ 1029734 h 1793387"/>
                      <a:gd name="connsiteX15" fmla="*/ 407220 w 1377612"/>
                      <a:gd name="connsiteY15" fmla="*/ 1096409 h 1793387"/>
                      <a:gd name="connsiteX16" fmla="*/ 426270 w 1377612"/>
                      <a:gd name="connsiteY16" fmla="*/ 1205947 h 1793387"/>
                      <a:gd name="connsiteX17" fmla="*/ 464370 w 1377612"/>
                      <a:gd name="connsiteY17" fmla="*/ 1272622 h 1793387"/>
                      <a:gd name="connsiteX18" fmla="*/ 454845 w 1377612"/>
                      <a:gd name="connsiteY18" fmla="*/ 1172609 h 1793387"/>
                      <a:gd name="connsiteX19" fmla="*/ 426270 w 1377612"/>
                      <a:gd name="connsiteY19" fmla="*/ 996397 h 1793387"/>
                      <a:gd name="connsiteX20" fmla="*/ 473895 w 1377612"/>
                      <a:gd name="connsiteY20" fmla="*/ 824947 h 1793387"/>
                      <a:gd name="connsiteX21" fmla="*/ 616770 w 1377612"/>
                      <a:gd name="connsiteY21" fmla="*/ 701122 h 1793387"/>
                      <a:gd name="connsiteX22" fmla="*/ 888232 w 1377612"/>
                      <a:gd name="connsiteY22" fmla="*/ 634447 h 1793387"/>
                      <a:gd name="connsiteX23" fmla="*/ 1116832 w 1377612"/>
                      <a:gd name="connsiteY23" fmla="*/ 663022 h 1793387"/>
                      <a:gd name="connsiteX24" fmla="*/ 1202558 w 1377612"/>
                      <a:gd name="connsiteY24" fmla="*/ 720172 h 1793387"/>
                      <a:gd name="connsiteX25" fmla="*/ 1188270 w 1377612"/>
                      <a:gd name="connsiteY25" fmla="*/ 782084 h 1793387"/>
                      <a:gd name="connsiteX26" fmla="*/ 1059682 w 1377612"/>
                      <a:gd name="connsiteY26" fmla="*/ 801134 h 1793387"/>
                      <a:gd name="connsiteX27" fmla="*/ 1002532 w 1377612"/>
                      <a:gd name="connsiteY27" fmla="*/ 848759 h 1793387"/>
                      <a:gd name="connsiteX28" fmla="*/ 1069208 w 1377612"/>
                      <a:gd name="connsiteY28" fmla="*/ 898765 h 1793387"/>
                      <a:gd name="connsiteX29" fmla="*/ 1216845 w 1377612"/>
                      <a:gd name="connsiteY29" fmla="*/ 810659 h 1793387"/>
                      <a:gd name="connsiteX30" fmla="*/ 1326383 w 1377612"/>
                      <a:gd name="connsiteY30" fmla="*/ 782085 h 1793387"/>
                      <a:gd name="connsiteX31" fmla="*/ 1369245 w 1377612"/>
                      <a:gd name="connsiteY31" fmla="*/ 734459 h 1793387"/>
                      <a:gd name="connsiteX32" fmla="*/ 1364483 w 1377612"/>
                      <a:gd name="connsiteY32" fmla="*/ 629684 h 1793387"/>
                      <a:gd name="connsiteX33" fmla="*/ 1264471 w 1377612"/>
                      <a:gd name="connsiteY33" fmla="*/ 584440 h 1793387"/>
                      <a:gd name="connsiteX34" fmla="*/ 1150170 w 1377612"/>
                      <a:gd name="connsiteY34" fmla="*/ 510622 h 1793387"/>
                      <a:gd name="connsiteX35" fmla="*/ 1050157 w 1377612"/>
                      <a:gd name="connsiteY35" fmla="*/ 448709 h 1793387"/>
                      <a:gd name="connsiteX36" fmla="*/ 888232 w 1377612"/>
                      <a:gd name="connsiteY36" fmla="*/ 429659 h 1793387"/>
                      <a:gd name="connsiteX37" fmla="*/ 683445 w 1377612"/>
                      <a:gd name="connsiteY37" fmla="*/ 477284 h 1793387"/>
                      <a:gd name="connsiteX38" fmla="*/ 578670 w 1377612"/>
                      <a:gd name="connsiteY38" fmla="*/ 553484 h 1793387"/>
                      <a:gd name="connsiteX39" fmla="*/ 473895 w 1377612"/>
                      <a:gd name="connsiteY39" fmla="*/ 605872 h 1793387"/>
                      <a:gd name="connsiteX40" fmla="*/ 388170 w 1377612"/>
                      <a:gd name="connsiteY40" fmla="*/ 682072 h 1793387"/>
                      <a:gd name="connsiteX41" fmla="*/ 297682 w 1377612"/>
                      <a:gd name="connsiteY41" fmla="*/ 682072 h 1793387"/>
                      <a:gd name="connsiteX42" fmla="*/ 278632 w 1377612"/>
                      <a:gd name="connsiteY42" fmla="*/ 634447 h 1793387"/>
                      <a:gd name="connsiteX43" fmla="*/ 302445 w 1377612"/>
                      <a:gd name="connsiteY43" fmla="*/ 543959 h 1793387"/>
                      <a:gd name="connsiteX44" fmla="*/ 359595 w 1377612"/>
                      <a:gd name="connsiteY44" fmla="*/ 470139 h 1793387"/>
                      <a:gd name="connsiteX45" fmla="*/ 421507 w 1377612"/>
                      <a:gd name="connsiteY45" fmla="*/ 377272 h 1793387"/>
                      <a:gd name="connsiteX46" fmla="*/ 507232 w 1377612"/>
                      <a:gd name="connsiteY46" fmla="*/ 1034 h 1793387"/>
                      <a:gd name="connsiteX0" fmla="*/ 507232 w 1376093"/>
                      <a:gd name="connsiteY0" fmla="*/ 1034 h 1793387"/>
                      <a:gd name="connsiteX1" fmla="*/ 392932 w 1376093"/>
                      <a:gd name="connsiteY1" fmla="*/ 115334 h 1793387"/>
                      <a:gd name="connsiteX2" fmla="*/ 278632 w 1376093"/>
                      <a:gd name="connsiteY2" fmla="*/ 286784 h 1793387"/>
                      <a:gd name="connsiteX3" fmla="*/ 221482 w 1376093"/>
                      <a:gd name="connsiteY3" fmla="*/ 601109 h 1793387"/>
                      <a:gd name="connsiteX4" fmla="*/ 223864 w 1376093"/>
                      <a:gd name="connsiteY4" fmla="*/ 774939 h 1793387"/>
                      <a:gd name="connsiteX5" fmla="*/ 207195 w 1376093"/>
                      <a:gd name="connsiteY5" fmla="*/ 1015447 h 1793387"/>
                      <a:gd name="connsiteX6" fmla="*/ 154807 w 1376093"/>
                      <a:gd name="connsiteY6" fmla="*/ 1286909 h 1793387"/>
                      <a:gd name="connsiteX7" fmla="*/ 78607 w 1376093"/>
                      <a:gd name="connsiteY7" fmla="*/ 1582184 h 1793387"/>
                      <a:gd name="connsiteX8" fmla="*/ 25 w 1376093"/>
                      <a:gd name="connsiteY8" fmla="*/ 1786972 h 1793387"/>
                      <a:gd name="connsiteX9" fmla="*/ 400076 w 1376093"/>
                      <a:gd name="connsiteY9" fmla="*/ 1786972 h 1793387"/>
                      <a:gd name="connsiteX10" fmla="*/ 438176 w 1376093"/>
                      <a:gd name="connsiteY10" fmla="*/ 1706008 h 1793387"/>
                      <a:gd name="connsiteX11" fmla="*/ 459607 w 1376093"/>
                      <a:gd name="connsiteY11" fmla="*/ 1582184 h 1793387"/>
                      <a:gd name="connsiteX12" fmla="*/ 383407 w 1376093"/>
                      <a:gd name="connsiteY12" fmla="*/ 1363109 h 1793387"/>
                      <a:gd name="connsiteX13" fmla="*/ 340545 w 1376093"/>
                      <a:gd name="connsiteY13" fmla="*/ 1115459 h 1793387"/>
                      <a:gd name="connsiteX14" fmla="*/ 364357 w 1376093"/>
                      <a:gd name="connsiteY14" fmla="*/ 1029734 h 1793387"/>
                      <a:gd name="connsiteX15" fmla="*/ 407220 w 1376093"/>
                      <a:gd name="connsiteY15" fmla="*/ 1096409 h 1793387"/>
                      <a:gd name="connsiteX16" fmla="*/ 426270 w 1376093"/>
                      <a:gd name="connsiteY16" fmla="*/ 1205947 h 1793387"/>
                      <a:gd name="connsiteX17" fmla="*/ 464370 w 1376093"/>
                      <a:gd name="connsiteY17" fmla="*/ 1272622 h 1793387"/>
                      <a:gd name="connsiteX18" fmla="*/ 454845 w 1376093"/>
                      <a:gd name="connsiteY18" fmla="*/ 1172609 h 1793387"/>
                      <a:gd name="connsiteX19" fmla="*/ 426270 w 1376093"/>
                      <a:gd name="connsiteY19" fmla="*/ 996397 h 1793387"/>
                      <a:gd name="connsiteX20" fmla="*/ 473895 w 1376093"/>
                      <a:gd name="connsiteY20" fmla="*/ 824947 h 1793387"/>
                      <a:gd name="connsiteX21" fmla="*/ 616770 w 1376093"/>
                      <a:gd name="connsiteY21" fmla="*/ 701122 h 1793387"/>
                      <a:gd name="connsiteX22" fmla="*/ 888232 w 1376093"/>
                      <a:gd name="connsiteY22" fmla="*/ 634447 h 1793387"/>
                      <a:gd name="connsiteX23" fmla="*/ 1116832 w 1376093"/>
                      <a:gd name="connsiteY23" fmla="*/ 663022 h 1793387"/>
                      <a:gd name="connsiteX24" fmla="*/ 1202558 w 1376093"/>
                      <a:gd name="connsiteY24" fmla="*/ 720172 h 1793387"/>
                      <a:gd name="connsiteX25" fmla="*/ 1188270 w 1376093"/>
                      <a:gd name="connsiteY25" fmla="*/ 782084 h 1793387"/>
                      <a:gd name="connsiteX26" fmla="*/ 1059682 w 1376093"/>
                      <a:gd name="connsiteY26" fmla="*/ 801134 h 1793387"/>
                      <a:gd name="connsiteX27" fmla="*/ 1002532 w 1376093"/>
                      <a:gd name="connsiteY27" fmla="*/ 848759 h 1793387"/>
                      <a:gd name="connsiteX28" fmla="*/ 1069208 w 1376093"/>
                      <a:gd name="connsiteY28" fmla="*/ 898765 h 1793387"/>
                      <a:gd name="connsiteX29" fmla="*/ 1216845 w 1376093"/>
                      <a:gd name="connsiteY29" fmla="*/ 810659 h 1793387"/>
                      <a:gd name="connsiteX30" fmla="*/ 1321621 w 1376093"/>
                      <a:gd name="connsiteY30" fmla="*/ 763035 h 1793387"/>
                      <a:gd name="connsiteX31" fmla="*/ 1369245 w 1376093"/>
                      <a:gd name="connsiteY31" fmla="*/ 734459 h 1793387"/>
                      <a:gd name="connsiteX32" fmla="*/ 1364483 w 1376093"/>
                      <a:gd name="connsiteY32" fmla="*/ 629684 h 1793387"/>
                      <a:gd name="connsiteX33" fmla="*/ 1264471 w 1376093"/>
                      <a:gd name="connsiteY33" fmla="*/ 584440 h 1793387"/>
                      <a:gd name="connsiteX34" fmla="*/ 1150170 w 1376093"/>
                      <a:gd name="connsiteY34" fmla="*/ 510622 h 1793387"/>
                      <a:gd name="connsiteX35" fmla="*/ 1050157 w 1376093"/>
                      <a:gd name="connsiteY35" fmla="*/ 448709 h 1793387"/>
                      <a:gd name="connsiteX36" fmla="*/ 888232 w 1376093"/>
                      <a:gd name="connsiteY36" fmla="*/ 429659 h 1793387"/>
                      <a:gd name="connsiteX37" fmla="*/ 683445 w 1376093"/>
                      <a:gd name="connsiteY37" fmla="*/ 477284 h 1793387"/>
                      <a:gd name="connsiteX38" fmla="*/ 578670 w 1376093"/>
                      <a:gd name="connsiteY38" fmla="*/ 553484 h 1793387"/>
                      <a:gd name="connsiteX39" fmla="*/ 473895 w 1376093"/>
                      <a:gd name="connsiteY39" fmla="*/ 605872 h 1793387"/>
                      <a:gd name="connsiteX40" fmla="*/ 388170 w 1376093"/>
                      <a:gd name="connsiteY40" fmla="*/ 682072 h 1793387"/>
                      <a:gd name="connsiteX41" fmla="*/ 297682 w 1376093"/>
                      <a:gd name="connsiteY41" fmla="*/ 682072 h 1793387"/>
                      <a:gd name="connsiteX42" fmla="*/ 278632 w 1376093"/>
                      <a:gd name="connsiteY42" fmla="*/ 634447 h 1793387"/>
                      <a:gd name="connsiteX43" fmla="*/ 302445 w 1376093"/>
                      <a:gd name="connsiteY43" fmla="*/ 543959 h 1793387"/>
                      <a:gd name="connsiteX44" fmla="*/ 359595 w 1376093"/>
                      <a:gd name="connsiteY44" fmla="*/ 470139 h 1793387"/>
                      <a:gd name="connsiteX45" fmla="*/ 421507 w 1376093"/>
                      <a:gd name="connsiteY45" fmla="*/ 377272 h 1793387"/>
                      <a:gd name="connsiteX46" fmla="*/ 507232 w 1376093"/>
                      <a:gd name="connsiteY46" fmla="*/ 1034 h 1793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1376093" h="1793387">
                        <a:moveTo>
                          <a:pt x="507232" y="1034"/>
                        </a:moveTo>
                        <a:cubicBezTo>
                          <a:pt x="495327" y="24053"/>
                          <a:pt x="431032" y="67709"/>
                          <a:pt x="392932" y="115334"/>
                        </a:cubicBezTo>
                        <a:cubicBezTo>
                          <a:pt x="354832" y="162959"/>
                          <a:pt x="307207" y="205822"/>
                          <a:pt x="278632" y="286784"/>
                        </a:cubicBezTo>
                        <a:cubicBezTo>
                          <a:pt x="250057" y="367747"/>
                          <a:pt x="230610" y="519750"/>
                          <a:pt x="221482" y="601109"/>
                        </a:cubicBezTo>
                        <a:cubicBezTo>
                          <a:pt x="212354" y="682468"/>
                          <a:pt x="226245" y="705883"/>
                          <a:pt x="223864" y="774939"/>
                        </a:cubicBezTo>
                        <a:cubicBezTo>
                          <a:pt x="221483" y="843995"/>
                          <a:pt x="218704" y="930119"/>
                          <a:pt x="207195" y="1015447"/>
                        </a:cubicBezTo>
                        <a:cubicBezTo>
                          <a:pt x="195686" y="1100775"/>
                          <a:pt x="176238" y="1192453"/>
                          <a:pt x="154807" y="1286909"/>
                        </a:cubicBezTo>
                        <a:cubicBezTo>
                          <a:pt x="133376" y="1381365"/>
                          <a:pt x="104404" y="1498840"/>
                          <a:pt x="78607" y="1582184"/>
                        </a:cubicBezTo>
                        <a:cubicBezTo>
                          <a:pt x="52810" y="1665528"/>
                          <a:pt x="3597" y="1781416"/>
                          <a:pt x="25" y="1786972"/>
                        </a:cubicBezTo>
                        <a:cubicBezTo>
                          <a:pt x="-3547" y="1792528"/>
                          <a:pt x="391345" y="1798085"/>
                          <a:pt x="400076" y="1786972"/>
                        </a:cubicBezTo>
                        <a:cubicBezTo>
                          <a:pt x="408807" y="1775859"/>
                          <a:pt x="428254" y="1740139"/>
                          <a:pt x="438176" y="1706008"/>
                        </a:cubicBezTo>
                        <a:cubicBezTo>
                          <a:pt x="448098" y="1671877"/>
                          <a:pt x="468735" y="1639334"/>
                          <a:pt x="459607" y="1582184"/>
                        </a:cubicBezTo>
                        <a:cubicBezTo>
                          <a:pt x="450479" y="1525034"/>
                          <a:pt x="403251" y="1440897"/>
                          <a:pt x="383407" y="1363109"/>
                        </a:cubicBezTo>
                        <a:cubicBezTo>
                          <a:pt x="363563" y="1285321"/>
                          <a:pt x="343720" y="1171021"/>
                          <a:pt x="340545" y="1115459"/>
                        </a:cubicBezTo>
                        <a:cubicBezTo>
                          <a:pt x="337370" y="1059897"/>
                          <a:pt x="353244" y="1032909"/>
                          <a:pt x="364357" y="1029734"/>
                        </a:cubicBezTo>
                        <a:cubicBezTo>
                          <a:pt x="375470" y="1026559"/>
                          <a:pt x="396901" y="1067040"/>
                          <a:pt x="407220" y="1096409"/>
                        </a:cubicBezTo>
                        <a:cubicBezTo>
                          <a:pt x="417539" y="1125778"/>
                          <a:pt x="416745" y="1176578"/>
                          <a:pt x="426270" y="1205947"/>
                        </a:cubicBezTo>
                        <a:cubicBezTo>
                          <a:pt x="435795" y="1235316"/>
                          <a:pt x="459608" y="1278178"/>
                          <a:pt x="464370" y="1272622"/>
                        </a:cubicBezTo>
                        <a:cubicBezTo>
                          <a:pt x="469133" y="1267066"/>
                          <a:pt x="461195" y="1218647"/>
                          <a:pt x="454845" y="1172609"/>
                        </a:cubicBezTo>
                        <a:cubicBezTo>
                          <a:pt x="448495" y="1126571"/>
                          <a:pt x="424682" y="1054341"/>
                          <a:pt x="426270" y="996397"/>
                        </a:cubicBezTo>
                        <a:cubicBezTo>
                          <a:pt x="427857" y="938453"/>
                          <a:pt x="442145" y="874160"/>
                          <a:pt x="473895" y="824947"/>
                        </a:cubicBezTo>
                        <a:cubicBezTo>
                          <a:pt x="505645" y="775735"/>
                          <a:pt x="547714" y="732872"/>
                          <a:pt x="616770" y="701122"/>
                        </a:cubicBezTo>
                        <a:cubicBezTo>
                          <a:pt x="685826" y="669372"/>
                          <a:pt x="804888" y="640797"/>
                          <a:pt x="888232" y="634447"/>
                        </a:cubicBezTo>
                        <a:cubicBezTo>
                          <a:pt x="971576" y="628097"/>
                          <a:pt x="1064444" y="648735"/>
                          <a:pt x="1116832" y="663022"/>
                        </a:cubicBezTo>
                        <a:cubicBezTo>
                          <a:pt x="1169220" y="677309"/>
                          <a:pt x="1190652" y="700328"/>
                          <a:pt x="1202558" y="720172"/>
                        </a:cubicBezTo>
                        <a:cubicBezTo>
                          <a:pt x="1214464" y="740016"/>
                          <a:pt x="1212083" y="768590"/>
                          <a:pt x="1188270" y="782084"/>
                        </a:cubicBezTo>
                        <a:cubicBezTo>
                          <a:pt x="1164457" y="795578"/>
                          <a:pt x="1090638" y="790022"/>
                          <a:pt x="1059682" y="801134"/>
                        </a:cubicBezTo>
                        <a:cubicBezTo>
                          <a:pt x="1028726" y="812246"/>
                          <a:pt x="1000944" y="832487"/>
                          <a:pt x="1002532" y="848759"/>
                        </a:cubicBezTo>
                        <a:cubicBezTo>
                          <a:pt x="1004120" y="865031"/>
                          <a:pt x="1033489" y="905115"/>
                          <a:pt x="1069208" y="898765"/>
                        </a:cubicBezTo>
                        <a:cubicBezTo>
                          <a:pt x="1104927" y="892415"/>
                          <a:pt x="1174776" y="833281"/>
                          <a:pt x="1216845" y="810659"/>
                        </a:cubicBezTo>
                        <a:cubicBezTo>
                          <a:pt x="1258914" y="788037"/>
                          <a:pt x="1296221" y="775735"/>
                          <a:pt x="1321621" y="763035"/>
                        </a:cubicBezTo>
                        <a:cubicBezTo>
                          <a:pt x="1347021" y="750335"/>
                          <a:pt x="1362101" y="756684"/>
                          <a:pt x="1369245" y="734459"/>
                        </a:cubicBezTo>
                        <a:cubicBezTo>
                          <a:pt x="1376389" y="712234"/>
                          <a:pt x="1381945" y="654687"/>
                          <a:pt x="1364483" y="629684"/>
                        </a:cubicBezTo>
                        <a:cubicBezTo>
                          <a:pt x="1347021" y="604681"/>
                          <a:pt x="1300190" y="604284"/>
                          <a:pt x="1264471" y="584440"/>
                        </a:cubicBezTo>
                        <a:cubicBezTo>
                          <a:pt x="1228752" y="564596"/>
                          <a:pt x="1185889" y="533244"/>
                          <a:pt x="1150170" y="510622"/>
                        </a:cubicBezTo>
                        <a:cubicBezTo>
                          <a:pt x="1114451" y="488000"/>
                          <a:pt x="1093813" y="462203"/>
                          <a:pt x="1050157" y="448709"/>
                        </a:cubicBezTo>
                        <a:cubicBezTo>
                          <a:pt x="1006501" y="435215"/>
                          <a:pt x="949351" y="424897"/>
                          <a:pt x="888232" y="429659"/>
                        </a:cubicBezTo>
                        <a:cubicBezTo>
                          <a:pt x="827113" y="434421"/>
                          <a:pt x="735038" y="456647"/>
                          <a:pt x="683445" y="477284"/>
                        </a:cubicBezTo>
                        <a:cubicBezTo>
                          <a:pt x="631852" y="497921"/>
                          <a:pt x="613595" y="532053"/>
                          <a:pt x="578670" y="553484"/>
                        </a:cubicBezTo>
                        <a:cubicBezTo>
                          <a:pt x="543745" y="574915"/>
                          <a:pt x="505645" y="584441"/>
                          <a:pt x="473895" y="605872"/>
                        </a:cubicBezTo>
                        <a:cubicBezTo>
                          <a:pt x="442145" y="627303"/>
                          <a:pt x="417539" y="669372"/>
                          <a:pt x="388170" y="682072"/>
                        </a:cubicBezTo>
                        <a:cubicBezTo>
                          <a:pt x="358801" y="694772"/>
                          <a:pt x="315938" y="690009"/>
                          <a:pt x="297682" y="682072"/>
                        </a:cubicBezTo>
                        <a:cubicBezTo>
                          <a:pt x="279426" y="674135"/>
                          <a:pt x="277838" y="657466"/>
                          <a:pt x="278632" y="634447"/>
                        </a:cubicBezTo>
                        <a:cubicBezTo>
                          <a:pt x="279426" y="611428"/>
                          <a:pt x="287364" y="567772"/>
                          <a:pt x="302445" y="543959"/>
                        </a:cubicBezTo>
                        <a:cubicBezTo>
                          <a:pt x="317526" y="520146"/>
                          <a:pt x="341339" y="489189"/>
                          <a:pt x="359595" y="470139"/>
                        </a:cubicBezTo>
                        <a:cubicBezTo>
                          <a:pt x="377851" y="451089"/>
                          <a:pt x="413570" y="407831"/>
                          <a:pt x="421507" y="377272"/>
                        </a:cubicBezTo>
                        <a:cubicBezTo>
                          <a:pt x="429444" y="346713"/>
                          <a:pt x="519137" y="-21985"/>
                          <a:pt x="507232" y="1034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rgbClr val="FFFFFF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  <p:sp>
                <p:nvSpPr>
                  <p:cNvPr id="103" name="フリーフォーム 102"/>
                  <p:cNvSpPr/>
                  <p:nvPr/>
                </p:nvSpPr>
                <p:spPr bwMode="auto">
                  <a:xfrm>
                    <a:off x="-1152525" y="5741195"/>
                    <a:ext cx="502444" cy="1788318"/>
                  </a:xfrm>
                  <a:custGeom>
                    <a:avLst/>
                    <a:gdLst>
                      <a:gd name="connsiteX0" fmla="*/ 423863 w 423863"/>
                      <a:gd name="connsiteY0" fmla="*/ 0 h 1576387"/>
                      <a:gd name="connsiteX1" fmla="*/ 359569 w 423863"/>
                      <a:gd name="connsiteY1" fmla="*/ 66675 h 1576387"/>
                      <a:gd name="connsiteX2" fmla="*/ 264319 w 423863"/>
                      <a:gd name="connsiteY2" fmla="*/ 176212 h 1576387"/>
                      <a:gd name="connsiteX3" fmla="*/ 195263 w 423863"/>
                      <a:gd name="connsiteY3" fmla="*/ 288131 h 1576387"/>
                      <a:gd name="connsiteX4" fmla="*/ 152400 w 423863"/>
                      <a:gd name="connsiteY4" fmla="*/ 488156 h 1576387"/>
                      <a:gd name="connsiteX5" fmla="*/ 142875 w 423863"/>
                      <a:gd name="connsiteY5" fmla="*/ 700087 h 1576387"/>
                      <a:gd name="connsiteX6" fmla="*/ 140494 w 423863"/>
                      <a:gd name="connsiteY6" fmla="*/ 873919 h 1576387"/>
                      <a:gd name="connsiteX7" fmla="*/ 119063 w 423863"/>
                      <a:gd name="connsiteY7" fmla="*/ 1076325 h 1576387"/>
                      <a:gd name="connsiteX8" fmla="*/ 71438 w 423863"/>
                      <a:gd name="connsiteY8" fmla="*/ 1293019 h 1576387"/>
                      <a:gd name="connsiteX9" fmla="*/ 26194 w 423863"/>
                      <a:gd name="connsiteY9" fmla="*/ 1485900 h 1576387"/>
                      <a:gd name="connsiteX10" fmla="*/ 0 w 423863"/>
                      <a:gd name="connsiteY10" fmla="*/ 1576387 h 1576387"/>
                      <a:gd name="connsiteX0" fmla="*/ 502444 w 502444"/>
                      <a:gd name="connsiteY0" fmla="*/ 0 h 1788318"/>
                      <a:gd name="connsiteX1" fmla="*/ 438150 w 502444"/>
                      <a:gd name="connsiteY1" fmla="*/ 66675 h 1788318"/>
                      <a:gd name="connsiteX2" fmla="*/ 342900 w 502444"/>
                      <a:gd name="connsiteY2" fmla="*/ 176212 h 1788318"/>
                      <a:gd name="connsiteX3" fmla="*/ 273844 w 502444"/>
                      <a:gd name="connsiteY3" fmla="*/ 288131 h 1788318"/>
                      <a:gd name="connsiteX4" fmla="*/ 230981 w 502444"/>
                      <a:gd name="connsiteY4" fmla="*/ 488156 h 1788318"/>
                      <a:gd name="connsiteX5" fmla="*/ 221456 w 502444"/>
                      <a:gd name="connsiteY5" fmla="*/ 700087 h 1788318"/>
                      <a:gd name="connsiteX6" fmla="*/ 219075 w 502444"/>
                      <a:gd name="connsiteY6" fmla="*/ 873919 h 1788318"/>
                      <a:gd name="connsiteX7" fmla="*/ 197644 w 502444"/>
                      <a:gd name="connsiteY7" fmla="*/ 1076325 h 1788318"/>
                      <a:gd name="connsiteX8" fmla="*/ 150019 w 502444"/>
                      <a:gd name="connsiteY8" fmla="*/ 1293019 h 1788318"/>
                      <a:gd name="connsiteX9" fmla="*/ 104775 w 502444"/>
                      <a:gd name="connsiteY9" fmla="*/ 1485900 h 1788318"/>
                      <a:gd name="connsiteX10" fmla="*/ 0 w 502444"/>
                      <a:gd name="connsiteY10" fmla="*/ 1788318 h 1788318"/>
                      <a:gd name="connsiteX0" fmla="*/ 502444 w 502444"/>
                      <a:gd name="connsiteY0" fmla="*/ 0 h 1788318"/>
                      <a:gd name="connsiteX1" fmla="*/ 438150 w 502444"/>
                      <a:gd name="connsiteY1" fmla="*/ 66675 h 1788318"/>
                      <a:gd name="connsiteX2" fmla="*/ 342900 w 502444"/>
                      <a:gd name="connsiteY2" fmla="*/ 176212 h 1788318"/>
                      <a:gd name="connsiteX3" fmla="*/ 273844 w 502444"/>
                      <a:gd name="connsiteY3" fmla="*/ 288131 h 1788318"/>
                      <a:gd name="connsiteX4" fmla="*/ 230981 w 502444"/>
                      <a:gd name="connsiteY4" fmla="*/ 488156 h 1788318"/>
                      <a:gd name="connsiteX5" fmla="*/ 221456 w 502444"/>
                      <a:gd name="connsiteY5" fmla="*/ 700087 h 1788318"/>
                      <a:gd name="connsiteX6" fmla="*/ 219075 w 502444"/>
                      <a:gd name="connsiteY6" fmla="*/ 873919 h 1788318"/>
                      <a:gd name="connsiteX7" fmla="*/ 197644 w 502444"/>
                      <a:gd name="connsiteY7" fmla="*/ 1076325 h 1788318"/>
                      <a:gd name="connsiteX8" fmla="*/ 150019 w 502444"/>
                      <a:gd name="connsiteY8" fmla="*/ 1293019 h 1788318"/>
                      <a:gd name="connsiteX9" fmla="*/ 104775 w 502444"/>
                      <a:gd name="connsiteY9" fmla="*/ 1485900 h 1788318"/>
                      <a:gd name="connsiteX10" fmla="*/ 59531 w 502444"/>
                      <a:gd name="connsiteY10" fmla="*/ 1631155 h 1788318"/>
                      <a:gd name="connsiteX11" fmla="*/ 0 w 502444"/>
                      <a:gd name="connsiteY11" fmla="*/ 1788318 h 178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02444" h="1788318">
                        <a:moveTo>
                          <a:pt x="502444" y="0"/>
                        </a:moveTo>
                        <a:cubicBezTo>
                          <a:pt x="483592" y="18653"/>
                          <a:pt x="464741" y="37306"/>
                          <a:pt x="438150" y="66675"/>
                        </a:cubicBezTo>
                        <a:cubicBezTo>
                          <a:pt x="411559" y="96044"/>
                          <a:pt x="370284" y="139303"/>
                          <a:pt x="342900" y="176212"/>
                        </a:cubicBezTo>
                        <a:cubicBezTo>
                          <a:pt x="315516" y="213121"/>
                          <a:pt x="292497" y="236140"/>
                          <a:pt x="273844" y="288131"/>
                        </a:cubicBezTo>
                        <a:cubicBezTo>
                          <a:pt x="255191" y="340122"/>
                          <a:pt x="239712" y="419497"/>
                          <a:pt x="230981" y="488156"/>
                        </a:cubicBezTo>
                        <a:cubicBezTo>
                          <a:pt x="222250" y="556815"/>
                          <a:pt x="223440" y="635793"/>
                          <a:pt x="221456" y="700087"/>
                        </a:cubicBezTo>
                        <a:cubicBezTo>
                          <a:pt x="219472" y="764381"/>
                          <a:pt x="223044" y="811213"/>
                          <a:pt x="219075" y="873919"/>
                        </a:cubicBezTo>
                        <a:cubicBezTo>
                          <a:pt x="215106" y="936625"/>
                          <a:pt x="209153" y="1006475"/>
                          <a:pt x="197644" y="1076325"/>
                        </a:cubicBezTo>
                        <a:cubicBezTo>
                          <a:pt x="186135" y="1146175"/>
                          <a:pt x="165497" y="1224757"/>
                          <a:pt x="150019" y="1293019"/>
                        </a:cubicBezTo>
                        <a:cubicBezTo>
                          <a:pt x="134541" y="1361281"/>
                          <a:pt x="119856" y="1429544"/>
                          <a:pt x="104775" y="1485900"/>
                        </a:cubicBezTo>
                        <a:cubicBezTo>
                          <a:pt x="89694" y="1542256"/>
                          <a:pt x="76994" y="1580752"/>
                          <a:pt x="59531" y="1631155"/>
                        </a:cubicBezTo>
                        <a:cubicBezTo>
                          <a:pt x="42069" y="1681558"/>
                          <a:pt x="10716" y="1756568"/>
                          <a:pt x="0" y="178831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  <p:sp>
                <p:nvSpPr>
                  <p:cNvPr id="104" name="フリーフォーム 103"/>
                  <p:cNvSpPr/>
                  <p:nvPr/>
                </p:nvSpPr>
                <p:spPr bwMode="auto">
                  <a:xfrm>
                    <a:off x="-872141" y="6168144"/>
                    <a:ext cx="1100741" cy="263176"/>
                  </a:xfrm>
                  <a:custGeom>
                    <a:avLst/>
                    <a:gdLst>
                      <a:gd name="connsiteX0" fmla="*/ 93472 w 1100741"/>
                      <a:gd name="connsiteY0" fmla="*/ 35012 h 263176"/>
                      <a:gd name="connsiteX1" fmla="*/ 38703 w 1100741"/>
                      <a:gd name="connsiteY1" fmla="*/ 99306 h 263176"/>
                      <a:gd name="connsiteX2" fmla="*/ 603 w 1100741"/>
                      <a:gd name="connsiteY2" fmla="*/ 175506 h 263176"/>
                      <a:gd name="connsiteX3" fmla="*/ 22035 w 1100741"/>
                      <a:gd name="connsiteY3" fmla="*/ 251706 h 263176"/>
                      <a:gd name="connsiteX4" fmla="*/ 105378 w 1100741"/>
                      <a:gd name="connsiteY4" fmla="*/ 256469 h 263176"/>
                      <a:gd name="connsiteX5" fmla="*/ 179197 w 1100741"/>
                      <a:gd name="connsiteY5" fmla="*/ 189794 h 263176"/>
                      <a:gd name="connsiteX6" fmla="*/ 291116 w 1100741"/>
                      <a:gd name="connsiteY6" fmla="*/ 130262 h 263176"/>
                      <a:gd name="connsiteX7" fmla="*/ 383985 w 1100741"/>
                      <a:gd name="connsiteY7" fmla="*/ 58825 h 263176"/>
                      <a:gd name="connsiteX8" fmla="*/ 519716 w 1100741"/>
                      <a:gd name="connsiteY8" fmla="*/ 8819 h 263176"/>
                      <a:gd name="connsiteX9" fmla="*/ 674497 w 1100741"/>
                      <a:gd name="connsiteY9" fmla="*/ 1675 h 263176"/>
                      <a:gd name="connsiteX10" fmla="*/ 805466 w 1100741"/>
                      <a:gd name="connsiteY10" fmla="*/ 27869 h 263176"/>
                      <a:gd name="connsiteX11" fmla="*/ 898335 w 1100741"/>
                      <a:gd name="connsiteY11" fmla="*/ 92162 h 263176"/>
                      <a:gd name="connsiteX12" fmla="*/ 1005491 w 1100741"/>
                      <a:gd name="connsiteY12" fmla="*/ 165981 h 263176"/>
                      <a:gd name="connsiteX13" fmla="*/ 1100741 w 1100741"/>
                      <a:gd name="connsiteY13" fmla="*/ 204081 h 263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00741" h="263176">
                        <a:moveTo>
                          <a:pt x="93472" y="35012"/>
                        </a:moveTo>
                        <a:cubicBezTo>
                          <a:pt x="73826" y="55451"/>
                          <a:pt x="54181" y="75890"/>
                          <a:pt x="38703" y="99306"/>
                        </a:cubicBezTo>
                        <a:cubicBezTo>
                          <a:pt x="23225" y="122722"/>
                          <a:pt x="3381" y="150106"/>
                          <a:pt x="603" y="175506"/>
                        </a:cubicBezTo>
                        <a:cubicBezTo>
                          <a:pt x="-2175" y="200906"/>
                          <a:pt x="4573" y="238212"/>
                          <a:pt x="22035" y="251706"/>
                        </a:cubicBezTo>
                        <a:cubicBezTo>
                          <a:pt x="39497" y="265200"/>
                          <a:pt x="79184" y="266788"/>
                          <a:pt x="105378" y="256469"/>
                        </a:cubicBezTo>
                        <a:cubicBezTo>
                          <a:pt x="131572" y="246150"/>
                          <a:pt x="148241" y="210829"/>
                          <a:pt x="179197" y="189794"/>
                        </a:cubicBezTo>
                        <a:cubicBezTo>
                          <a:pt x="210153" y="168760"/>
                          <a:pt x="256985" y="152090"/>
                          <a:pt x="291116" y="130262"/>
                        </a:cubicBezTo>
                        <a:cubicBezTo>
                          <a:pt x="325247" y="108434"/>
                          <a:pt x="345885" y="79065"/>
                          <a:pt x="383985" y="58825"/>
                        </a:cubicBezTo>
                        <a:cubicBezTo>
                          <a:pt x="422085" y="38585"/>
                          <a:pt x="471297" y="18344"/>
                          <a:pt x="519716" y="8819"/>
                        </a:cubicBezTo>
                        <a:cubicBezTo>
                          <a:pt x="568135" y="-706"/>
                          <a:pt x="626872" y="-1500"/>
                          <a:pt x="674497" y="1675"/>
                        </a:cubicBezTo>
                        <a:cubicBezTo>
                          <a:pt x="722122" y="4850"/>
                          <a:pt x="768160" y="12788"/>
                          <a:pt x="805466" y="27869"/>
                        </a:cubicBezTo>
                        <a:cubicBezTo>
                          <a:pt x="842772" y="42950"/>
                          <a:pt x="898335" y="92162"/>
                          <a:pt x="898335" y="92162"/>
                        </a:cubicBezTo>
                        <a:cubicBezTo>
                          <a:pt x="931672" y="115181"/>
                          <a:pt x="971757" y="147328"/>
                          <a:pt x="1005491" y="165981"/>
                        </a:cubicBezTo>
                        <a:cubicBezTo>
                          <a:pt x="1039225" y="184634"/>
                          <a:pt x="1100741" y="204081"/>
                          <a:pt x="1100741" y="204081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  <p:sp>
                <p:nvSpPr>
                  <p:cNvPr id="105" name="フリーフォーム 104"/>
                  <p:cNvSpPr/>
                  <p:nvPr/>
                </p:nvSpPr>
                <p:spPr bwMode="auto">
                  <a:xfrm>
                    <a:off x="-807440" y="6378779"/>
                    <a:ext cx="1024134" cy="1155496"/>
                  </a:xfrm>
                  <a:custGeom>
                    <a:avLst/>
                    <a:gdLst>
                      <a:gd name="connsiteX0" fmla="*/ 1024134 w 1024134"/>
                      <a:gd name="connsiteY0" fmla="*/ 102984 h 1015002"/>
                      <a:gd name="connsiteX1" fmla="*/ 886021 w 1024134"/>
                      <a:gd name="connsiteY1" fmla="*/ 174421 h 1015002"/>
                      <a:gd name="connsiteX2" fmla="*/ 795534 w 1024134"/>
                      <a:gd name="connsiteY2" fmla="*/ 236334 h 1015002"/>
                      <a:gd name="connsiteX3" fmla="*/ 714571 w 1024134"/>
                      <a:gd name="connsiteY3" fmla="*/ 269671 h 1015002"/>
                      <a:gd name="connsiteX4" fmla="*/ 664565 w 1024134"/>
                      <a:gd name="connsiteY4" fmla="*/ 241096 h 1015002"/>
                      <a:gd name="connsiteX5" fmla="*/ 666946 w 1024134"/>
                      <a:gd name="connsiteY5" fmla="*/ 186327 h 1015002"/>
                      <a:gd name="connsiteX6" fmla="*/ 714571 w 1024134"/>
                      <a:gd name="connsiteY6" fmla="*/ 162515 h 1015002"/>
                      <a:gd name="connsiteX7" fmla="*/ 816965 w 1024134"/>
                      <a:gd name="connsiteY7" fmla="*/ 152990 h 1015002"/>
                      <a:gd name="connsiteX8" fmla="*/ 857446 w 1024134"/>
                      <a:gd name="connsiteY8" fmla="*/ 124415 h 1015002"/>
                      <a:gd name="connsiteX9" fmla="*/ 857446 w 1024134"/>
                      <a:gd name="connsiteY9" fmla="*/ 86315 h 1015002"/>
                      <a:gd name="connsiteX10" fmla="*/ 807440 w 1024134"/>
                      <a:gd name="connsiteY10" fmla="*/ 43452 h 1015002"/>
                      <a:gd name="connsiteX11" fmla="*/ 685996 w 1024134"/>
                      <a:gd name="connsiteY11" fmla="*/ 14877 h 1015002"/>
                      <a:gd name="connsiteX12" fmla="*/ 528834 w 1024134"/>
                      <a:gd name="connsiteY12" fmla="*/ 590 h 1015002"/>
                      <a:gd name="connsiteX13" fmla="*/ 364527 w 1024134"/>
                      <a:gd name="connsiteY13" fmla="*/ 33927 h 1015002"/>
                      <a:gd name="connsiteX14" fmla="*/ 259752 w 1024134"/>
                      <a:gd name="connsiteY14" fmla="*/ 74409 h 1015002"/>
                      <a:gd name="connsiteX15" fmla="*/ 166884 w 1024134"/>
                      <a:gd name="connsiteY15" fmla="*/ 150609 h 1015002"/>
                      <a:gd name="connsiteX16" fmla="*/ 100209 w 1024134"/>
                      <a:gd name="connsiteY16" fmla="*/ 281577 h 1015002"/>
                      <a:gd name="connsiteX17" fmla="*/ 90684 w 1024134"/>
                      <a:gd name="connsiteY17" fmla="*/ 407784 h 1015002"/>
                      <a:gd name="connsiteX18" fmla="*/ 121640 w 1024134"/>
                      <a:gd name="connsiteY18" fmla="*/ 576852 h 1015002"/>
                      <a:gd name="connsiteX19" fmla="*/ 126402 w 1024134"/>
                      <a:gd name="connsiteY19" fmla="*/ 643527 h 1015002"/>
                      <a:gd name="connsiteX20" fmla="*/ 90684 w 1024134"/>
                      <a:gd name="connsiteY20" fmla="*/ 603046 h 1015002"/>
                      <a:gd name="connsiteX21" fmla="*/ 71634 w 1024134"/>
                      <a:gd name="connsiteY21" fmla="*/ 526846 h 1015002"/>
                      <a:gd name="connsiteX22" fmla="*/ 59727 w 1024134"/>
                      <a:gd name="connsiteY22" fmla="*/ 460171 h 1015002"/>
                      <a:gd name="connsiteX23" fmla="*/ 24009 w 1024134"/>
                      <a:gd name="connsiteY23" fmla="*/ 400640 h 1015002"/>
                      <a:gd name="connsiteX24" fmla="*/ 196 w 1024134"/>
                      <a:gd name="connsiteY24" fmla="*/ 464934 h 1015002"/>
                      <a:gd name="connsiteX25" fmla="*/ 14484 w 1024134"/>
                      <a:gd name="connsiteY25" fmla="*/ 581615 h 1015002"/>
                      <a:gd name="connsiteX26" fmla="*/ 45440 w 1024134"/>
                      <a:gd name="connsiteY26" fmla="*/ 743540 h 1015002"/>
                      <a:gd name="connsiteX27" fmla="*/ 102590 w 1024134"/>
                      <a:gd name="connsiteY27" fmla="*/ 881652 h 1015002"/>
                      <a:gd name="connsiteX28" fmla="*/ 119259 w 1024134"/>
                      <a:gd name="connsiteY28" fmla="*/ 931659 h 1015002"/>
                      <a:gd name="connsiteX29" fmla="*/ 119259 w 1024134"/>
                      <a:gd name="connsiteY29" fmla="*/ 1015002 h 1015002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9259 w 1024134"/>
                      <a:gd name="connsiteY28" fmla="*/ 931659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9259 w 1024134"/>
                      <a:gd name="connsiteY28" fmla="*/ 931659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4496 w 1024134"/>
                      <a:gd name="connsiteY28" fmla="*/ 1012622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4496 w 1024134"/>
                      <a:gd name="connsiteY28" fmla="*/ 1010241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21640 w 1024134"/>
                      <a:gd name="connsiteY28" fmla="*/ 938802 h 1155496"/>
                      <a:gd name="connsiteX29" fmla="*/ 114496 w 1024134"/>
                      <a:gd name="connsiteY29" fmla="*/ 1010241 h 1155496"/>
                      <a:gd name="connsiteX30" fmla="*/ 69253 w 1024134"/>
                      <a:gd name="connsiteY30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88302 w 1024134"/>
                      <a:gd name="connsiteY27" fmla="*/ 848315 h 1155496"/>
                      <a:gd name="connsiteX28" fmla="*/ 121640 w 1024134"/>
                      <a:gd name="connsiteY28" fmla="*/ 938802 h 1155496"/>
                      <a:gd name="connsiteX29" fmla="*/ 114496 w 1024134"/>
                      <a:gd name="connsiteY29" fmla="*/ 1010241 h 1155496"/>
                      <a:gd name="connsiteX30" fmla="*/ 69253 w 1024134"/>
                      <a:gd name="connsiteY30" fmla="*/ 1155496 h 1155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024134" h="1155496">
                        <a:moveTo>
                          <a:pt x="1024134" y="102984"/>
                        </a:moveTo>
                        <a:cubicBezTo>
                          <a:pt x="974127" y="127590"/>
                          <a:pt x="924121" y="152196"/>
                          <a:pt x="886021" y="174421"/>
                        </a:cubicBezTo>
                        <a:cubicBezTo>
                          <a:pt x="847921" y="196646"/>
                          <a:pt x="824109" y="220459"/>
                          <a:pt x="795534" y="236334"/>
                        </a:cubicBezTo>
                        <a:cubicBezTo>
                          <a:pt x="766959" y="252209"/>
                          <a:pt x="736399" y="268877"/>
                          <a:pt x="714571" y="269671"/>
                        </a:cubicBezTo>
                        <a:cubicBezTo>
                          <a:pt x="692743" y="270465"/>
                          <a:pt x="672502" y="254987"/>
                          <a:pt x="664565" y="241096"/>
                        </a:cubicBezTo>
                        <a:cubicBezTo>
                          <a:pt x="656628" y="227205"/>
                          <a:pt x="658612" y="199424"/>
                          <a:pt x="666946" y="186327"/>
                        </a:cubicBezTo>
                        <a:cubicBezTo>
                          <a:pt x="675280" y="173230"/>
                          <a:pt x="689568" y="168071"/>
                          <a:pt x="714571" y="162515"/>
                        </a:cubicBezTo>
                        <a:cubicBezTo>
                          <a:pt x="739574" y="156959"/>
                          <a:pt x="793153" y="159340"/>
                          <a:pt x="816965" y="152990"/>
                        </a:cubicBezTo>
                        <a:cubicBezTo>
                          <a:pt x="840777" y="146640"/>
                          <a:pt x="850699" y="135527"/>
                          <a:pt x="857446" y="124415"/>
                        </a:cubicBezTo>
                        <a:cubicBezTo>
                          <a:pt x="864193" y="113303"/>
                          <a:pt x="865780" y="99809"/>
                          <a:pt x="857446" y="86315"/>
                        </a:cubicBezTo>
                        <a:cubicBezTo>
                          <a:pt x="849112" y="72821"/>
                          <a:pt x="836015" y="55358"/>
                          <a:pt x="807440" y="43452"/>
                        </a:cubicBezTo>
                        <a:cubicBezTo>
                          <a:pt x="778865" y="31546"/>
                          <a:pt x="732430" y="22021"/>
                          <a:pt x="685996" y="14877"/>
                        </a:cubicBezTo>
                        <a:cubicBezTo>
                          <a:pt x="639562" y="7733"/>
                          <a:pt x="582412" y="-2585"/>
                          <a:pt x="528834" y="590"/>
                        </a:cubicBezTo>
                        <a:cubicBezTo>
                          <a:pt x="475256" y="3765"/>
                          <a:pt x="409374" y="21624"/>
                          <a:pt x="364527" y="33927"/>
                        </a:cubicBezTo>
                        <a:cubicBezTo>
                          <a:pt x="319680" y="46230"/>
                          <a:pt x="292692" y="54962"/>
                          <a:pt x="259752" y="74409"/>
                        </a:cubicBezTo>
                        <a:cubicBezTo>
                          <a:pt x="226812" y="93856"/>
                          <a:pt x="193474" y="116081"/>
                          <a:pt x="166884" y="150609"/>
                        </a:cubicBezTo>
                        <a:cubicBezTo>
                          <a:pt x="140294" y="185137"/>
                          <a:pt x="112909" y="238715"/>
                          <a:pt x="100209" y="281577"/>
                        </a:cubicBezTo>
                        <a:cubicBezTo>
                          <a:pt x="87509" y="324440"/>
                          <a:pt x="87112" y="358572"/>
                          <a:pt x="90684" y="407784"/>
                        </a:cubicBezTo>
                        <a:cubicBezTo>
                          <a:pt x="94256" y="456996"/>
                          <a:pt x="115687" y="537562"/>
                          <a:pt x="121640" y="576852"/>
                        </a:cubicBezTo>
                        <a:cubicBezTo>
                          <a:pt x="127593" y="616143"/>
                          <a:pt x="131561" y="639161"/>
                          <a:pt x="126402" y="643527"/>
                        </a:cubicBezTo>
                        <a:cubicBezTo>
                          <a:pt x="121243" y="647893"/>
                          <a:pt x="99812" y="622493"/>
                          <a:pt x="90684" y="603046"/>
                        </a:cubicBezTo>
                        <a:cubicBezTo>
                          <a:pt x="81556" y="583599"/>
                          <a:pt x="76794" y="550659"/>
                          <a:pt x="71634" y="526846"/>
                        </a:cubicBezTo>
                        <a:cubicBezTo>
                          <a:pt x="66474" y="503033"/>
                          <a:pt x="67664" y="481205"/>
                          <a:pt x="59727" y="460171"/>
                        </a:cubicBezTo>
                        <a:cubicBezTo>
                          <a:pt x="51790" y="439137"/>
                          <a:pt x="33931" y="399846"/>
                          <a:pt x="24009" y="400640"/>
                        </a:cubicBezTo>
                        <a:cubicBezTo>
                          <a:pt x="14087" y="401434"/>
                          <a:pt x="1783" y="434772"/>
                          <a:pt x="196" y="464934"/>
                        </a:cubicBezTo>
                        <a:cubicBezTo>
                          <a:pt x="-1391" y="495096"/>
                          <a:pt x="6943" y="535181"/>
                          <a:pt x="14484" y="581615"/>
                        </a:cubicBezTo>
                        <a:cubicBezTo>
                          <a:pt x="22025" y="628049"/>
                          <a:pt x="33137" y="699090"/>
                          <a:pt x="45440" y="743540"/>
                        </a:cubicBezTo>
                        <a:cubicBezTo>
                          <a:pt x="57743" y="787990"/>
                          <a:pt x="75602" y="815771"/>
                          <a:pt x="88302" y="848315"/>
                        </a:cubicBezTo>
                        <a:cubicBezTo>
                          <a:pt x="101002" y="880859"/>
                          <a:pt x="119656" y="917371"/>
                          <a:pt x="121640" y="938802"/>
                        </a:cubicBezTo>
                        <a:cubicBezTo>
                          <a:pt x="123624" y="960233"/>
                          <a:pt x="123227" y="974125"/>
                          <a:pt x="114496" y="1010241"/>
                        </a:cubicBezTo>
                        <a:cubicBezTo>
                          <a:pt x="105765" y="1046357"/>
                          <a:pt x="81160" y="1109458"/>
                          <a:pt x="69253" y="1155496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</p:grpSp>
            <p:sp>
              <p:nvSpPr>
                <p:cNvPr id="107" name="フリーフォーム 106"/>
                <p:cNvSpPr/>
                <p:nvPr/>
              </p:nvSpPr>
              <p:spPr bwMode="auto">
                <a:xfrm>
                  <a:off x="-1429619" y="3280250"/>
                  <a:ext cx="157602" cy="328978"/>
                </a:xfrm>
                <a:custGeom>
                  <a:avLst/>
                  <a:gdLst>
                    <a:gd name="connsiteX0" fmla="*/ 0 w 113964"/>
                    <a:gd name="connsiteY0" fmla="*/ 327105 h 327105"/>
                    <a:gd name="connsiteX1" fmla="*/ 95250 w 113964"/>
                    <a:gd name="connsiteY1" fmla="*/ 8018 h 327105"/>
                    <a:gd name="connsiteX2" fmla="*/ 111919 w 113964"/>
                    <a:gd name="connsiteY2" fmla="*/ 115174 h 327105"/>
                    <a:gd name="connsiteX3" fmla="*/ 66675 w 113964"/>
                    <a:gd name="connsiteY3" fmla="*/ 324724 h 327105"/>
                    <a:gd name="connsiteX0" fmla="*/ 0 w 113465"/>
                    <a:gd name="connsiteY0" fmla="*/ 319690 h 319690"/>
                    <a:gd name="connsiteX1" fmla="*/ 21876 w 113465"/>
                    <a:gd name="connsiteY1" fmla="*/ 76803 h 319690"/>
                    <a:gd name="connsiteX2" fmla="*/ 95250 w 113465"/>
                    <a:gd name="connsiteY2" fmla="*/ 603 h 319690"/>
                    <a:gd name="connsiteX3" fmla="*/ 111919 w 113465"/>
                    <a:gd name="connsiteY3" fmla="*/ 107759 h 319690"/>
                    <a:gd name="connsiteX4" fmla="*/ 66675 w 113465"/>
                    <a:gd name="connsiteY4" fmla="*/ 317309 h 319690"/>
                    <a:gd name="connsiteX0" fmla="*/ 0 w 149184"/>
                    <a:gd name="connsiteY0" fmla="*/ 310165 h 317309"/>
                    <a:gd name="connsiteX1" fmla="*/ 57595 w 149184"/>
                    <a:gd name="connsiteY1" fmla="*/ 76803 h 317309"/>
                    <a:gd name="connsiteX2" fmla="*/ 130969 w 149184"/>
                    <a:gd name="connsiteY2" fmla="*/ 603 h 317309"/>
                    <a:gd name="connsiteX3" fmla="*/ 147638 w 149184"/>
                    <a:gd name="connsiteY3" fmla="*/ 107759 h 317309"/>
                    <a:gd name="connsiteX4" fmla="*/ 102394 w 149184"/>
                    <a:gd name="connsiteY4" fmla="*/ 317309 h 317309"/>
                    <a:gd name="connsiteX0" fmla="*/ 0 w 147772"/>
                    <a:gd name="connsiteY0" fmla="*/ 321915 h 329059"/>
                    <a:gd name="connsiteX1" fmla="*/ 57595 w 147772"/>
                    <a:gd name="connsiteY1" fmla="*/ 88553 h 329059"/>
                    <a:gd name="connsiteX2" fmla="*/ 114300 w 147772"/>
                    <a:gd name="connsiteY2" fmla="*/ 447 h 329059"/>
                    <a:gd name="connsiteX3" fmla="*/ 147638 w 147772"/>
                    <a:gd name="connsiteY3" fmla="*/ 119509 h 329059"/>
                    <a:gd name="connsiteX4" fmla="*/ 102394 w 147772"/>
                    <a:gd name="connsiteY4" fmla="*/ 329059 h 329059"/>
                    <a:gd name="connsiteX0" fmla="*/ 0 w 157703"/>
                    <a:gd name="connsiteY0" fmla="*/ 324216 h 331360"/>
                    <a:gd name="connsiteX1" fmla="*/ 57595 w 157703"/>
                    <a:gd name="connsiteY1" fmla="*/ 90854 h 331360"/>
                    <a:gd name="connsiteX2" fmla="*/ 114300 w 157703"/>
                    <a:gd name="connsiteY2" fmla="*/ 2748 h 331360"/>
                    <a:gd name="connsiteX3" fmla="*/ 155227 w 157703"/>
                    <a:gd name="connsiteY3" fmla="*/ 31323 h 331360"/>
                    <a:gd name="connsiteX4" fmla="*/ 147638 w 157703"/>
                    <a:gd name="connsiteY4" fmla="*/ 121810 h 331360"/>
                    <a:gd name="connsiteX5" fmla="*/ 102394 w 157703"/>
                    <a:gd name="connsiteY5" fmla="*/ 331360 h 331360"/>
                    <a:gd name="connsiteX0" fmla="*/ 0 w 160425"/>
                    <a:gd name="connsiteY0" fmla="*/ 324216 h 331360"/>
                    <a:gd name="connsiteX1" fmla="*/ 57595 w 160425"/>
                    <a:gd name="connsiteY1" fmla="*/ 90854 h 331360"/>
                    <a:gd name="connsiteX2" fmla="*/ 114300 w 160425"/>
                    <a:gd name="connsiteY2" fmla="*/ 2748 h 331360"/>
                    <a:gd name="connsiteX3" fmla="*/ 155227 w 160425"/>
                    <a:gd name="connsiteY3" fmla="*/ 31323 h 331360"/>
                    <a:gd name="connsiteX4" fmla="*/ 154782 w 160425"/>
                    <a:gd name="connsiteY4" fmla="*/ 124191 h 331360"/>
                    <a:gd name="connsiteX5" fmla="*/ 102394 w 160425"/>
                    <a:gd name="connsiteY5" fmla="*/ 331360 h 331360"/>
                    <a:gd name="connsiteX0" fmla="*/ 0 w 159178"/>
                    <a:gd name="connsiteY0" fmla="*/ 324216 h 331360"/>
                    <a:gd name="connsiteX1" fmla="*/ 57595 w 159178"/>
                    <a:gd name="connsiteY1" fmla="*/ 90854 h 331360"/>
                    <a:gd name="connsiteX2" fmla="*/ 114300 w 159178"/>
                    <a:gd name="connsiteY2" fmla="*/ 2748 h 331360"/>
                    <a:gd name="connsiteX3" fmla="*/ 155227 w 159178"/>
                    <a:gd name="connsiteY3" fmla="*/ 31323 h 331360"/>
                    <a:gd name="connsiteX4" fmla="*/ 154782 w 159178"/>
                    <a:gd name="connsiteY4" fmla="*/ 124191 h 331360"/>
                    <a:gd name="connsiteX5" fmla="*/ 121890 w 159178"/>
                    <a:gd name="connsiteY5" fmla="*/ 188485 h 331360"/>
                    <a:gd name="connsiteX6" fmla="*/ 102394 w 159178"/>
                    <a:gd name="connsiteY6" fmla="*/ 331360 h 331360"/>
                    <a:gd name="connsiteX0" fmla="*/ 0 w 157602"/>
                    <a:gd name="connsiteY0" fmla="*/ 324216 h 331360"/>
                    <a:gd name="connsiteX1" fmla="*/ 57595 w 157602"/>
                    <a:gd name="connsiteY1" fmla="*/ 90854 h 331360"/>
                    <a:gd name="connsiteX2" fmla="*/ 114300 w 157602"/>
                    <a:gd name="connsiteY2" fmla="*/ 2748 h 331360"/>
                    <a:gd name="connsiteX3" fmla="*/ 155227 w 157602"/>
                    <a:gd name="connsiteY3" fmla="*/ 31323 h 331360"/>
                    <a:gd name="connsiteX4" fmla="*/ 150019 w 157602"/>
                    <a:gd name="connsiteY4" fmla="*/ 102760 h 331360"/>
                    <a:gd name="connsiteX5" fmla="*/ 121890 w 157602"/>
                    <a:gd name="connsiteY5" fmla="*/ 188485 h 331360"/>
                    <a:gd name="connsiteX6" fmla="*/ 102394 w 157602"/>
                    <a:gd name="connsiteY6" fmla="*/ 331360 h 331360"/>
                    <a:gd name="connsiteX0" fmla="*/ 0 w 157602"/>
                    <a:gd name="connsiteY0" fmla="*/ 324216 h 324216"/>
                    <a:gd name="connsiteX1" fmla="*/ 57595 w 157602"/>
                    <a:gd name="connsiteY1" fmla="*/ 90854 h 324216"/>
                    <a:gd name="connsiteX2" fmla="*/ 114300 w 157602"/>
                    <a:gd name="connsiteY2" fmla="*/ 2748 h 324216"/>
                    <a:gd name="connsiteX3" fmla="*/ 155227 w 157602"/>
                    <a:gd name="connsiteY3" fmla="*/ 31323 h 324216"/>
                    <a:gd name="connsiteX4" fmla="*/ 150019 w 157602"/>
                    <a:gd name="connsiteY4" fmla="*/ 102760 h 324216"/>
                    <a:gd name="connsiteX5" fmla="*/ 121890 w 157602"/>
                    <a:gd name="connsiteY5" fmla="*/ 188485 h 324216"/>
                    <a:gd name="connsiteX6" fmla="*/ 78582 w 157602"/>
                    <a:gd name="connsiteY6" fmla="*/ 319454 h 324216"/>
                    <a:gd name="connsiteX0" fmla="*/ 0 w 157602"/>
                    <a:gd name="connsiteY0" fmla="*/ 324216 h 331361"/>
                    <a:gd name="connsiteX1" fmla="*/ 57595 w 157602"/>
                    <a:gd name="connsiteY1" fmla="*/ 90854 h 331361"/>
                    <a:gd name="connsiteX2" fmla="*/ 114300 w 157602"/>
                    <a:gd name="connsiteY2" fmla="*/ 2748 h 331361"/>
                    <a:gd name="connsiteX3" fmla="*/ 155227 w 157602"/>
                    <a:gd name="connsiteY3" fmla="*/ 31323 h 331361"/>
                    <a:gd name="connsiteX4" fmla="*/ 150019 w 157602"/>
                    <a:gd name="connsiteY4" fmla="*/ 102760 h 331361"/>
                    <a:gd name="connsiteX5" fmla="*/ 121890 w 157602"/>
                    <a:gd name="connsiteY5" fmla="*/ 188485 h 331361"/>
                    <a:gd name="connsiteX6" fmla="*/ 76201 w 157602"/>
                    <a:gd name="connsiteY6" fmla="*/ 331361 h 331361"/>
                    <a:gd name="connsiteX0" fmla="*/ 0 w 157602"/>
                    <a:gd name="connsiteY0" fmla="*/ 324216 h 324216"/>
                    <a:gd name="connsiteX1" fmla="*/ 57595 w 157602"/>
                    <a:gd name="connsiteY1" fmla="*/ 90854 h 324216"/>
                    <a:gd name="connsiteX2" fmla="*/ 114300 w 157602"/>
                    <a:gd name="connsiteY2" fmla="*/ 2748 h 324216"/>
                    <a:gd name="connsiteX3" fmla="*/ 155227 w 157602"/>
                    <a:gd name="connsiteY3" fmla="*/ 31323 h 324216"/>
                    <a:gd name="connsiteX4" fmla="*/ 150019 w 157602"/>
                    <a:gd name="connsiteY4" fmla="*/ 102760 h 324216"/>
                    <a:gd name="connsiteX5" fmla="*/ 121890 w 157602"/>
                    <a:gd name="connsiteY5" fmla="*/ 188485 h 324216"/>
                    <a:gd name="connsiteX6" fmla="*/ 78582 w 157602"/>
                    <a:gd name="connsiteY6" fmla="*/ 319454 h 324216"/>
                    <a:gd name="connsiteX0" fmla="*/ 0 w 157602"/>
                    <a:gd name="connsiteY0" fmla="*/ 324216 h 333741"/>
                    <a:gd name="connsiteX1" fmla="*/ 57595 w 157602"/>
                    <a:gd name="connsiteY1" fmla="*/ 90854 h 333741"/>
                    <a:gd name="connsiteX2" fmla="*/ 114300 w 157602"/>
                    <a:gd name="connsiteY2" fmla="*/ 2748 h 333741"/>
                    <a:gd name="connsiteX3" fmla="*/ 155227 w 157602"/>
                    <a:gd name="connsiteY3" fmla="*/ 31323 h 333741"/>
                    <a:gd name="connsiteX4" fmla="*/ 150019 w 157602"/>
                    <a:gd name="connsiteY4" fmla="*/ 102760 h 333741"/>
                    <a:gd name="connsiteX5" fmla="*/ 121890 w 157602"/>
                    <a:gd name="connsiteY5" fmla="*/ 188485 h 333741"/>
                    <a:gd name="connsiteX6" fmla="*/ 78582 w 157602"/>
                    <a:gd name="connsiteY6" fmla="*/ 333741 h 333741"/>
                    <a:gd name="connsiteX0" fmla="*/ 0 w 157602"/>
                    <a:gd name="connsiteY0" fmla="*/ 324216 h 324216"/>
                    <a:gd name="connsiteX1" fmla="*/ 57595 w 157602"/>
                    <a:gd name="connsiteY1" fmla="*/ 90854 h 324216"/>
                    <a:gd name="connsiteX2" fmla="*/ 114300 w 157602"/>
                    <a:gd name="connsiteY2" fmla="*/ 2748 h 324216"/>
                    <a:gd name="connsiteX3" fmla="*/ 155227 w 157602"/>
                    <a:gd name="connsiteY3" fmla="*/ 31323 h 324216"/>
                    <a:gd name="connsiteX4" fmla="*/ 150019 w 157602"/>
                    <a:gd name="connsiteY4" fmla="*/ 102760 h 324216"/>
                    <a:gd name="connsiteX5" fmla="*/ 121890 w 157602"/>
                    <a:gd name="connsiteY5" fmla="*/ 188485 h 324216"/>
                    <a:gd name="connsiteX6" fmla="*/ 80963 w 157602"/>
                    <a:gd name="connsiteY6" fmla="*/ 321835 h 324216"/>
                    <a:gd name="connsiteX0" fmla="*/ 0 w 157602"/>
                    <a:gd name="connsiteY0" fmla="*/ 324216 h 328978"/>
                    <a:gd name="connsiteX1" fmla="*/ 57595 w 157602"/>
                    <a:gd name="connsiteY1" fmla="*/ 90854 h 328978"/>
                    <a:gd name="connsiteX2" fmla="*/ 114300 w 157602"/>
                    <a:gd name="connsiteY2" fmla="*/ 2748 h 328978"/>
                    <a:gd name="connsiteX3" fmla="*/ 155227 w 157602"/>
                    <a:gd name="connsiteY3" fmla="*/ 31323 h 328978"/>
                    <a:gd name="connsiteX4" fmla="*/ 150019 w 157602"/>
                    <a:gd name="connsiteY4" fmla="*/ 102760 h 328978"/>
                    <a:gd name="connsiteX5" fmla="*/ 121890 w 157602"/>
                    <a:gd name="connsiteY5" fmla="*/ 188485 h 328978"/>
                    <a:gd name="connsiteX6" fmla="*/ 80963 w 157602"/>
                    <a:gd name="connsiteY6" fmla="*/ 328978 h 328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7602" h="328978">
                      <a:moveTo>
                        <a:pt x="0" y="324216"/>
                      </a:moveTo>
                      <a:cubicBezTo>
                        <a:pt x="8805" y="290879"/>
                        <a:pt x="41720" y="144035"/>
                        <a:pt x="57595" y="90854"/>
                      </a:cubicBezTo>
                      <a:cubicBezTo>
                        <a:pt x="73470" y="37673"/>
                        <a:pt x="98028" y="12670"/>
                        <a:pt x="114300" y="2748"/>
                      </a:cubicBezTo>
                      <a:cubicBezTo>
                        <a:pt x="130572" y="-7174"/>
                        <a:pt x="149671" y="11479"/>
                        <a:pt x="155227" y="31323"/>
                      </a:cubicBezTo>
                      <a:cubicBezTo>
                        <a:pt x="160783" y="51167"/>
                        <a:pt x="155575" y="76566"/>
                        <a:pt x="150019" y="102760"/>
                      </a:cubicBezTo>
                      <a:cubicBezTo>
                        <a:pt x="144463" y="128954"/>
                        <a:pt x="130621" y="153957"/>
                        <a:pt x="121890" y="188485"/>
                      </a:cubicBezTo>
                      <a:cubicBezTo>
                        <a:pt x="113159" y="223013"/>
                        <a:pt x="85800" y="311912"/>
                        <a:pt x="80963" y="328978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108" name="フリーフォーム 107"/>
                <p:cNvSpPr/>
                <p:nvPr/>
              </p:nvSpPr>
              <p:spPr bwMode="auto">
                <a:xfrm>
                  <a:off x="-1307370" y="3451927"/>
                  <a:ext cx="262002" cy="53320"/>
                </a:xfrm>
                <a:custGeom>
                  <a:avLst/>
                  <a:gdLst>
                    <a:gd name="connsiteX0" fmla="*/ 17 w 260829"/>
                    <a:gd name="connsiteY0" fmla="*/ 21812 h 48013"/>
                    <a:gd name="connsiteX1" fmla="*/ 83361 w 260829"/>
                    <a:gd name="connsiteY1" fmla="*/ 43243 h 48013"/>
                    <a:gd name="connsiteX2" fmla="*/ 152417 w 260829"/>
                    <a:gd name="connsiteY2" fmla="*/ 48006 h 48013"/>
                    <a:gd name="connsiteX3" fmla="*/ 252429 w 260829"/>
                    <a:gd name="connsiteY3" fmla="*/ 43243 h 48013"/>
                    <a:gd name="connsiteX4" fmla="*/ 247667 w 260829"/>
                    <a:gd name="connsiteY4" fmla="*/ 17049 h 48013"/>
                    <a:gd name="connsiteX5" fmla="*/ 185754 w 260829"/>
                    <a:gd name="connsiteY5" fmla="*/ 7524 h 48013"/>
                    <a:gd name="connsiteX6" fmla="*/ 90504 w 260829"/>
                    <a:gd name="connsiteY6" fmla="*/ 381 h 48013"/>
                    <a:gd name="connsiteX7" fmla="*/ 17 w 260829"/>
                    <a:gd name="connsiteY7" fmla="*/ 21812 h 48013"/>
                    <a:gd name="connsiteX0" fmla="*/ 17 w 258436"/>
                    <a:gd name="connsiteY0" fmla="*/ 21812 h 48006"/>
                    <a:gd name="connsiteX1" fmla="*/ 83361 w 258436"/>
                    <a:gd name="connsiteY1" fmla="*/ 43243 h 48006"/>
                    <a:gd name="connsiteX2" fmla="*/ 152417 w 258436"/>
                    <a:gd name="connsiteY2" fmla="*/ 48006 h 48006"/>
                    <a:gd name="connsiteX3" fmla="*/ 252429 w 258436"/>
                    <a:gd name="connsiteY3" fmla="*/ 43243 h 48006"/>
                    <a:gd name="connsiteX4" fmla="*/ 240523 w 258436"/>
                    <a:gd name="connsiteY4" fmla="*/ 19430 h 48006"/>
                    <a:gd name="connsiteX5" fmla="*/ 185754 w 258436"/>
                    <a:gd name="connsiteY5" fmla="*/ 7524 h 48006"/>
                    <a:gd name="connsiteX6" fmla="*/ 90504 w 258436"/>
                    <a:gd name="connsiteY6" fmla="*/ 381 h 48006"/>
                    <a:gd name="connsiteX7" fmla="*/ 17 w 258436"/>
                    <a:gd name="connsiteY7" fmla="*/ 21812 h 48006"/>
                    <a:gd name="connsiteX0" fmla="*/ 17 w 258892"/>
                    <a:gd name="connsiteY0" fmla="*/ 22271 h 48465"/>
                    <a:gd name="connsiteX1" fmla="*/ 83361 w 258892"/>
                    <a:gd name="connsiteY1" fmla="*/ 43702 h 48465"/>
                    <a:gd name="connsiteX2" fmla="*/ 152417 w 258892"/>
                    <a:gd name="connsiteY2" fmla="*/ 48465 h 48465"/>
                    <a:gd name="connsiteX3" fmla="*/ 252429 w 258892"/>
                    <a:gd name="connsiteY3" fmla="*/ 43702 h 48465"/>
                    <a:gd name="connsiteX4" fmla="*/ 240523 w 258892"/>
                    <a:gd name="connsiteY4" fmla="*/ 19889 h 48465"/>
                    <a:gd name="connsiteX5" fmla="*/ 171466 w 258892"/>
                    <a:gd name="connsiteY5" fmla="*/ 5602 h 48465"/>
                    <a:gd name="connsiteX6" fmla="*/ 90504 w 258892"/>
                    <a:gd name="connsiteY6" fmla="*/ 840 h 48465"/>
                    <a:gd name="connsiteX7" fmla="*/ 17 w 258892"/>
                    <a:gd name="connsiteY7" fmla="*/ 22271 h 48465"/>
                    <a:gd name="connsiteX0" fmla="*/ 95 w 258970"/>
                    <a:gd name="connsiteY0" fmla="*/ 22271 h 48465"/>
                    <a:gd name="connsiteX1" fmla="*/ 83439 w 258970"/>
                    <a:gd name="connsiteY1" fmla="*/ 43702 h 48465"/>
                    <a:gd name="connsiteX2" fmla="*/ 152495 w 258970"/>
                    <a:gd name="connsiteY2" fmla="*/ 48465 h 48465"/>
                    <a:gd name="connsiteX3" fmla="*/ 252507 w 258970"/>
                    <a:gd name="connsiteY3" fmla="*/ 43702 h 48465"/>
                    <a:gd name="connsiteX4" fmla="*/ 240601 w 258970"/>
                    <a:gd name="connsiteY4" fmla="*/ 19889 h 48465"/>
                    <a:gd name="connsiteX5" fmla="*/ 171544 w 258970"/>
                    <a:gd name="connsiteY5" fmla="*/ 5602 h 48465"/>
                    <a:gd name="connsiteX6" fmla="*/ 69151 w 258970"/>
                    <a:gd name="connsiteY6" fmla="*/ 840 h 48465"/>
                    <a:gd name="connsiteX7" fmla="*/ 95 w 258970"/>
                    <a:gd name="connsiteY7" fmla="*/ 22271 h 48465"/>
                    <a:gd name="connsiteX0" fmla="*/ 95 w 269771"/>
                    <a:gd name="connsiteY0" fmla="*/ 23112 h 49933"/>
                    <a:gd name="connsiteX1" fmla="*/ 83439 w 269771"/>
                    <a:gd name="connsiteY1" fmla="*/ 44543 h 49933"/>
                    <a:gd name="connsiteX2" fmla="*/ 152495 w 269771"/>
                    <a:gd name="connsiteY2" fmla="*/ 49306 h 49933"/>
                    <a:gd name="connsiteX3" fmla="*/ 252507 w 269771"/>
                    <a:gd name="connsiteY3" fmla="*/ 44543 h 49933"/>
                    <a:gd name="connsiteX4" fmla="*/ 262032 w 269771"/>
                    <a:gd name="connsiteY4" fmla="*/ 1680 h 49933"/>
                    <a:gd name="connsiteX5" fmla="*/ 171544 w 269771"/>
                    <a:gd name="connsiteY5" fmla="*/ 6443 h 49933"/>
                    <a:gd name="connsiteX6" fmla="*/ 69151 w 269771"/>
                    <a:gd name="connsiteY6" fmla="*/ 1681 h 49933"/>
                    <a:gd name="connsiteX7" fmla="*/ 95 w 269771"/>
                    <a:gd name="connsiteY7" fmla="*/ 23112 h 49933"/>
                    <a:gd name="connsiteX0" fmla="*/ 95 w 270801"/>
                    <a:gd name="connsiteY0" fmla="*/ 22272 h 49509"/>
                    <a:gd name="connsiteX1" fmla="*/ 83439 w 270801"/>
                    <a:gd name="connsiteY1" fmla="*/ 43703 h 49509"/>
                    <a:gd name="connsiteX2" fmla="*/ 152495 w 270801"/>
                    <a:gd name="connsiteY2" fmla="*/ 48466 h 49509"/>
                    <a:gd name="connsiteX3" fmla="*/ 254888 w 270801"/>
                    <a:gd name="connsiteY3" fmla="*/ 27034 h 49509"/>
                    <a:gd name="connsiteX4" fmla="*/ 262032 w 270801"/>
                    <a:gd name="connsiteY4" fmla="*/ 840 h 49509"/>
                    <a:gd name="connsiteX5" fmla="*/ 171544 w 270801"/>
                    <a:gd name="connsiteY5" fmla="*/ 5603 h 49509"/>
                    <a:gd name="connsiteX6" fmla="*/ 69151 w 270801"/>
                    <a:gd name="connsiteY6" fmla="*/ 841 h 49509"/>
                    <a:gd name="connsiteX7" fmla="*/ 95 w 270801"/>
                    <a:gd name="connsiteY7" fmla="*/ 22272 h 49509"/>
                    <a:gd name="connsiteX0" fmla="*/ 95 w 270801"/>
                    <a:gd name="connsiteY0" fmla="*/ 25326 h 52563"/>
                    <a:gd name="connsiteX1" fmla="*/ 83439 w 270801"/>
                    <a:gd name="connsiteY1" fmla="*/ 46757 h 52563"/>
                    <a:gd name="connsiteX2" fmla="*/ 152495 w 270801"/>
                    <a:gd name="connsiteY2" fmla="*/ 51520 h 52563"/>
                    <a:gd name="connsiteX3" fmla="*/ 254888 w 270801"/>
                    <a:gd name="connsiteY3" fmla="*/ 30088 h 52563"/>
                    <a:gd name="connsiteX4" fmla="*/ 262032 w 270801"/>
                    <a:gd name="connsiteY4" fmla="*/ 3894 h 52563"/>
                    <a:gd name="connsiteX5" fmla="*/ 171544 w 270801"/>
                    <a:gd name="connsiteY5" fmla="*/ 1513 h 52563"/>
                    <a:gd name="connsiteX6" fmla="*/ 69151 w 270801"/>
                    <a:gd name="connsiteY6" fmla="*/ 3895 h 52563"/>
                    <a:gd name="connsiteX7" fmla="*/ 95 w 270801"/>
                    <a:gd name="connsiteY7" fmla="*/ 25326 h 52563"/>
                    <a:gd name="connsiteX0" fmla="*/ 95 w 277843"/>
                    <a:gd name="connsiteY0" fmla="*/ 31915 h 59152"/>
                    <a:gd name="connsiteX1" fmla="*/ 83439 w 277843"/>
                    <a:gd name="connsiteY1" fmla="*/ 53346 h 59152"/>
                    <a:gd name="connsiteX2" fmla="*/ 152495 w 277843"/>
                    <a:gd name="connsiteY2" fmla="*/ 58109 h 59152"/>
                    <a:gd name="connsiteX3" fmla="*/ 254888 w 277843"/>
                    <a:gd name="connsiteY3" fmla="*/ 36677 h 59152"/>
                    <a:gd name="connsiteX4" fmla="*/ 271557 w 277843"/>
                    <a:gd name="connsiteY4" fmla="*/ 958 h 59152"/>
                    <a:gd name="connsiteX5" fmla="*/ 171544 w 277843"/>
                    <a:gd name="connsiteY5" fmla="*/ 8102 h 59152"/>
                    <a:gd name="connsiteX6" fmla="*/ 69151 w 277843"/>
                    <a:gd name="connsiteY6" fmla="*/ 10484 h 59152"/>
                    <a:gd name="connsiteX7" fmla="*/ 95 w 277843"/>
                    <a:gd name="connsiteY7" fmla="*/ 31915 h 59152"/>
                    <a:gd name="connsiteX0" fmla="*/ 95 w 277458"/>
                    <a:gd name="connsiteY0" fmla="*/ 31915 h 59152"/>
                    <a:gd name="connsiteX1" fmla="*/ 83439 w 277458"/>
                    <a:gd name="connsiteY1" fmla="*/ 53346 h 59152"/>
                    <a:gd name="connsiteX2" fmla="*/ 164401 w 277458"/>
                    <a:gd name="connsiteY2" fmla="*/ 58109 h 59152"/>
                    <a:gd name="connsiteX3" fmla="*/ 254888 w 277458"/>
                    <a:gd name="connsiteY3" fmla="*/ 36677 h 59152"/>
                    <a:gd name="connsiteX4" fmla="*/ 271557 w 277458"/>
                    <a:gd name="connsiteY4" fmla="*/ 958 h 59152"/>
                    <a:gd name="connsiteX5" fmla="*/ 171544 w 277458"/>
                    <a:gd name="connsiteY5" fmla="*/ 8102 h 59152"/>
                    <a:gd name="connsiteX6" fmla="*/ 69151 w 277458"/>
                    <a:gd name="connsiteY6" fmla="*/ 10484 h 59152"/>
                    <a:gd name="connsiteX7" fmla="*/ 95 w 277458"/>
                    <a:gd name="connsiteY7" fmla="*/ 31915 h 59152"/>
                    <a:gd name="connsiteX0" fmla="*/ 95 w 277458"/>
                    <a:gd name="connsiteY0" fmla="*/ 31915 h 55736"/>
                    <a:gd name="connsiteX1" fmla="*/ 83439 w 277458"/>
                    <a:gd name="connsiteY1" fmla="*/ 53346 h 55736"/>
                    <a:gd name="connsiteX2" fmla="*/ 164401 w 277458"/>
                    <a:gd name="connsiteY2" fmla="*/ 53346 h 55736"/>
                    <a:gd name="connsiteX3" fmla="*/ 254888 w 277458"/>
                    <a:gd name="connsiteY3" fmla="*/ 36677 h 55736"/>
                    <a:gd name="connsiteX4" fmla="*/ 271557 w 277458"/>
                    <a:gd name="connsiteY4" fmla="*/ 958 h 55736"/>
                    <a:gd name="connsiteX5" fmla="*/ 171544 w 277458"/>
                    <a:gd name="connsiteY5" fmla="*/ 8102 h 55736"/>
                    <a:gd name="connsiteX6" fmla="*/ 69151 w 277458"/>
                    <a:gd name="connsiteY6" fmla="*/ 10484 h 55736"/>
                    <a:gd name="connsiteX7" fmla="*/ 95 w 277458"/>
                    <a:gd name="connsiteY7" fmla="*/ 31915 h 55736"/>
                    <a:gd name="connsiteX0" fmla="*/ 95 w 277458"/>
                    <a:gd name="connsiteY0" fmla="*/ 31564 h 55824"/>
                    <a:gd name="connsiteX1" fmla="*/ 83439 w 277458"/>
                    <a:gd name="connsiteY1" fmla="*/ 52995 h 55824"/>
                    <a:gd name="connsiteX2" fmla="*/ 164401 w 277458"/>
                    <a:gd name="connsiteY2" fmla="*/ 52995 h 55824"/>
                    <a:gd name="connsiteX3" fmla="*/ 254888 w 277458"/>
                    <a:gd name="connsiteY3" fmla="*/ 29183 h 55824"/>
                    <a:gd name="connsiteX4" fmla="*/ 271557 w 277458"/>
                    <a:gd name="connsiteY4" fmla="*/ 607 h 55824"/>
                    <a:gd name="connsiteX5" fmla="*/ 171544 w 277458"/>
                    <a:gd name="connsiteY5" fmla="*/ 7751 h 55824"/>
                    <a:gd name="connsiteX6" fmla="*/ 69151 w 277458"/>
                    <a:gd name="connsiteY6" fmla="*/ 10133 h 55824"/>
                    <a:gd name="connsiteX7" fmla="*/ 95 w 277458"/>
                    <a:gd name="connsiteY7" fmla="*/ 31564 h 55824"/>
                    <a:gd name="connsiteX0" fmla="*/ 95 w 268610"/>
                    <a:gd name="connsiteY0" fmla="*/ 25327 h 49587"/>
                    <a:gd name="connsiteX1" fmla="*/ 83439 w 268610"/>
                    <a:gd name="connsiteY1" fmla="*/ 46758 h 49587"/>
                    <a:gd name="connsiteX2" fmla="*/ 164401 w 268610"/>
                    <a:gd name="connsiteY2" fmla="*/ 46758 h 49587"/>
                    <a:gd name="connsiteX3" fmla="*/ 254888 w 268610"/>
                    <a:gd name="connsiteY3" fmla="*/ 22946 h 49587"/>
                    <a:gd name="connsiteX4" fmla="*/ 259651 w 268610"/>
                    <a:gd name="connsiteY4" fmla="*/ 1514 h 49587"/>
                    <a:gd name="connsiteX5" fmla="*/ 171544 w 268610"/>
                    <a:gd name="connsiteY5" fmla="*/ 1514 h 49587"/>
                    <a:gd name="connsiteX6" fmla="*/ 69151 w 268610"/>
                    <a:gd name="connsiteY6" fmla="*/ 3896 h 49587"/>
                    <a:gd name="connsiteX7" fmla="*/ 95 w 268610"/>
                    <a:gd name="connsiteY7" fmla="*/ 25327 h 49587"/>
                    <a:gd name="connsiteX0" fmla="*/ 64 w 268579"/>
                    <a:gd name="connsiteY0" fmla="*/ 24935 h 49195"/>
                    <a:gd name="connsiteX1" fmla="*/ 83408 w 268579"/>
                    <a:gd name="connsiteY1" fmla="*/ 46366 h 49195"/>
                    <a:gd name="connsiteX2" fmla="*/ 164370 w 268579"/>
                    <a:gd name="connsiteY2" fmla="*/ 46366 h 49195"/>
                    <a:gd name="connsiteX3" fmla="*/ 254857 w 268579"/>
                    <a:gd name="connsiteY3" fmla="*/ 22554 h 49195"/>
                    <a:gd name="connsiteX4" fmla="*/ 259620 w 268579"/>
                    <a:gd name="connsiteY4" fmla="*/ 1122 h 49195"/>
                    <a:gd name="connsiteX5" fmla="*/ 171513 w 268579"/>
                    <a:gd name="connsiteY5" fmla="*/ 1122 h 49195"/>
                    <a:gd name="connsiteX6" fmla="*/ 71501 w 268579"/>
                    <a:gd name="connsiteY6" fmla="*/ 13029 h 49195"/>
                    <a:gd name="connsiteX7" fmla="*/ 64 w 268579"/>
                    <a:gd name="connsiteY7" fmla="*/ 24935 h 49195"/>
                    <a:gd name="connsiteX0" fmla="*/ 61 w 270958"/>
                    <a:gd name="connsiteY0" fmla="*/ 39223 h 48425"/>
                    <a:gd name="connsiteX1" fmla="*/ 85787 w 270958"/>
                    <a:gd name="connsiteY1" fmla="*/ 46366 h 48425"/>
                    <a:gd name="connsiteX2" fmla="*/ 166749 w 270958"/>
                    <a:gd name="connsiteY2" fmla="*/ 46366 h 48425"/>
                    <a:gd name="connsiteX3" fmla="*/ 257236 w 270958"/>
                    <a:gd name="connsiteY3" fmla="*/ 22554 h 48425"/>
                    <a:gd name="connsiteX4" fmla="*/ 261999 w 270958"/>
                    <a:gd name="connsiteY4" fmla="*/ 1122 h 48425"/>
                    <a:gd name="connsiteX5" fmla="*/ 173892 w 270958"/>
                    <a:gd name="connsiteY5" fmla="*/ 1122 h 48425"/>
                    <a:gd name="connsiteX6" fmla="*/ 73880 w 270958"/>
                    <a:gd name="connsiteY6" fmla="*/ 13029 h 48425"/>
                    <a:gd name="connsiteX7" fmla="*/ 61 w 270958"/>
                    <a:gd name="connsiteY7" fmla="*/ 39223 h 48425"/>
                    <a:gd name="connsiteX0" fmla="*/ 61 w 261999"/>
                    <a:gd name="connsiteY0" fmla="*/ 39223 h 49998"/>
                    <a:gd name="connsiteX1" fmla="*/ 85787 w 261999"/>
                    <a:gd name="connsiteY1" fmla="*/ 46366 h 49998"/>
                    <a:gd name="connsiteX2" fmla="*/ 166749 w 261999"/>
                    <a:gd name="connsiteY2" fmla="*/ 46366 h 49998"/>
                    <a:gd name="connsiteX3" fmla="*/ 261999 w 261999"/>
                    <a:gd name="connsiteY3" fmla="*/ 1122 h 49998"/>
                    <a:gd name="connsiteX4" fmla="*/ 173892 w 261999"/>
                    <a:gd name="connsiteY4" fmla="*/ 1122 h 49998"/>
                    <a:gd name="connsiteX5" fmla="*/ 73880 w 261999"/>
                    <a:gd name="connsiteY5" fmla="*/ 13029 h 49998"/>
                    <a:gd name="connsiteX6" fmla="*/ 61 w 261999"/>
                    <a:gd name="connsiteY6" fmla="*/ 39223 h 49998"/>
                    <a:gd name="connsiteX0" fmla="*/ 61 w 262035"/>
                    <a:gd name="connsiteY0" fmla="*/ 40398 h 47544"/>
                    <a:gd name="connsiteX1" fmla="*/ 85787 w 262035"/>
                    <a:gd name="connsiteY1" fmla="*/ 47541 h 47544"/>
                    <a:gd name="connsiteX2" fmla="*/ 183418 w 262035"/>
                    <a:gd name="connsiteY2" fmla="*/ 40397 h 47544"/>
                    <a:gd name="connsiteX3" fmla="*/ 261999 w 262035"/>
                    <a:gd name="connsiteY3" fmla="*/ 2297 h 47544"/>
                    <a:gd name="connsiteX4" fmla="*/ 173892 w 262035"/>
                    <a:gd name="connsiteY4" fmla="*/ 2297 h 47544"/>
                    <a:gd name="connsiteX5" fmla="*/ 73880 w 262035"/>
                    <a:gd name="connsiteY5" fmla="*/ 14204 h 47544"/>
                    <a:gd name="connsiteX6" fmla="*/ 61 w 262035"/>
                    <a:gd name="connsiteY6" fmla="*/ 40398 h 47544"/>
                    <a:gd name="connsiteX0" fmla="*/ 62 w 262002"/>
                    <a:gd name="connsiteY0" fmla="*/ 43265 h 50411"/>
                    <a:gd name="connsiteX1" fmla="*/ 85788 w 262002"/>
                    <a:gd name="connsiteY1" fmla="*/ 50408 h 50411"/>
                    <a:gd name="connsiteX2" fmla="*/ 183419 w 262002"/>
                    <a:gd name="connsiteY2" fmla="*/ 43264 h 50411"/>
                    <a:gd name="connsiteX3" fmla="*/ 262000 w 262002"/>
                    <a:gd name="connsiteY3" fmla="*/ 5164 h 50411"/>
                    <a:gd name="connsiteX4" fmla="*/ 181037 w 262002"/>
                    <a:gd name="connsiteY4" fmla="*/ 401 h 50411"/>
                    <a:gd name="connsiteX5" fmla="*/ 73881 w 262002"/>
                    <a:gd name="connsiteY5" fmla="*/ 17071 h 50411"/>
                    <a:gd name="connsiteX6" fmla="*/ 62 w 262002"/>
                    <a:gd name="connsiteY6" fmla="*/ 43265 h 50411"/>
                    <a:gd name="connsiteX0" fmla="*/ 62 w 262002"/>
                    <a:gd name="connsiteY0" fmla="*/ 42876 h 50022"/>
                    <a:gd name="connsiteX1" fmla="*/ 85788 w 262002"/>
                    <a:gd name="connsiteY1" fmla="*/ 50019 h 50022"/>
                    <a:gd name="connsiteX2" fmla="*/ 183419 w 262002"/>
                    <a:gd name="connsiteY2" fmla="*/ 42875 h 50022"/>
                    <a:gd name="connsiteX3" fmla="*/ 262000 w 262002"/>
                    <a:gd name="connsiteY3" fmla="*/ 4775 h 50022"/>
                    <a:gd name="connsiteX4" fmla="*/ 181037 w 262002"/>
                    <a:gd name="connsiteY4" fmla="*/ 12 h 50022"/>
                    <a:gd name="connsiteX5" fmla="*/ 73881 w 262002"/>
                    <a:gd name="connsiteY5" fmla="*/ 16682 h 50022"/>
                    <a:gd name="connsiteX6" fmla="*/ 62 w 262002"/>
                    <a:gd name="connsiteY6" fmla="*/ 42876 h 50022"/>
                    <a:gd name="connsiteX0" fmla="*/ 62 w 262002"/>
                    <a:gd name="connsiteY0" fmla="*/ 43074 h 50220"/>
                    <a:gd name="connsiteX1" fmla="*/ 85788 w 262002"/>
                    <a:gd name="connsiteY1" fmla="*/ 50217 h 50220"/>
                    <a:gd name="connsiteX2" fmla="*/ 183419 w 262002"/>
                    <a:gd name="connsiteY2" fmla="*/ 43073 h 50220"/>
                    <a:gd name="connsiteX3" fmla="*/ 262000 w 262002"/>
                    <a:gd name="connsiteY3" fmla="*/ 4973 h 50220"/>
                    <a:gd name="connsiteX4" fmla="*/ 181037 w 262002"/>
                    <a:gd name="connsiteY4" fmla="*/ 210 h 50220"/>
                    <a:gd name="connsiteX5" fmla="*/ 73881 w 262002"/>
                    <a:gd name="connsiteY5" fmla="*/ 16880 h 50220"/>
                    <a:gd name="connsiteX6" fmla="*/ 62 w 262002"/>
                    <a:gd name="connsiteY6" fmla="*/ 43074 h 50220"/>
                    <a:gd name="connsiteX0" fmla="*/ 62 w 262002"/>
                    <a:gd name="connsiteY0" fmla="*/ 46221 h 53367"/>
                    <a:gd name="connsiteX1" fmla="*/ 85788 w 262002"/>
                    <a:gd name="connsiteY1" fmla="*/ 53364 h 53367"/>
                    <a:gd name="connsiteX2" fmla="*/ 183419 w 262002"/>
                    <a:gd name="connsiteY2" fmla="*/ 46220 h 53367"/>
                    <a:gd name="connsiteX3" fmla="*/ 262000 w 262002"/>
                    <a:gd name="connsiteY3" fmla="*/ 8120 h 53367"/>
                    <a:gd name="connsiteX4" fmla="*/ 181037 w 262002"/>
                    <a:gd name="connsiteY4" fmla="*/ 3357 h 53367"/>
                    <a:gd name="connsiteX5" fmla="*/ 73881 w 262002"/>
                    <a:gd name="connsiteY5" fmla="*/ 20027 h 53367"/>
                    <a:gd name="connsiteX6" fmla="*/ 62 w 262002"/>
                    <a:gd name="connsiteY6" fmla="*/ 46221 h 53367"/>
                    <a:gd name="connsiteX0" fmla="*/ 62 w 262002"/>
                    <a:gd name="connsiteY0" fmla="*/ 46221 h 53364"/>
                    <a:gd name="connsiteX1" fmla="*/ 85788 w 262002"/>
                    <a:gd name="connsiteY1" fmla="*/ 53364 h 53364"/>
                    <a:gd name="connsiteX2" fmla="*/ 183419 w 262002"/>
                    <a:gd name="connsiteY2" fmla="*/ 46220 h 53364"/>
                    <a:gd name="connsiteX3" fmla="*/ 262000 w 262002"/>
                    <a:gd name="connsiteY3" fmla="*/ 8120 h 53364"/>
                    <a:gd name="connsiteX4" fmla="*/ 181037 w 262002"/>
                    <a:gd name="connsiteY4" fmla="*/ 3357 h 53364"/>
                    <a:gd name="connsiteX5" fmla="*/ 73881 w 262002"/>
                    <a:gd name="connsiteY5" fmla="*/ 20027 h 53364"/>
                    <a:gd name="connsiteX6" fmla="*/ 62 w 262002"/>
                    <a:gd name="connsiteY6" fmla="*/ 46221 h 53364"/>
                    <a:gd name="connsiteX0" fmla="*/ 62 w 262002"/>
                    <a:gd name="connsiteY0" fmla="*/ 46221 h 54437"/>
                    <a:gd name="connsiteX1" fmla="*/ 85788 w 262002"/>
                    <a:gd name="connsiteY1" fmla="*/ 53364 h 54437"/>
                    <a:gd name="connsiteX2" fmla="*/ 183419 w 262002"/>
                    <a:gd name="connsiteY2" fmla="*/ 46220 h 54437"/>
                    <a:gd name="connsiteX3" fmla="*/ 262000 w 262002"/>
                    <a:gd name="connsiteY3" fmla="*/ 8120 h 54437"/>
                    <a:gd name="connsiteX4" fmla="*/ 181037 w 262002"/>
                    <a:gd name="connsiteY4" fmla="*/ 3357 h 54437"/>
                    <a:gd name="connsiteX5" fmla="*/ 73881 w 262002"/>
                    <a:gd name="connsiteY5" fmla="*/ 20027 h 54437"/>
                    <a:gd name="connsiteX6" fmla="*/ 62 w 262002"/>
                    <a:gd name="connsiteY6" fmla="*/ 46221 h 54437"/>
                    <a:gd name="connsiteX0" fmla="*/ 62 w 262002"/>
                    <a:gd name="connsiteY0" fmla="*/ 46129 h 53365"/>
                    <a:gd name="connsiteX1" fmla="*/ 85788 w 262002"/>
                    <a:gd name="connsiteY1" fmla="*/ 53272 h 53365"/>
                    <a:gd name="connsiteX2" fmla="*/ 183419 w 262002"/>
                    <a:gd name="connsiteY2" fmla="*/ 43747 h 53365"/>
                    <a:gd name="connsiteX3" fmla="*/ 262000 w 262002"/>
                    <a:gd name="connsiteY3" fmla="*/ 8028 h 53365"/>
                    <a:gd name="connsiteX4" fmla="*/ 181037 w 262002"/>
                    <a:gd name="connsiteY4" fmla="*/ 3265 h 53365"/>
                    <a:gd name="connsiteX5" fmla="*/ 73881 w 262002"/>
                    <a:gd name="connsiteY5" fmla="*/ 19935 h 53365"/>
                    <a:gd name="connsiteX6" fmla="*/ 62 w 262002"/>
                    <a:gd name="connsiteY6" fmla="*/ 46129 h 53365"/>
                    <a:gd name="connsiteX0" fmla="*/ 62 w 262002"/>
                    <a:gd name="connsiteY0" fmla="*/ 46129 h 53320"/>
                    <a:gd name="connsiteX1" fmla="*/ 85788 w 262002"/>
                    <a:gd name="connsiteY1" fmla="*/ 53272 h 53320"/>
                    <a:gd name="connsiteX2" fmla="*/ 183419 w 262002"/>
                    <a:gd name="connsiteY2" fmla="*/ 43747 h 53320"/>
                    <a:gd name="connsiteX3" fmla="*/ 262000 w 262002"/>
                    <a:gd name="connsiteY3" fmla="*/ 8028 h 53320"/>
                    <a:gd name="connsiteX4" fmla="*/ 181037 w 262002"/>
                    <a:gd name="connsiteY4" fmla="*/ 3265 h 53320"/>
                    <a:gd name="connsiteX5" fmla="*/ 73881 w 262002"/>
                    <a:gd name="connsiteY5" fmla="*/ 19935 h 53320"/>
                    <a:gd name="connsiteX6" fmla="*/ 62 w 262002"/>
                    <a:gd name="connsiteY6" fmla="*/ 46129 h 5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2002" h="53320">
                      <a:moveTo>
                        <a:pt x="62" y="46129"/>
                      </a:moveTo>
                      <a:cubicBezTo>
                        <a:pt x="2046" y="51685"/>
                        <a:pt x="55229" y="53669"/>
                        <a:pt x="85788" y="53272"/>
                      </a:cubicBezTo>
                      <a:cubicBezTo>
                        <a:pt x="116347" y="52875"/>
                        <a:pt x="146907" y="53670"/>
                        <a:pt x="183419" y="43747"/>
                      </a:cubicBezTo>
                      <a:cubicBezTo>
                        <a:pt x="219931" y="33824"/>
                        <a:pt x="262397" y="14775"/>
                        <a:pt x="262000" y="8028"/>
                      </a:cubicBezTo>
                      <a:cubicBezTo>
                        <a:pt x="261603" y="1281"/>
                        <a:pt x="219137" y="-3482"/>
                        <a:pt x="181037" y="3265"/>
                      </a:cubicBezTo>
                      <a:cubicBezTo>
                        <a:pt x="147699" y="2869"/>
                        <a:pt x="104043" y="12791"/>
                        <a:pt x="73881" y="19935"/>
                      </a:cubicBezTo>
                      <a:cubicBezTo>
                        <a:pt x="43719" y="27079"/>
                        <a:pt x="-1922" y="40573"/>
                        <a:pt x="62" y="46129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98" name="フリーフォーム 97"/>
                <p:cNvSpPr/>
                <p:nvPr/>
              </p:nvSpPr>
              <p:spPr bwMode="auto">
                <a:xfrm>
                  <a:off x="-138113" y="1585913"/>
                  <a:ext cx="409576" cy="897677"/>
                </a:xfrm>
                <a:custGeom>
                  <a:avLst/>
                  <a:gdLst>
                    <a:gd name="connsiteX0" fmla="*/ 152401 w 409576"/>
                    <a:gd name="connsiteY0" fmla="*/ 0 h 897677"/>
                    <a:gd name="connsiteX1" fmla="*/ 357188 w 409576"/>
                    <a:gd name="connsiteY1" fmla="*/ 381000 h 897677"/>
                    <a:gd name="connsiteX2" fmla="*/ 409576 w 409576"/>
                    <a:gd name="connsiteY2" fmla="*/ 504825 h 897677"/>
                    <a:gd name="connsiteX3" fmla="*/ 357188 w 409576"/>
                    <a:gd name="connsiteY3" fmla="*/ 576262 h 897677"/>
                    <a:gd name="connsiteX4" fmla="*/ 209551 w 409576"/>
                    <a:gd name="connsiteY4" fmla="*/ 576262 h 897677"/>
                    <a:gd name="connsiteX5" fmla="*/ 123825 w 409576"/>
                    <a:gd name="connsiteY5" fmla="*/ 609600 h 897677"/>
                    <a:gd name="connsiteX6" fmla="*/ 119063 w 409576"/>
                    <a:gd name="connsiteY6" fmla="*/ 709612 h 897677"/>
                    <a:gd name="connsiteX7" fmla="*/ 161926 w 409576"/>
                    <a:gd name="connsiteY7" fmla="*/ 814387 h 897677"/>
                    <a:gd name="connsiteX8" fmla="*/ 104775 w 409576"/>
                    <a:gd name="connsiteY8" fmla="*/ 890587 h 897677"/>
                    <a:gd name="connsiteX9" fmla="*/ 57150 w 409576"/>
                    <a:gd name="connsiteY9" fmla="*/ 890587 h 897677"/>
                    <a:gd name="connsiteX10" fmla="*/ 0 w 409576"/>
                    <a:gd name="connsiteY10" fmla="*/ 857250 h 897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9576" h="897677">
                      <a:moveTo>
                        <a:pt x="152401" y="0"/>
                      </a:moveTo>
                      <a:cubicBezTo>
                        <a:pt x="233363" y="148431"/>
                        <a:pt x="314326" y="296863"/>
                        <a:pt x="357188" y="381000"/>
                      </a:cubicBezTo>
                      <a:cubicBezTo>
                        <a:pt x="400050" y="465137"/>
                        <a:pt x="409576" y="472281"/>
                        <a:pt x="409576" y="504825"/>
                      </a:cubicBezTo>
                      <a:cubicBezTo>
                        <a:pt x="409576" y="537369"/>
                        <a:pt x="390526" y="564356"/>
                        <a:pt x="357188" y="576262"/>
                      </a:cubicBezTo>
                      <a:cubicBezTo>
                        <a:pt x="323850" y="588168"/>
                        <a:pt x="248445" y="570706"/>
                        <a:pt x="209551" y="576262"/>
                      </a:cubicBezTo>
                      <a:cubicBezTo>
                        <a:pt x="170657" y="581818"/>
                        <a:pt x="138906" y="587375"/>
                        <a:pt x="123825" y="609600"/>
                      </a:cubicBezTo>
                      <a:cubicBezTo>
                        <a:pt x="108744" y="631825"/>
                        <a:pt x="112713" y="675481"/>
                        <a:pt x="119063" y="709612"/>
                      </a:cubicBezTo>
                      <a:cubicBezTo>
                        <a:pt x="125413" y="743743"/>
                        <a:pt x="164307" y="784225"/>
                        <a:pt x="161926" y="814387"/>
                      </a:cubicBezTo>
                      <a:cubicBezTo>
                        <a:pt x="159545" y="844550"/>
                        <a:pt x="122238" y="877887"/>
                        <a:pt x="104775" y="890587"/>
                      </a:cubicBezTo>
                      <a:cubicBezTo>
                        <a:pt x="87312" y="903287"/>
                        <a:pt x="74612" y="896143"/>
                        <a:pt x="57150" y="890587"/>
                      </a:cubicBezTo>
                      <a:cubicBezTo>
                        <a:pt x="39688" y="885031"/>
                        <a:pt x="9525" y="865187"/>
                        <a:pt x="0" y="857250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99" name="フリーフォーム 98"/>
                <p:cNvSpPr/>
                <p:nvPr/>
              </p:nvSpPr>
              <p:spPr bwMode="auto">
                <a:xfrm>
                  <a:off x="-904875" y="2543055"/>
                  <a:ext cx="890626" cy="1059778"/>
                </a:xfrm>
                <a:custGeom>
                  <a:avLst/>
                  <a:gdLst>
                    <a:gd name="connsiteX0" fmla="*/ 745331 w 864432"/>
                    <a:gd name="connsiteY0" fmla="*/ 14409 h 997865"/>
                    <a:gd name="connsiteX1" fmla="*/ 795337 w 864432"/>
                    <a:gd name="connsiteY1" fmla="*/ 121 h 997865"/>
                    <a:gd name="connsiteX2" fmla="*/ 845343 w 864432"/>
                    <a:gd name="connsiteY2" fmla="*/ 21552 h 997865"/>
                    <a:gd name="connsiteX3" fmla="*/ 864393 w 864432"/>
                    <a:gd name="connsiteY3" fmla="*/ 69177 h 997865"/>
                    <a:gd name="connsiteX4" fmla="*/ 847725 w 864432"/>
                    <a:gd name="connsiteY4" fmla="*/ 119184 h 997865"/>
                    <a:gd name="connsiteX5" fmla="*/ 776287 w 864432"/>
                    <a:gd name="connsiteY5" fmla="*/ 181096 h 997865"/>
                    <a:gd name="connsiteX6" fmla="*/ 762000 w 864432"/>
                    <a:gd name="connsiteY6" fmla="*/ 288252 h 997865"/>
                    <a:gd name="connsiteX7" fmla="*/ 790575 w 864432"/>
                    <a:gd name="connsiteY7" fmla="*/ 462084 h 997865"/>
                    <a:gd name="connsiteX8" fmla="*/ 785812 w 864432"/>
                    <a:gd name="connsiteY8" fmla="*/ 564477 h 997865"/>
                    <a:gd name="connsiteX9" fmla="*/ 735806 w 864432"/>
                    <a:gd name="connsiteY9" fmla="*/ 681159 h 997865"/>
                    <a:gd name="connsiteX10" fmla="*/ 661987 w 864432"/>
                    <a:gd name="connsiteY10" fmla="*/ 712115 h 997865"/>
                    <a:gd name="connsiteX11" fmla="*/ 404812 w 864432"/>
                    <a:gd name="connsiteY11" fmla="*/ 695446 h 997865"/>
                    <a:gd name="connsiteX12" fmla="*/ 228600 w 864432"/>
                    <a:gd name="connsiteY12" fmla="*/ 662109 h 997865"/>
                    <a:gd name="connsiteX13" fmla="*/ 104775 w 864432"/>
                    <a:gd name="connsiteY13" fmla="*/ 697827 h 997865"/>
                    <a:gd name="connsiteX14" fmla="*/ 52387 w 864432"/>
                    <a:gd name="connsiteY14" fmla="*/ 783552 h 997865"/>
                    <a:gd name="connsiteX15" fmla="*/ 33337 w 864432"/>
                    <a:gd name="connsiteY15" fmla="*/ 890709 h 997865"/>
                    <a:gd name="connsiteX16" fmla="*/ 0 w 864432"/>
                    <a:gd name="connsiteY16" fmla="*/ 997865 h 997865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2000 w 890626"/>
                    <a:gd name="connsiteY9" fmla="*/ 681159 h 1059778"/>
                    <a:gd name="connsiteX10" fmla="*/ 688181 w 890626"/>
                    <a:gd name="connsiteY10" fmla="*/ 712115 h 1059778"/>
                    <a:gd name="connsiteX11" fmla="*/ 431006 w 890626"/>
                    <a:gd name="connsiteY11" fmla="*/ 695446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9531 w 890626"/>
                    <a:gd name="connsiteY15" fmla="*/ 890709 h 1059778"/>
                    <a:gd name="connsiteX16" fmla="*/ 0 w 890626"/>
                    <a:gd name="connsiteY16" fmla="*/ 1059778 h 1059778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2000 w 890626"/>
                    <a:gd name="connsiteY9" fmla="*/ 681159 h 1059778"/>
                    <a:gd name="connsiteX10" fmla="*/ 688181 w 890626"/>
                    <a:gd name="connsiteY10" fmla="*/ 712115 h 1059778"/>
                    <a:gd name="connsiteX11" fmla="*/ 431006 w 890626"/>
                    <a:gd name="connsiteY11" fmla="*/ 695446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2387 w 890626"/>
                    <a:gd name="connsiteY15" fmla="*/ 924046 h 1059778"/>
                    <a:gd name="connsiteX16" fmla="*/ 0 w 890626"/>
                    <a:gd name="connsiteY16" fmla="*/ 1059778 h 1059778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6762 w 890626"/>
                    <a:gd name="connsiteY9" fmla="*/ 662109 h 1059778"/>
                    <a:gd name="connsiteX10" fmla="*/ 688181 w 890626"/>
                    <a:gd name="connsiteY10" fmla="*/ 712115 h 1059778"/>
                    <a:gd name="connsiteX11" fmla="*/ 431006 w 890626"/>
                    <a:gd name="connsiteY11" fmla="*/ 695446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2387 w 890626"/>
                    <a:gd name="connsiteY15" fmla="*/ 924046 h 1059778"/>
                    <a:gd name="connsiteX16" fmla="*/ 0 w 890626"/>
                    <a:gd name="connsiteY16" fmla="*/ 1059778 h 1059778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6762 w 890626"/>
                    <a:gd name="connsiteY9" fmla="*/ 662109 h 1059778"/>
                    <a:gd name="connsiteX10" fmla="*/ 688181 w 890626"/>
                    <a:gd name="connsiteY10" fmla="*/ 712115 h 1059778"/>
                    <a:gd name="connsiteX11" fmla="*/ 478631 w 890626"/>
                    <a:gd name="connsiteY11" fmla="*/ 697827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2387 w 890626"/>
                    <a:gd name="connsiteY15" fmla="*/ 924046 h 1059778"/>
                    <a:gd name="connsiteX16" fmla="*/ 0 w 890626"/>
                    <a:gd name="connsiteY16" fmla="*/ 1059778 h 105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90626" h="1059778">
                      <a:moveTo>
                        <a:pt x="771525" y="14409"/>
                      </a:moveTo>
                      <a:cubicBezTo>
                        <a:pt x="788193" y="6670"/>
                        <a:pt x="804862" y="-1069"/>
                        <a:pt x="821531" y="121"/>
                      </a:cubicBezTo>
                      <a:cubicBezTo>
                        <a:pt x="838200" y="1311"/>
                        <a:pt x="860028" y="10043"/>
                        <a:pt x="871537" y="21552"/>
                      </a:cubicBezTo>
                      <a:cubicBezTo>
                        <a:pt x="883046" y="33061"/>
                        <a:pt x="890190" y="52905"/>
                        <a:pt x="890587" y="69177"/>
                      </a:cubicBezTo>
                      <a:cubicBezTo>
                        <a:pt x="890984" y="85449"/>
                        <a:pt x="888603" y="100531"/>
                        <a:pt x="873919" y="119184"/>
                      </a:cubicBezTo>
                      <a:cubicBezTo>
                        <a:pt x="859235" y="137837"/>
                        <a:pt x="816768" y="152918"/>
                        <a:pt x="802481" y="181096"/>
                      </a:cubicBezTo>
                      <a:cubicBezTo>
                        <a:pt x="788194" y="209274"/>
                        <a:pt x="785813" y="241421"/>
                        <a:pt x="788194" y="288252"/>
                      </a:cubicBezTo>
                      <a:cubicBezTo>
                        <a:pt x="790575" y="335083"/>
                        <a:pt x="812800" y="416047"/>
                        <a:pt x="816769" y="462084"/>
                      </a:cubicBezTo>
                      <a:cubicBezTo>
                        <a:pt x="820738" y="508121"/>
                        <a:pt x="820340" y="531140"/>
                        <a:pt x="812006" y="564477"/>
                      </a:cubicBezTo>
                      <a:cubicBezTo>
                        <a:pt x="803672" y="597814"/>
                        <a:pt x="787400" y="637503"/>
                        <a:pt x="766762" y="662109"/>
                      </a:cubicBezTo>
                      <a:cubicBezTo>
                        <a:pt x="746124" y="686715"/>
                        <a:pt x="736203" y="706162"/>
                        <a:pt x="688181" y="712115"/>
                      </a:cubicBezTo>
                      <a:cubicBezTo>
                        <a:pt x="640159" y="718068"/>
                        <a:pt x="550862" y="706161"/>
                        <a:pt x="478631" y="697827"/>
                      </a:cubicBezTo>
                      <a:cubicBezTo>
                        <a:pt x="406400" y="689493"/>
                        <a:pt x="312738" y="662109"/>
                        <a:pt x="254794" y="662109"/>
                      </a:cubicBezTo>
                      <a:cubicBezTo>
                        <a:pt x="196850" y="662109"/>
                        <a:pt x="160338" y="677587"/>
                        <a:pt x="130969" y="697827"/>
                      </a:cubicBezTo>
                      <a:cubicBezTo>
                        <a:pt x="101600" y="718067"/>
                        <a:pt x="91678" y="745849"/>
                        <a:pt x="78581" y="783552"/>
                      </a:cubicBezTo>
                      <a:cubicBezTo>
                        <a:pt x="65484" y="821255"/>
                        <a:pt x="65484" y="878008"/>
                        <a:pt x="52387" y="924046"/>
                      </a:cubicBezTo>
                      <a:cubicBezTo>
                        <a:pt x="39290" y="970084"/>
                        <a:pt x="0" y="1059778"/>
                        <a:pt x="0" y="1059778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</p:grpSp>
          <p:sp>
            <p:nvSpPr>
              <p:cNvPr id="12" name="テキスト ボックス 11"/>
              <p:cNvSpPr txBox="1"/>
              <p:nvPr/>
            </p:nvSpPr>
            <p:spPr>
              <a:xfrm>
                <a:off x="1452098" y="4047584"/>
                <a:ext cx="535402" cy="307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 dirty="0" smtClean="0"/>
                  <a:t>声帯</a:t>
                </a:r>
                <a:endParaRPr kumimoji="1" lang="ja-JP" altLang="en-US" sz="2000" dirty="0"/>
              </a:p>
            </p:txBody>
          </p:sp>
          <p:cxnSp>
            <p:nvCxnSpPr>
              <p:cNvPr id="116" name="直線コネクタ 115"/>
              <p:cNvCxnSpPr>
                <a:endCxn id="108" idx="2"/>
              </p:cNvCxnSpPr>
              <p:nvPr/>
            </p:nvCxnSpPr>
            <p:spPr bwMode="auto">
              <a:xfrm flipH="1" flipV="1">
                <a:off x="1095721" y="3645335"/>
                <a:ext cx="403901" cy="431503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7" name="テキスト ボックス 116"/>
              <p:cNvSpPr txBox="1"/>
              <p:nvPr/>
            </p:nvSpPr>
            <p:spPr>
              <a:xfrm>
                <a:off x="1561714" y="3683846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 dirty="0" smtClean="0"/>
                  <a:t>声道</a:t>
                </a:r>
                <a:endParaRPr kumimoji="1" lang="ja-JP" altLang="en-US" sz="2000" dirty="0"/>
              </a:p>
            </p:txBody>
          </p:sp>
          <p:cxnSp>
            <p:nvCxnSpPr>
              <p:cNvPr id="120" name="直線コネクタ 119"/>
              <p:cNvCxnSpPr/>
              <p:nvPr/>
            </p:nvCxnSpPr>
            <p:spPr bwMode="auto">
              <a:xfrm flipH="1" flipV="1">
                <a:off x="1068910" y="2861635"/>
                <a:ext cx="605991" cy="85273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125" name="図 12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821" y="1764000"/>
              <a:ext cx="513862" cy="24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131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ソース・フィルタ理論と線形予測分析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600" dirty="0" smtClean="0"/>
              <a:t>ソース・フィルタモデル：線形な音声生成過程モデル　</a:t>
            </a:r>
            <a:endParaRPr kumimoji="1" lang="ja-JP" altLang="en-US" sz="2600" dirty="0"/>
          </a:p>
        </p:txBody>
      </p:sp>
      <p:pic>
        <p:nvPicPr>
          <p:cNvPr id="97" name="図 9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580189" y="532408"/>
            <a:ext cx="3124200" cy="2295525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-3852936" y="5766688"/>
            <a:ext cx="4197318" cy="661110"/>
            <a:chOff x="3831066" y="5844465"/>
            <a:chExt cx="4197318" cy="661110"/>
          </a:xfrm>
        </p:grpSpPr>
        <p:grpSp>
          <p:nvGrpSpPr>
            <p:cNvPr id="194" name="グループ化 214"/>
            <p:cNvGrpSpPr/>
            <p:nvPr/>
          </p:nvGrpSpPr>
          <p:grpSpPr>
            <a:xfrm>
              <a:off x="4402828" y="5844465"/>
              <a:ext cx="3026672" cy="661110"/>
              <a:chOff x="4641850" y="3044822"/>
              <a:chExt cx="3213578" cy="701588"/>
            </a:xfrm>
          </p:grpSpPr>
          <p:cxnSp>
            <p:nvCxnSpPr>
              <p:cNvPr id="195" name="直線矢印コネクタ 194"/>
              <p:cNvCxnSpPr/>
              <p:nvPr/>
            </p:nvCxnSpPr>
            <p:spPr>
              <a:xfrm>
                <a:off x="4641850" y="3396373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96" name="直線矢印コネクタ 195"/>
              <p:cNvCxnSpPr/>
              <p:nvPr/>
            </p:nvCxnSpPr>
            <p:spPr>
              <a:xfrm>
                <a:off x="7475756" y="3396545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197" name="グループ化 32"/>
              <p:cNvGrpSpPr/>
              <p:nvPr/>
            </p:nvGrpSpPr>
            <p:grpSpPr>
              <a:xfrm>
                <a:off x="5027667" y="3044822"/>
                <a:ext cx="2451344" cy="701588"/>
                <a:chOff x="4286248" y="2500306"/>
                <a:chExt cx="4000528" cy="1214446"/>
              </a:xfrm>
              <a:gradFill flip="none" rotWithShape="1">
                <a:gsLst>
                  <a:gs pos="0">
                    <a:srgbClr val="1F497D"/>
                  </a:gs>
                  <a:gs pos="50000">
                    <a:sysClr val="window" lastClr="FFFFFF"/>
                  </a:gs>
                  <a:gs pos="100000">
                    <a:srgbClr val="1F497D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98" name="正方形/長方形 197"/>
                <p:cNvSpPr/>
                <p:nvPr/>
              </p:nvSpPr>
              <p:spPr>
                <a:xfrm>
                  <a:off x="4786314" y="2571744"/>
                  <a:ext cx="500066" cy="107157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9" name="正方形/長方形 198"/>
                <p:cNvSpPr/>
                <p:nvPr/>
              </p:nvSpPr>
              <p:spPr>
                <a:xfrm>
                  <a:off x="5286380" y="2500306"/>
                  <a:ext cx="500066" cy="121444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0" name="正方形/長方形 199"/>
                <p:cNvSpPr/>
                <p:nvPr/>
              </p:nvSpPr>
              <p:spPr>
                <a:xfrm>
                  <a:off x="5786446" y="2714620"/>
                  <a:ext cx="500066" cy="78581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1" name="正方形/長方形 200"/>
                <p:cNvSpPr/>
                <p:nvPr/>
              </p:nvSpPr>
              <p:spPr>
                <a:xfrm>
                  <a:off x="6286512" y="2857496"/>
                  <a:ext cx="500066" cy="50006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2" name="正方形/長方形 201"/>
                <p:cNvSpPr/>
                <p:nvPr/>
              </p:nvSpPr>
              <p:spPr>
                <a:xfrm>
                  <a:off x="6786578" y="2643182"/>
                  <a:ext cx="500066" cy="928694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3" name="正方形/長方形 202"/>
                <p:cNvSpPr/>
                <p:nvPr/>
              </p:nvSpPr>
              <p:spPr>
                <a:xfrm>
                  <a:off x="7286644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4" name="正方形/長方形 203"/>
                <p:cNvSpPr/>
                <p:nvPr/>
              </p:nvSpPr>
              <p:spPr>
                <a:xfrm>
                  <a:off x="7786710" y="2928934"/>
                  <a:ext cx="500066" cy="35719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5" name="正方形/長方形 204"/>
                <p:cNvSpPr/>
                <p:nvPr/>
              </p:nvSpPr>
              <p:spPr>
                <a:xfrm>
                  <a:off x="4286248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</p:grpSp>
        </p:grpSp>
        <p:pic>
          <p:nvPicPr>
            <p:cNvPr id="123" name="図 1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066" y="6065602"/>
              <a:ext cx="488906" cy="243718"/>
            </a:xfrm>
            <a:prstGeom prst="rect">
              <a:avLst/>
            </a:prstGeom>
          </p:spPr>
        </p:pic>
        <p:pic>
          <p:nvPicPr>
            <p:cNvPr id="124" name="図 123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519" y="6065602"/>
              <a:ext cx="513865" cy="243718"/>
            </a:xfrm>
            <a:prstGeom prst="rect">
              <a:avLst/>
            </a:prstGeom>
          </p:spPr>
        </p:pic>
      </p:grpSp>
      <p:grpSp>
        <p:nvGrpSpPr>
          <p:cNvPr id="63" name="グループ化 62"/>
          <p:cNvGrpSpPr/>
          <p:nvPr/>
        </p:nvGrpSpPr>
        <p:grpSpPr>
          <a:xfrm>
            <a:off x="2619457" y="768408"/>
            <a:ext cx="6371373" cy="5815694"/>
            <a:chOff x="2619457" y="768408"/>
            <a:chExt cx="6371373" cy="5815694"/>
          </a:xfrm>
        </p:grpSpPr>
        <p:grpSp>
          <p:nvGrpSpPr>
            <p:cNvPr id="122" name="グループ化 121"/>
            <p:cNvGrpSpPr/>
            <p:nvPr/>
          </p:nvGrpSpPr>
          <p:grpSpPr>
            <a:xfrm>
              <a:off x="4546313" y="768408"/>
              <a:ext cx="2246289" cy="2862520"/>
              <a:chOff x="392295" y="1735574"/>
              <a:chExt cx="2246289" cy="2862520"/>
            </a:xfrm>
          </p:grpSpPr>
          <p:grpSp>
            <p:nvGrpSpPr>
              <p:cNvPr id="6" name="グループ化 5"/>
              <p:cNvGrpSpPr/>
              <p:nvPr/>
            </p:nvGrpSpPr>
            <p:grpSpPr>
              <a:xfrm>
                <a:off x="1941059" y="2367101"/>
                <a:ext cx="697525" cy="572399"/>
                <a:chOff x="2621464" y="3440378"/>
                <a:chExt cx="908872" cy="745833"/>
              </a:xfrm>
            </p:grpSpPr>
            <p:sp>
              <p:nvSpPr>
                <p:cNvPr id="7" name="円弧 6"/>
                <p:cNvSpPr/>
                <p:nvPr/>
              </p:nvSpPr>
              <p:spPr bwMode="auto">
                <a:xfrm rot="2817641">
                  <a:off x="2621464" y="3505733"/>
                  <a:ext cx="632361" cy="632361"/>
                </a:xfrm>
                <a:prstGeom prst="arc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8" name="円弧 7"/>
                <p:cNvSpPr/>
                <p:nvPr/>
              </p:nvSpPr>
              <p:spPr bwMode="auto">
                <a:xfrm rot="2817641">
                  <a:off x="2703123" y="3471490"/>
                  <a:ext cx="692064" cy="692064"/>
                </a:xfrm>
                <a:prstGeom prst="arc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9" name="円弧 8"/>
                <p:cNvSpPr/>
                <p:nvPr/>
              </p:nvSpPr>
              <p:spPr bwMode="auto">
                <a:xfrm rot="2817641">
                  <a:off x="2784503" y="3440378"/>
                  <a:ext cx="745833" cy="745833"/>
                </a:xfrm>
                <a:prstGeom prst="arc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</p:grpSp>
          <p:grpSp>
            <p:nvGrpSpPr>
              <p:cNvPr id="109" name="グループ化 108"/>
              <p:cNvGrpSpPr/>
              <p:nvPr/>
            </p:nvGrpSpPr>
            <p:grpSpPr>
              <a:xfrm>
                <a:off x="611560" y="1735574"/>
                <a:ext cx="1879575" cy="2027351"/>
                <a:chOff x="-1608112" y="1585913"/>
                <a:chExt cx="1879575" cy="2027351"/>
              </a:xfrm>
            </p:grpSpPr>
            <p:sp>
              <p:nvSpPr>
                <p:cNvPr id="100" name="フリーフォーム 99"/>
                <p:cNvSpPr/>
                <p:nvPr/>
              </p:nvSpPr>
              <p:spPr bwMode="auto">
                <a:xfrm>
                  <a:off x="-934155" y="1589136"/>
                  <a:ext cx="1195270" cy="2018992"/>
                </a:xfrm>
                <a:custGeom>
                  <a:avLst/>
                  <a:gdLst>
                    <a:gd name="connsiteX0" fmla="*/ 934315 w 1192651"/>
                    <a:gd name="connsiteY0" fmla="*/ 18118 h 2044366"/>
                    <a:gd name="connsiteX1" fmla="*/ 1169265 w 1192651"/>
                    <a:gd name="connsiteY1" fmla="*/ 494368 h 2044366"/>
                    <a:gd name="connsiteX2" fmla="*/ 1175615 w 1192651"/>
                    <a:gd name="connsiteY2" fmla="*/ 576918 h 2044366"/>
                    <a:gd name="connsiteX3" fmla="*/ 1093065 w 1192651"/>
                    <a:gd name="connsiteY3" fmla="*/ 589618 h 2044366"/>
                    <a:gd name="connsiteX4" fmla="*/ 978765 w 1192651"/>
                    <a:gd name="connsiteY4" fmla="*/ 583268 h 2044366"/>
                    <a:gd name="connsiteX5" fmla="*/ 889865 w 1192651"/>
                    <a:gd name="connsiteY5" fmla="*/ 640418 h 2044366"/>
                    <a:gd name="connsiteX6" fmla="*/ 915265 w 1192651"/>
                    <a:gd name="connsiteY6" fmla="*/ 773768 h 2044366"/>
                    <a:gd name="connsiteX7" fmla="*/ 940665 w 1192651"/>
                    <a:gd name="connsiteY7" fmla="*/ 843618 h 2044366"/>
                    <a:gd name="connsiteX8" fmla="*/ 858115 w 1192651"/>
                    <a:gd name="connsiteY8" fmla="*/ 919818 h 2044366"/>
                    <a:gd name="connsiteX9" fmla="*/ 794615 w 1192651"/>
                    <a:gd name="connsiteY9" fmla="*/ 881718 h 2044366"/>
                    <a:gd name="connsiteX10" fmla="*/ 800965 w 1192651"/>
                    <a:gd name="connsiteY10" fmla="*/ 996018 h 2044366"/>
                    <a:gd name="connsiteX11" fmla="*/ 851765 w 1192651"/>
                    <a:gd name="connsiteY11" fmla="*/ 983318 h 2044366"/>
                    <a:gd name="connsiteX12" fmla="*/ 896215 w 1192651"/>
                    <a:gd name="connsiteY12" fmla="*/ 1034118 h 2044366"/>
                    <a:gd name="connsiteX13" fmla="*/ 889865 w 1192651"/>
                    <a:gd name="connsiteY13" fmla="*/ 1110318 h 2044366"/>
                    <a:gd name="connsiteX14" fmla="*/ 813665 w 1192651"/>
                    <a:gd name="connsiteY14" fmla="*/ 1161118 h 2044366"/>
                    <a:gd name="connsiteX15" fmla="*/ 807315 w 1192651"/>
                    <a:gd name="connsiteY15" fmla="*/ 1377018 h 2044366"/>
                    <a:gd name="connsiteX16" fmla="*/ 858115 w 1192651"/>
                    <a:gd name="connsiteY16" fmla="*/ 1523068 h 2044366"/>
                    <a:gd name="connsiteX17" fmla="*/ 807315 w 1192651"/>
                    <a:gd name="connsiteY17" fmla="*/ 1662768 h 2044366"/>
                    <a:gd name="connsiteX18" fmla="*/ 648565 w 1192651"/>
                    <a:gd name="connsiteY18" fmla="*/ 1688168 h 2044366"/>
                    <a:gd name="connsiteX19" fmla="*/ 267565 w 1192651"/>
                    <a:gd name="connsiteY19" fmla="*/ 1631018 h 2044366"/>
                    <a:gd name="connsiteX20" fmla="*/ 159615 w 1192651"/>
                    <a:gd name="connsiteY20" fmla="*/ 1662768 h 2044366"/>
                    <a:gd name="connsiteX21" fmla="*/ 83415 w 1192651"/>
                    <a:gd name="connsiteY21" fmla="*/ 1770718 h 2044366"/>
                    <a:gd name="connsiteX22" fmla="*/ 26265 w 1192651"/>
                    <a:gd name="connsiteY22" fmla="*/ 2031068 h 2044366"/>
                    <a:gd name="connsiteX23" fmla="*/ 865 w 1192651"/>
                    <a:gd name="connsiteY23" fmla="*/ 2005668 h 2044366"/>
                    <a:gd name="connsiteX24" fmla="*/ 7215 w 1192651"/>
                    <a:gd name="connsiteY24" fmla="*/ 1999318 h 2044366"/>
                    <a:gd name="connsiteX25" fmla="*/ 19915 w 1192651"/>
                    <a:gd name="connsiteY25" fmla="*/ 1681818 h 2044366"/>
                    <a:gd name="connsiteX26" fmla="*/ 51665 w 1192651"/>
                    <a:gd name="connsiteY26" fmla="*/ 430868 h 2044366"/>
                    <a:gd name="connsiteX27" fmla="*/ 58015 w 1192651"/>
                    <a:gd name="connsiteY27" fmla="*/ 24468 h 2044366"/>
                    <a:gd name="connsiteX28" fmla="*/ 70715 w 1192651"/>
                    <a:gd name="connsiteY28" fmla="*/ 43518 h 2044366"/>
                    <a:gd name="connsiteX29" fmla="*/ 934315 w 1192651"/>
                    <a:gd name="connsiteY29" fmla="*/ 18118 h 2044366"/>
                    <a:gd name="connsiteX0" fmla="*/ 934315 w 1192651"/>
                    <a:gd name="connsiteY0" fmla="*/ 21737 h 2047985"/>
                    <a:gd name="connsiteX1" fmla="*/ 1169265 w 1192651"/>
                    <a:gd name="connsiteY1" fmla="*/ 497987 h 2047985"/>
                    <a:gd name="connsiteX2" fmla="*/ 1175615 w 1192651"/>
                    <a:gd name="connsiteY2" fmla="*/ 580537 h 2047985"/>
                    <a:gd name="connsiteX3" fmla="*/ 1093065 w 1192651"/>
                    <a:gd name="connsiteY3" fmla="*/ 593237 h 2047985"/>
                    <a:gd name="connsiteX4" fmla="*/ 978765 w 1192651"/>
                    <a:gd name="connsiteY4" fmla="*/ 586887 h 2047985"/>
                    <a:gd name="connsiteX5" fmla="*/ 889865 w 1192651"/>
                    <a:gd name="connsiteY5" fmla="*/ 644037 h 2047985"/>
                    <a:gd name="connsiteX6" fmla="*/ 915265 w 1192651"/>
                    <a:gd name="connsiteY6" fmla="*/ 777387 h 2047985"/>
                    <a:gd name="connsiteX7" fmla="*/ 940665 w 1192651"/>
                    <a:gd name="connsiteY7" fmla="*/ 847237 h 2047985"/>
                    <a:gd name="connsiteX8" fmla="*/ 858115 w 1192651"/>
                    <a:gd name="connsiteY8" fmla="*/ 923437 h 2047985"/>
                    <a:gd name="connsiteX9" fmla="*/ 794615 w 1192651"/>
                    <a:gd name="connsiteY9" fmla="*/ 885337 h 2047985"/>
                    <a:gd name="connsiteX10" fmla="*/ 800965 w 1192651"/>
                    <a:gd name="connsiteY10" fmla="*/ 999637 h 2047985"/>
                    <a:gd name="connsiteX11" fmla="*/ 851765 w 1192651"/>
                    <a:gd name="connsiteY11" fmla="*/ 986937 h 2047985"/>
                    <a:gd name="connsiteX12" fmla="*/ 896215 w 1192651"/>
                    <a:gd name="connsiteY12" fmla="*/ 1037737 h 2047985"/>
                    <a:gd name="connsiteX13" fmla="*/ 889865 w 1192651"/>
                    <a:gd name="connsiteY13" fmla="*/ 1113937 h 2047985"/>
                    <a:gd name="connsiteX14" fmla="*/ 813665 w 1192651"/>
                    <a:gd name="connsiteY14" fmla="*/ 1164737 h 2047985"/>
                    <a:gd name="connsiteX15" fmla="*/ 807315 w 1192651"/>
                    <a:gd name="connsiteY15" fmla="*/ 1380637 h 2047985"/>
                    <a:gd name="connsiteX16" fmla="*/ 858115 w 1192651"/>
                    <a:gd name="connsiteY16" fmla="*/ 1526687 h 2047985"/>
                    <a:gd name="connsiteX17" fmla="*/ 807315 w 1192651"/>
                    <a:gd name="connsiteY17" fmla="*/ 1666387 h 2047985"/>
                    <a:gd name="connsiteX18" fmla="*/ 648565 w 1192651"/>
                    <a:gd name="connsiteY18" fmla="*/ 1691787 h 2047985"/>
                    <a:gd name="connsiteX19" fmla="*/ 267565 w 1192651"/>
                    <a:gd name="connsiteY19" fmla="*/ 1634637 h 2047985"/>
                    <a:gd name="connsiteX20" fmla="*/ 159615 w 1192651"/>
                    <a:gd name="connsiteY20" fmla="*/ 1666387 h 2047985"/>
                    <a:gd name="connsiteX21" fmla="*/ 83415 w 1192651"/>
                    <a:gd name="connsiteY21" fmla="*/ 1774337 h 2047985"/>
                    <a:gd name="connsiteX22" fmla="*/ 26265 w 1192651"/>
                    <a:gd name="connsiteY22" fmla="*/ 2034687 h 2047985"/>
                    <a:gd name="connsiteX23" fmla="*/ 865 w 1192651"/>
                    <a:gd name="connsiteY23" fmla="*/ 2009287 h 2047985"/>
                    <a:gd name="connsiteX24" fmla="*/ 7215 w 1192651"/>
                    <a:gd name="connsiteY24" fmla="*/ 2002937 h 2047985"/>
                    <a:gd name="connsiteX25" fmla="*/ 19915 w 1192651"/>
                    <a:gd name="connsiteY25" fmla="*/ 1685437 h 2047985"/>
                    <a:gd name="connsiteX26" fmla="*/ 51665 w 1192651"/>
                    <a:gd name="connsiteY26" fmla="*/ 434487 h 2047985"/>
                    <a:gd name="connsiteX27" fmla="*/ 58015 w 1192651"/>
                    <a:gd name="connsiteY27" fmla="*/ 28087 h 2047985"/>
                    <a:gd name="connsiteX28" fmla="*/ 87384 w 1192651"/>
                    <a:gd name="connsiteY28" fmla="*/ 30468 h 2047985"/>
                    <a:gd name="connsiteX29" fmla="*/ 934315 w 1192651"/>
                    <a:gd name="connsiteY29" fmla="*/ 21737 h 2047985"/>
                    <a:gd name="connsiteX0" fmla="*/ 934315 w 1192651"/>
                    <a:gd name="connsiteY0" fmla="*/ 0 h 2026248"/>
                    <a:gd name="connsiteX1" fmla="*/ 1169265 w 1192651"/>
                    <a:gd name="connsiteY1" fmla="*/ 476250 h 2026248"/>
                    <a:gd name="connsiteX2" fmla="*/ 1175615 w 1192651"/>
                    <a:gd name="connsiteY2" fmla="*/ 558800 h 2026248"/>
                    <a:gd name="connsiteX3" fmla="*/ 1093065 w 1192651"/>
                    <a:gd name="connsiteY3" fmla="*/ 571500 h 2026248"/>
                    <a:gd name="connsiteX4" fmla="*/ 978765 w 1192651"/>
                    <a:gd name="connsiteY4" fmla="*/ 565150 h 2026248"/>
                    <a:gd name="connsiteX5" fmla="*/ 889865 w 1192651"/>
                    <a:gd name="connsiteY5" fmla="*/ 622300 h 2026248"/>
                    <a:gd name="connsiteX6" fmla="*/ 915265 w 1192651"/>
                    <a:gd name="connsiteY6" fmla="*/ 755650 h 2026248"/>
                    <a:gd name="connsiteX7" fmla="*/ 940665 w 1192651"/>
                    <a:gd name="connsiteY7" fmla="*/ 825500 h 2026248"/>
                    <a:gd name="connsiteX8" fmla="*/ 858115 w 1192651"/>
                    <a:gd name="connsiteY8" fmla="*/ 901700 h 2026248"/>
                    <a:gd name="connsiteX9" fmla="*/ 794615 w 1192651"/>
                    <a:gd name="connsiteY9" fmla="*/ 863600 h 2026248"/>
                    <a:gd name="connsiteX10" fmla="*/ 800965 w 1192651"/>
                    <a:gd name="connsiteY10" fmla="*/ 977900 h 2026248"/>
                    <a:gd name="connsiteX11" fmla="*/ 851765 w 1192651"/>
                    <a:gd name="connsiteY11" fmla="*/ 965200 h 2026248"/>
                    <a:gd name="connsiteX12" fmla="*/ 896215 w 1192651"/>
                    <a:gd name="connsiteY12" fmla="*/ 1016000 h 2026248"/>
                    <a:gd name="connsiteX13" fmla="*/ 889865 w 1192651"/>
                    <a:gd name="connsiteY13" fmla="*/ 1092200 h 2026248"/>
                    <a:gd name="connsiteX14" fmla="*/ 813665 w 1192651"/>
                    <a:gd name="connsiteY14" fmla="*/ 1143000 h 2026248"/>
                    <a:gd name="connsiteX15" fmla="*/ 807315 w 1192651"/>
                    <a:gd name="connsiteY15" fmla="*/ 1358900 h 2026248"/>
                    <a:gd name="connsiteX16" fmla="*/ 858115 w 1192651"/>
                    <a:gd name="connsiteY16" fmla="*/ 1504950 h 2026248"/>
                    <a:gd name="connsiteX17" fmla="*/ 807315 w 1192651"/>
                    <a:gd name="connsiteY17" fmla="*/ 1644650 h 2026248"/>
                    <a:gd name="connsiteX18" fmla="*/ 648565 w 1192651"/>
                    <a:gd name="connsiteY18" fmla="*/ 1670050 h 2026248"/>
                    <a:gd name="connsiteX19" fmla="*/ 267565 w 1192651"/>
                    <a:gd name="connsiteY19" fmla="*/ 1612900 h 2026248"/>
                    <a:gd name="connsiteX20" fmla="*/ 159615 w 1192651"/>
                    <a:gd name="connsiteY20" fmla="*/ 1644650 h 2026248"/>
                    <a:gd name="connsiteX21" fmla="*/ 83415 w 1192651"/>
                    <a:gd name="connsiteY21" fmla="*/ 1752600 h 2026248"/>
                    <a:gd name="connsiteX22" fmla="*/ 26265 w 1192651"/>
                    <a:gd name="connsiteY22" fmla="*/ 2012950 h 2026248"/>
                    <a:gd name="connsiteX23" fmla="*/ 865 w 1192651"/>
                    <a:gd name="connsiteY23" fmla="*/ 1987550 h 2026248"/>
                    <a:gd name="connsiteX24" fmla="*/ 7215 w 1192651"/>
                    <a:gd name="connsiteY24" fmla="*/ 1981200 h 2026248"/>
                    <a:gd name="connsiteX25" fmla="*/ 19915 w 1192651"/>
                    <a:gd name="connsiteY25" fmla="*/ 1663700 h 2026248"/>
                    <a:gd name="connsiteX26" fmla="*/ 51665 w 1192651"/>
                    <a:gd name="connsiteY26" fmla="*/ 412750 h 2026248"/>
                    <a:gd name="connsiteX27" fmla="*/ 58015 w 1192651"/>
                    <a:gd name="connsiteY27" fmla="*/ 6350 h 2026248"/>
                    <a:gd name="connsiteX28" fmla="*/ 87384 w 1192651"/>
                    <a:gd name="connsiteY28" fmla="*/ 8731 h 2026248"/>
                    <a:gd name="connsiteX29" fmla="*/ 934315 w 1192651"/>
                    <a:gd name="connsiteY29" fmla="*/ 0 h 2026248"/>
                    <a:gd name="connsiteX0" fmla="*/ 934315 w 1192651"/>
                    <a:gd name="connsiteY0" fmla="*/ 0 h 2026248"/>
                    <a:gd name="connsiteX1" fmla="*/ 1169265 w 1192651"/>
                    <a:gd name="connsiteY1" fmla="*/ 476250 h 2026248"/>
                    <a:gd name="connsiteX2" fmla="*/ 1175615 w 1192651"/>
                    <a:gd name="connsiteY2" fmla="*/ 558800 h 2026248"/>
                    <a:gd name="connsiteX3" fmla="*/ 1093065 w 1192651"/>
                    <a:gd name="connsiteY3" fmla="*/ 571500 h 2026248"/>
                    <a:gd name="connsiteX4" fmla="*/ 978765 w 1192651"/>
                    <a:gd name="connsiteY4" fmla="*/ 565150 h 2026248"/>
                    <a:gd name="connsiteX5" fmla="*/ 889865 w 1192651"/>
                    <a:gd name="connsiteY5" fmla="*/ 622300 h 2026248"/>
                    <a:gd name="connsiteX6" fmla="*/ 915265 w 1192651"/>
                    <a:gd name="connsiteY6" fmla="*/ 755650 h 2026248"/>
                    <a:gd name="connsiteX7" fmla="*/ 940665 w 1192651"/>
                    <a:gd name="connsiteY7" fmla="*/ 825500 h 2026248"/>
                    <a:gd name="connsiteX8" fmla="*/ 858115 w 1192651"/>
                    <a:gd name="connsiteY8" fmla="*/ 901700 h 2026248"/>
                    <a:gd name="connsiteX9" fmla="*/ 794615 w 1192651"/>
                    <a:gd name="connsiteY9" fmla="*/ 863600 h 2026248"/>
                    <a:gd name="connsiteX10" fmla="*/ 800965 w 1192651"/>
                    <a:gd name="connsiteY10" fmla="*/ 977900 h 2026248"/>
                    <a:gd name="connsiteX11" fmla="*/ 851765 w 1192651"/>
                    <a:gd name="connsiteY11" fmla="*/ 965200 h 2026248"/>
                    <a:gd name="connsiteX12" fmla="*/ 896215 w 1192651"/>
                    <a:gd name="connsiteY12" fmla="*/ 1016000 h 2026248"/>
                    <a:gd name="connsiteX13" fmla="*/ 889865 w 1192651"/>
                    <a:gd name="connsiteY13" fmla="*/ 1092200 h 2026248"/>
                    <a:gd name="connsiteX14" fmla="*/ 813665 w 1192651"/>
                    <a:gd name="connsiteY14" fmla="*/ 1143000 h 2026248"/>
                    <a:gd name="connsiteX15" fmla="*/ 807315 w 1192651"/>
                    <a:gd name="connsiteY15" fmla="*/ 1358900 h 2026248"/>
                    <a:gd name="connsiteX16" fmla="*/ 858115 w 1192651"/>
                    <a:gd name="connsiteY16" fmla="*/ 1504950 h 2026248"/>
                    <a:gd name="connsiteX17" fmla="*/ 807315 w 1192651"/>
                    <a:gd name="connsiteY17" fmla="*/ 1644650 h 2026248"/>
                    <a:gd name="connsiteX18" fmla="*/ 648565 w 1192651"/>
                    <a:gd name="connsiteY18" fmla="*/ 1670050 h 2026248"/>
                    <a:gd name="connsiteX19" fmla="*/ 267565 w 1192651"/>
                    <a:gd name="connsiteY19" fmla="*/ 1612900 h 2026248"/>
                    <a:gd name="connsiteX20" fmla="*/ 159615 w 1192651"/>
                    <a:gd name="connsiteY20" fmla="*/ 1644650 h 2026248"/>
                    <a:gd name="connsiteX21" fmla="*/ 83415 w 1192651"/>
                    <a:gd name="connsiteY21" fmla="*/ 1752600 h 2026248"/>
                    <a:gd name="connsiteX22" fmla="*/ 26265 w 1192651"/>
                    <a:gd name="connsiteY22" fmla="*/ 2012950 h 2026248"/>
                    <a:gd name="connsiteX23" fmla="*/ 865 w 1192651"/>
                    <a:gd name="connsiteY23" fmla="*/ 1987550 h 2026248"/>
                    <a:gd name="connsiteX24" fmla="*/ 7215 w 1192651"/>
                    <a:gd name="connsiteY24" fmla="*/ 1981200 h 2026248"/>
                    <a:gd name="connsiteX25" fmla="*/ 19915 w 1192651"/>
                    <a:gd name="connsiteY25" fmla="*/ 1663700 h 2026248"/>
                    <a:gd name="connsiteX26" fmla="*/ 51665 w 1192651"/>
                    <a:gd name="connsiteY26" fmla="*/ 412750 h 2026248"/>
                    <a:gd name="connsiteX27" fmla="*/ 58015 w 1192651"/>
                    <a:gd name="connsiteY27" fmla="*/ 6350 h 2026248"/>
                    <a:gd name="connsiteX28" fmla="*/ 87384 w 1192651"/>
                    <a:gd name="connsiteY28" fmla="*/ 3968 h 2026248"/>
                    <a:gd name="connsiteX29" fmla="*/ 934315 w 1192651"/>
                    <a:gd name="connsiteY29" fmla="*/ 0 h 2026248"/>
                    <a:gd name="connsiteX0" fmla="*/ 934315 w 1192651"/>
                    <a:gd name="connsiteY0" fmla="*/ 0 h 2028257"/>
                    <a:gd name="connsiteX1" fmla="*/ 1169265 w 1192651"/>
                    <a:gd name="connsiteY1" fmla="*/ 476250 h 2028257"/>
                    <a:gd name="connsiteX2" fmla="*/ 1175615 w 1192651"/>
                    <a:gd name="connsiteY2" fmla="*/ 558800 h 2028257"/>
                    <a:gd name="connsiteX3" fmla="*/ 1093065 w 1192651"/>
                    <a:gd name="connsiteY3" fmla="*/ 571500 h 2028257"/>
                    <a:gd name="connsiteX4" fmla="*/ 978765 w 1192651"/>
                    <a:gd name="connsiteY4" fmla="*/ 565150 h 2028257"/>
                    <a:gd name="connsiteX5" fmla="*/ 889865 w 1192651"/>
                    <a:gd name="connsiteY5" fmla="*/ 622300 h 2028257"/>
                    <a:gd name="connsiteX6" fmla="*/ 915265 w 1192651"/>
                    <a:gd name="connsiteY6" fmla="*/ 755650 h 2028257"/>
                    <a:gd name="connsiteX7" fmla="*/ 940665 w 1192651"/>
                    <a:gd name="connsiteY7" fmla="*/ 825500 h 2028257"/>
                    <a:gd name="connsiteX8" fmla="*/ 858115 w 1192651"/>
                    <a:gd name="connsiteY8" fmla="*/ 901700 h 2028257"/>
                    <a:gd name="connsiteX9" fmla="*/ 794615 w 1192651"/>
                    <a:gd name="connsiteY9" fmla="*/ 863600 h 2028257"/>
                    <a:gd name="connsiteX10" fmla="*/ 800965 w 1192651"/>
                    <a:gd name="connsiteY10" fmla="*/ 977900 h 2028257"/>
                    <a:gd name="connsiteX11" fmla="*/ 851765 w 1192651"/>
                    <a:gd name="connsiteY11" fmla="*/ 965200 h 2028257"/>
                    <a:gd name="connsiteX12" fmla="*/ 896215 w 1192651"/>
                    <a:gd name="connsiteY12" fmla="*/ 1016000 h 2028257"/>
                    <a:gd name="connsiteX13" fmla="*/ 889865 w 1192651"/>
                    <a:gd name="connsiteY13" fmla="*/ 1092200 h 2028257"/>
                    <a:gd name="connsiteX14" fmla="*/ 813665 w 1192651"/>
                    <a:gd name="connsiteY14" fmla="*/ 1143000 h 2028257"/>
                    <a:gd name="connsiteX15" fmla="*/ 807315 w 1192651"/>
                    <a:gd name="connsiteY15" fmla="*/ 1358900 h 2028257"/>
                    <a:gd name="connsiteX16" fmla="*/ 858115 w 1192651"/>
                    <a:gd name="connsiteY16" fmla="*/ 1504950 h 2028257"/>
                    <a:gd name="connsiteX17" fmla="*/ 807315 w 1192651"/>
                    <a:gd name="connsiteY17" fmla="*/ 1644650 h 2028257"/>
                    <a:gd name="connsiteX18" fmla="*/ 648565 w 1192651"/>
                    <a:gd name="connsiteY18" fmla="*/ 1670050 h 2028257"/>
                    <a:gd name="connsiteX19" fmla="*/ 267565 w 1192651"/>
                    <a:gd name="connsiteY19" fmla="*/ 1612900 h 2028257"/>
                    <a:gd name="connsiteX20" fmla="*/ 159615 w 1192651"/>
                    <a:gd name="connsiteY20" fmla="*/ 1644650 h 2028257"/>
                    <a:gd name="connsiteX21" fmla="*/ 83415 w 1192651"/>
                    <a:gd name="connsiteY21" fmla="*/ 1752600 h 2028257"/>
                    <a:gd name="connsiteX22" fmla="*/ 26265 w 1192651"/>
                    <a:gd name="connsiteY22" fmla="*/ 2012950 h 2028257"/>
                    <a:gd name="connsiteX23" fmla="*/ 865 w 1192651"/>
                    <a:gd name="connsiteY23" fmla="*/ 1987550 h 2028257"/>
                    <a:gd name="connsiteX24" fmla="*/ 7215 w 1192651"/>
                    <a:gd name="connsiteY24" fmla="*/ 1902619 h 2028257"/>
                    <a:gd name="connsiteX25" fmla="*/ 19915 w 1192651"/>
                    <a:gd name="connsiteY25" fmla="*/ 1663700 h 2028257"/>
                    <a:gd name="connsiteX26" fmla="*/ 51665 w 1192651"/>
                    <a:gd name="connsiteY26" fmla="*/ 412750 h 2028257"/>
                    <a:gd name="connsiteX27" fmla="*/ 58015 w 1192651"/>
                    <a:gd name="connsiteY27" fmla="*/ 6350 h 2028257"/>
                    <a:gd name="connsiteX28" fmla="*/ 87384 w 1192651"/>
                    <a:gd name="connsiteY28" fmla="*/ 3968 h 2028257"/>
                    <a:gd name="connsiteX29" fmla="*/ 934315 w 1192651"/>
                    <a:gd name="connsiteY29" fmla="*/ 0 h 2028257"/>
                    <a:gd name="connsiteX0" fmla="*/ 928641 w 1186977"/>
                    <a:gd name="connsiteY0" fmla="*/ 0 h 2031824"/>
                    <a:gd name="connsiteX1" fmla="*/ 1163591 w 1186977"/>
                    <a:gd name="connsiteY1" fmla="*/ 476250 h 2031824"/>
                    <a:gd name="connsiteX2" fmla="*/ 1169941 w 1186977"/>
                    <a:gd name="connsiteY2" fmla="*/ 558800 h 2031824"/>
                    <a:gd name="connsiteX3" fmla="*/ 1087391 w 1186977"/>
                    <a:gd name="connsiteY3" fmla="*/ 571500 h 2031824"/>
                    <a:gd name="connsiteX4" fmla="*/ 973091 w 1186977"/>
                    <a:gd name="connsiteY4" fmla="*/ 565150 h 2031824"/>
                    <a:gd name="connsiteX5" fmla="*/ 884191 w 1186977"/>
                    <a:gd name="connsiteY5" fmla="*/ 622300 h 2031824"/>
                    <a:gd name="connsiteX6" fmla="*/ 909591 w 1186977"/>
                    <a:gd name="connsiteY6" fmla="*/ 755650 h 2031824"/>
                    <a:gd name="connsiteX7" fmla="*/ 934991 w 1186977"/>
                    <a:gd name="connsiteY7" fmla="*/ 825500 h 2031824"/>
                    <a:gd name="connsiteX8" fmla="*/ 852441 w 1186977"/>
                    <a:gd name="connsiteY8" fmla="*/ 901700 h 2031824"/>
                    <a:gd name="connsiteX9" fmla="*/ 788941 w 1186977"/>
                    <a:gd name="connsiteY9" fmla="*/ 863600 h 2031824"/>
                    <a:gd name="connsiteX10" fmla="*/ 795291 w 1186977"/>
                    <a:gd name="connsiteY10" fmla="*/ 977900 h 2031824"/>
                    <a:gd name="connsiteX11" fmla="*/ 846091 w 1186977"/>
                    <a:gd name="connsiteY11" fmla="*/ 965200 h 2031824"/>
                    <a:gd name="connsiteX12" fmla="*/ 890541 w 1186977"/>
                    <a:gd name="connsiteY12" fmla="*/ 1016000 h 2031824"/>
                    <a:gd name="connsiteX13" fmla="*/ 884191 w 1186977"/>
                    <a:gd name="connsiteY13" fmla="*/ 1092200 h 2031824"/>
                    <a:gd name="connsiteX14" fmla="*/ 807991 w 1186977"/>
                    <a:gd name="connsiteY14" fmla="*/ 1143000 h 2031824"/>
                    <a:gd name="connsiteX15" fmla="*/ 801641 w 1186977"/>
                    <a:gd name="connsiteY15" fmla="*/ 1358900 h 2031824"/>
                    <a:gd name="connsiteX16" fmla="*/ 852441 w 1186977"/>
                    <a:gd name="connsiteY16" fmla="*/ 1504950 h 2031824"/>
                    <a:gd name="connsiteX17" fmla="*/ 801641 w 1186977"/>
                    <a:gd name="connsiteY17" fmla="*/ 1644650 h 2031824"/>
                    <a:gd name="connsiteX18" fmla="*/ 642891 w 1186977"/>
                    <a:gd name="connsiteY18" fmla="*/ 1670050 h 2031824"/>
                    <a:gd name="connsiteX19" fmla="*/ 261891 w 1186977"/>
                    <a:gd name="connsiteY19" fmla="*/ 1612900 h 2031824"/>
                    <a:gd name="connsiteX20" fmla="*/ 153941 w 1186977"/>
                    <a:gd name="connsiteY20" fmla="*/ 1644650 h 2031824"/>
                    <a:gd name="connsiteX21" fmla="*/ 77741 w 1186977"/>
                    <a:gd name="connsiteY21" fmla="*/ 1752600 h 2031824"/>
                    <a:gd name="connsiteX22" fmla="*/ 20591 w 1186977"/>
                    <a:gd name="connsiteY22" fmla="*/ 2012950 h 2031824"/>
                    <a:gd name="connsiteX23" fmla="*/ 2335 w 1186977"/>
                    <a:gd name="connsiteY23" fmla="*/ 1999457 h 2031824"/>
                    <a:gd name="connsiteX24" fmla="*/ 1541 w 1186977"/>
                    <a:gd name="connsiteY24" fmla="*/ 1902619 h 2031824"/>
                    <a:gd name="connsiteX25" fmla="*/ 14241 w 1186977"/>
                    <a:gd name="connsiteY25" fmla="*/ 1663700 h 2031824"/>
                    <a:gd name="connsiteX26" fmla="*/ 45991 w 1186977"/>
                    <a:gd name="connsiteY26" fmla="*/ 412750 h 2031824"/>
                    <a:gd name="connsiteX27" fmla="*/ 52341 w 1186977"/>
                    <a:gd name="connsiteY27" fmla="*/ 6350 h 2031824"/>
                    <a:gd name="connsiteX28" fmla="*/ 81710 w 1186977"/>
                    <a:gd name="connsiteY28" fmla="*/ 3968 h 2031824"/>
                    <a:gd name="connsiteX29" fmla="*/ 928641 w 1186977"/>
                    <a:gd name="connsiteY29" fmla="*/ 0 h 2031824"/>
                    <a:gd name="connsiteX0" fmla="*/ 929742 w 1188078"/>
                    <a:gd name="connsiteY0" fmla="*/ 0 h 2001227"/>
                    <a:gd name="connsiteX1" fmla="*/ 1164692 w 1188078"/>
                    <a:gd name="connsiteY1" fmla="*/ 476250 h 2001227"/>
                    <a:gd name="connsiteX2" fmla="*/ 1171042 w 1188078"/>
                    <a:gd name="connsiteY2" fmla="*/ 558800 h 2001227"/>
                    <a:gd name="connsiteX3" fmla="*/ 1088492 w 1188078"/>
                    <a:gd name="connsiteY3" fmla="*/ 571500 h 2001227"/>
                    <a:gd name="connsiteX4" fmla="*/ 974192 w 1188078"/>
                    <a:gd name="connsiteY4" fmla="*/ 565150 h 2001227"/>
                    <a:gd name="connsiteX5" fmla="*/ 885292 w 1188078"/>
                    <a:gd name="connsiteY5" fmla="*/ 622300 h 2001227"/>
                    <a:gd name="connsiteX6" fmla="*/ 910692 w 1188078"/>
                    <a:gd name="connsiteY6" fmla="*/ 755650 h 2001227"/>
                    <a:gd name="connsiteX7" fmla="*/ 936092 w 1188078"/>
                    <a:gd name="connsiteY7" fmla="*/ 825500 h 2001227"/>
                    <a:gd name="connsiteX8" fmla="*/ 853542 w 1188078"/>
                    <a:gd name="connsiteY8" fmla="*/ 901700 h 2001227"/>
                    <a:gd name="connsiteX9" fmla="*/ 790042 w 1188078"/>
                    <a:gd name="connsiteY9" fmla="*/ 863600 h 2001227"/>
                    <a:gd name="connsiteX10" fmla="*/ 796392 w 1188078"/>
                    <a:gd name="connsiteY10" fmla="*/ 977900 h 2001227"/>
                    <a:gd name="connsiteX11" fmla="*/ 847192 w 1188078"/>
                    <a:gd name="connsiteY11" fmla="*/ 965200 h 2001227"/>
                    <a:gd name="connsiteX12" fmla="*/ 891642 w 1188078"/>
                    <a:gd name="connsiteY12" fmla="*/ 1016000 h 2001227"/>
                    <a:gd name="connsiteX13" fmla="*/ 885292 w 1188078"/>
                    <a:gd name="connsiteY13" fmla="*/ 1092200 h 2001227"/>
                    <a:gd name="connsiteX14" fmla="*/ 809092 w 1188078"/>
                    <a:gd name="connsiteY14" fmla="*/ 1143000 h 2001227"/>
                    <a:gd name="connsiteX15" fmla="*/ 802742 w 1188078"/>
                    <a:gd name="connsiteY15" fmla="*/ 1358900 h 2001227"/>
                    <a:gd name="connsiteX16" fmla="*/ 853542 w 1188078"/>
                    <a:gd name="connsiteY16" fmla="*/ 1504950 h 2001227"/>
                    <a:gd name="connsiteX17" fmla="*/ 802742 w 1188078"/>
                    <a:gd name="connsiteY17" fmla="*/ 1644650 h 2001227"/>
                    <a:gd name="connsiteX18" fmla="*/ 643992 w 1188078"/>
                    <a:gd name="connsiteY18" fmla="*/ 1670050 h 2001227"/>
                    <a:gd name="connsiteX19" fmla="*/ 262992 w 1188078"/>
                    <a:gd name="connsiteY19" fmla="*/ 1612900 h 2001227"/>
                    <a:gd name="connsiteX20" fmla="*/ 155042 w 1188078"/>
                    <a:gd name="connsiteY20" fmla="*/ 1644650 h 2001227"/>
                    <a:gd name="connsiteX21" fmla="*/ 78842 w 1188078"/>
                    <a:gd name="connsiteY21" fmla="*/ 1752600 h 2001227"/>
                    <a:gd name="connsiteX22" fmla="*/ 38361 w 1188078"/>
                    <a:gd name="connsiteY22" fmla="*/ 1948656 h 2001227"/>
                    <a:gd name="connsiteX23" fmla="*/ 3436 w 1188078"/>
                    <a:gd name="connsiteY23" fmla="*/ 1999457 h 2001227"/>
                    <a:gd name="connsiteX24" fmla="*/ 2642 w 1188078"/>
                    <a:gd name="connsiteY24" fmla="*/ 1902619 h 2001227"/>
                    <a:gd name="connsiteX25" fmla="*/ 15342 w 1188078"/>
                    <a:gd name="connsiteY25" fmla="*/ 1663700 h 2001227"/>
                    <a:gd name="connsiteX26" fmla="*/ 47092 w 1188078"/>
                    <a:gd name="connsiteY26" fmla="*/ 412750 h 2001227"/>
                    <a:gd name="connsiteX27" fmla="*/ 53442 w 1188078"/>
                    <a:gd name="connsiteY27" fmla="*/ 6350 h 2001227"/>
                    <a:gd name="connsiteX28" fmla="*/ 82811 w 1188078"/>
                    <a:gd name="connsiteY28" fmla="*/ 3968 h 2001227"/>
                    <a:gd name="connsiteX29" fmla="*/ 929742 w 1188078"/>
                    <a:gd name="connsiteY29" fmla="*/ 0 h 2001227"/>
                    <a:gd name="connsiteX0" fmla="*/ 929742 w 1188078"/>
                    <a:gd name="connsiteY0" fmla="*/ 0 h 2005762"/>
                    <a:gd name="connsiteX1" fmla="*/ 1164692 w 1188078"/>
                    <a:gd name="connsiteY1" fmla="*/ 476250 h 2005762"/>
                    <a:gd name="connsiteX2" fmla="*/ 1171042 w 1188078"/>
                    <a:gd name="connsiteY2" fmla="*/ 558800 h 2005762"/>
                    <a:gd name="connsiteX3" fmla="*/ 1088492 w 1188078"/>
                    <a:gd name="connsiteY3" fmla="*/ 571500 h 2005762"/>
                    <a:gd name="connsiteX4" fmla="*/ 974192 w 1188078"/>
                    <a:gd name="connsiteY4" fmla="*/ 565150 h 2005762"/>
                    <a:gd name="connsiteX5" fmla="*/ 885292 w 1188078"/>
                    <a:gd name="connsiteY5" fmla="*/ 622300 h 2005762"/>
                    <a:gd name="connsiteX6" fmla="*/ 910692 w 1188078"/>
                    <a:gd name="connsiteY6" fmla="*/ 755650 h 2005762"/>
                    <a:gd name="connsiteX7" fmla="*/ 936092 w 1188078"/>
                    <a:gd name="connsiteY7" fmla="*/ 825500 h 2005762"/>
                    <a:gd name="connsiteX8" fmla="*/ 853542 w 1188078"/>
                    <a:gd name="connsiteY8" fmla="*/ 901700 h 2005762"/>
                    <a:gd name="connsiteX9" fmla="*/ 790042 w 1188078"/>
                    <a:gd name="connsiteY9" fmla="*/ 863600 h 2005762"/>
                    <a:gd name="connsiteX10" fmla="*/ 796392 w 1188078"/>
                    <a:gd name="connsiteY10" fmla="*/ 977900 h 2005762"/>
                    <a:gd name="connsiteX11" fmla="*/ 847192 w 1188078"/>
                    <a:gd name="connsiteY11" fmla="*/ 965200 h 2005762"/>
                    <a:gd name="connsiteX12" fmla="*/ 891642 w 1188078"/>
                    <a:gd name="connsiteY12" fmla="*/ 1016000 h 2005762"/>
                    <a:gd name="connsiteX13" fmla="*/ 885292 w 1188078"/>
                    <a:gd name="connsiteY13" fmla="*/ 1092200 h 2005762"/>
                    <a:gd name="connsiteX14" fmla="*/ 809092 w 1188078"/>
                    <a:gd name="connsiteY14" fmla="*/ 1143000 h 2005762"/>
                    <a:gd name="connsiteX15" fmla="*/ 802742 w 1188078"/>
                    <a:gd name="connsiteY15" fmla="*/ 1358900 h 2005762"/>
                    <a:gd name="connsiteX16" fmla="*/ 853542 w 1188078"/>
                    <a:gd name="connsiteY16" fmla="*/ 1504950 h 2005762"/>
                    <a:gd name="connsiteX17" fmla="*/ 802742 w 1188078"/>
                    <a:gd name="connsiteY17" fmla="*/ 1644650 h 2005762"/>
                    <a:gd name="connsiteX18" fmla="*/ 643992 w 1188078"/>
                    <a:gd name="connsiteY18" fmla="*/ 1670050 h 2005762"/>
                    <a:gd name="connsiteX19" fmla="*/ 262992 w 1188078"/>
                    <a:gd name="connsiteY19" fmla="*/ 1612900 h 2005762"/>
                    <a:gd name="connsiteX20" fmla="*/ 155042 w 1188078"/>
                    <a:gd name="connsiteY20" fmla="*/ 1644650 h 2005762"/>
                    <a:gd name="connsiteX21" fmla="*/ 78842 w 1188078"/>
                    <a:gd name="connsiteY21" fmla="*/ 1752600 h 2005762"/>
                    <a:gd name="connsiteX22" fmla="*/ 38361 w 1188078"/>
                    <a:gd name="connsiteY22" fmla="*/ 1948656 h 2005762"/>
                    <a:gd name="connsiteX23" fmla="*/ 3436 w 1188078"/>
                    <a:gd name="connsiteY23" fmla="*/ 2004219 h 2005762"/>
                    <a:gd name="connsiteX24" fmla="*/ 2642 w 1188078"/>
                    <a:gd name="connsiteY24" fmla="*/ 1902619 h 2005762"/>
                    <a:gd name="connsiteX25" fmla="*/ 15342 w 1188078"/>
                    <a:gd name="connsiteY25" fmla="*/ 1663700 h 2005762"/>
                    <a:gd name="connsiteX26" fmla="*/ 47092 w 1188078"/>
                    <a:gd name="connsiteY26" fmla="*/ 412750 h 2005762"/>
                    <a:gd name="connsiteX27" fmla="*/ 53442 w 1188078"/>
                    <a:gd name="connsiteY27" fmla="*/ 6350 h 2005762"/>
                    <a:gd name="connsiteX28" fmla="*/ 82811 w 1188078"/>
                    <a:gd name="connsiteY28" fmla="*/ 3968 h 2005762"/>
                    <a:gd name="connsiteX29" fmla="*/ 929742 w 1188078"/>
                    <a:gd name="connsiteY29" fmla="*/ 0 h 2005762"/>
                    <a:gd name="connsiteX0" fmla="*/ 928392 w 1186728"/>
                    <a:gd name="connsiteY0" fmla="*/ 0 h 2005763"/>
                    <a:gd name="connsiteX1" fmla="*/ 1163342 w 1186728"/>
                    <a:gd name="connsiteY1" fmla="*/ 476250 h 2005763"/>
                    <a:gd name="connsiteX2" fmla="*/ 1169692 w 1186728"/>
                    <a:gd name="connsiteY2" fmla="*/ 558800 h 2005763"/>
                    <a:gd name="connsiteX3" fmla="*/ 1087142 w 1186728"/>
                    <a:gd name="connsiteY3" fmla="*/ 571500 h 2005763"/>
                    <a:gd name="connsiteX4" fmla="*/ 972842 w 1186728"/>
                    <a:gd name="connsiteY4" fmla="*/ 565150 h 2005763"/>
                    <a:gd name="connsiteX5" fmla="*/ 883942 w 1186728"/>
                    <a:gd name="connsiteY5" fmla="*/ 622300 h 2005763"/>
                    <a:gd name="connsiteX6" fmla="*/ 909342 w 1186728"/>
                    <a:gd name="connsiteY6" fmla="*/ 755650 h 2005763"/>
                    <a:gd name="connsiteX7" fmla="*/ 934742 w 1186728"/>
                    <a:gd name="connsiteY7" fmla="*/ 825500 h 2005763"/>
                    <a:gd name="connsiteX8" fmla="*/ 852192 w 1186728"/>
                    <a:gd name="connsiteY8" fmla="*/ 901700 h 2005763"/>
                    <a:gd name="connsiteX9" fmla="*/ 788692 w 1186728"/>
                    <a:gd name="connsiteY9" fmla="*/ 863600 h 2005763"/>
                    <a:gd name="connsiteX10" fmla="*/ 795042 w 1186728"/>
                    <a:gd name="connsiteY10" fmla="*/ 977900 h 2005763"/>
                    <a:gd name="connsiteX11" fmla="*/ 845842 w 1186728"/>
                    <a:gd name="connsiteY11" fmla="*/ 965200 h 2005763"/>
                    <a:gd name="connsiteX12" fmla="*/ 890292 w 1186728"/>
                    <a:gd name="connsiteY12" fmla="*/ 1016000 h 2005763"/>
                    <a:gd name="connsiteX13" fmla="*/ 883942 w 1186728"/>
                    <a:gd name="connsiteY13" fmla="*/ 1092200 h 2005763"/>
                    <a:gd name="connsiteX14" fmla="*/ 807742 w 1186728"/>
                    <a:gd name="connsiteY14" fmla="*/ 1143000 h 2005763"/>
                    <a:gd name="connsiteX15" fmla="*/ 801392 w 1186728"/>
                    <a:gd name="connsiteY15" fmla="*/ 1358900 h 2005763"/>
                    <a:gd name="connsiteX16" fmla="*/ 852192 w 1186728"/>
                    <a:gd name="connsiteY16" fmla="*/ 1504950 h 2005763"/>
                    <a:gd name="connsiteX17" fmla="*/ 801392 w 1186728"/>
                    <a:gd name="connsiteY17" fmla="*/ 1644650 h 2005763"/>
                    <a:gd name="connsiteX18" fmla="*/ 642642 w 1186728"/>
                    <a:gd name="connsiteY18" fmla="*/ 1670050 h 2005763"/>
                    <a:gd name="connsiteX19" fmla="*/ 261642 w 1186728"/>
                    <a:gd name="connsiteY19" fmla="*/ 1612900 h 2005763"/>
                    <a:gd name="connsiteX20" fmla="*/ 153692 w 1186728"/>
                    <a:gd name="connsiteY20" fmla="*/ 1644650 h 2005763"/>
                    <a:gd name="connsiteX21" fmla="*/ 77492 w 1186728"/>
                    <a:gd name="connsiteY21" fmla="*/ 1752600 h 2005763"/>
                    <a:gd name="connsiteX22" fmla="*/ 37011 w 1186728"/>
                    <a:gd name="connsiteY22" fmla="*/ 1948656 h 2005763"/>
                    <a:gd name="connsiteX23" fmla="*/ 4467 w 1186728"/>
                    <a:gd name="connsiteY23" fmla="*/ 2004219 h 2005763"/>
                    <a:gd name="connsiteX24" fmla="*/ 1292 w 1186728"/>
                    <a:gd name="connsiteY24" fmla="*/ 1902619 h 2005763"/>
                    <a:gd name="connsiteX25" fmla="*/ 13992 w 1186728"/>
                    <a:gd name="connsiteY25" fmla="*/ 1663700 h 2005763"/>
                    <a:gd name="connsiteX26" fmla="*/ 45742 w 1186728"/>
                    <a:gd name="connsiteY26" fmla="*/ 412750 h 2005763"/>
                    <a:gd name="connsiteX27" fmla="*/ 52092 w 1186728"/>
                    <a:gd name="connsiteY27" fmla="*/ 6350 h 2005763"/>
                    <a:gd name="connsiteX28" fmla="*/ 81461 w 1186728"/>
                    <a:gd name="connsiteY28" fmla="*/ 3968 h 2005763"/>
                    <a:gd name="connsiteX29" fmla="*/ 928392 w 1186728"/>
                    <a:gd name="connsiteY29" fmla="*/ 0 h 2005763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78959 w 1188195"/>
                    <a:gd name="connsiteY21" fmla="*/ 175260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4140 w 1188195"/>
                    <a:gd name="connsiteY12" fmla="*/ 1013619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1928 w 1188195"/>
                    <a:gd name="connsiteY4" fmla="*/ 577056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4140 w 1188195"/>
                    <a:gd name="connsiteY12" fmla="*/ 1013619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8643 h 2004621"/>
                    <a:gd name="connsiteX4" fmla="*/ 971928 w 1188195"/>
                    <a:gd name="connsiteY4" fmla="*/ 577056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4140 w 1188195"/>
                    <a:gd name="connsiteY12" fmla="*/ 1013619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9351"/>
                    <a:gd name="connsiteY0" fmla="*/ 0 h 2004621"/>
                    <a:gd name="connsiteX1" fmla="*/ 1164809 w 1189351"/>
                    <a:gd name="connsiteY1" fmla="*/ 476250 h 2004621"/>
                    <a:gd name="connsiteX2" fmla="*/ 1173540 w 1189351"/>
                    <a:gd name="connsiteY2" fmla="*/ 563562 h 2004621"/>
                    <a:gd name="connsiteX3" fmla="*/ 1088609 w 1189351"/>
                    <a:gd name="connsiteY3" fmla="*/ 578643 h 2004621"/>
                    <a:gd name="connsiteX4" fmla="*/ 971928 w 1189351"/>
                    <a:gd name="connsiteY4" fmla="*/ 577056 h 2004621"/>
                    <a:gd name="connsiteX5" fmla="*/ 885409 w 1189351"/>
                    <a:gd name="connsiteY5" fmla="*/ 622300 h 2004621"/>
                    <a:gd name="connsiteX6" fmla="*/ 910809 w 1189351"/>
                    <a:gd name="connsiteY6" fmla="*/ 755650 h 2004621"/>
                    <a:gd name="connsiteX7" fmla="*/ 936209 w 1189351"/>
                    <a:gd name="connsiteY7" fmla="*/ 825500 h 2004621"/>
                    <a:gd name="connsiteX8" fmla="*/ 853659 w 1189351"/>
                    <a:gd name="connsiteY8" fmla="*/ 901700 h 2004621"/>
                    <a:gd name="connsiteX9" fmla="*/ 790159 w 1189351"/>
                    <a:gd name="connsiteY9" fmla="*/ 863600 h 2004621"/>
                    <a:gd name="connsiteX10" fmla="*/ 791747 w 1189351"/>
                    <a:gd name="connsiteY10" fmla="*/ 968375 h 2004621"/>
                    <a:gd name="connsiteX11" fmla="*/ 847309 w 1189351"/>
                    <a:gd name="connsiteY11" fmla="*/ 965200 h 2004621"/>
                    <a:gd name="connsiteX12" fmla="*/ 894140 w 1189351"/>
                    <a:gd name="connsiteY12" fmla="*/ 1013619 h 2004621"/>
                    <a:gd name="connsiteX13" fmla="*/ 885409 w 1189351"/>
                    <a:gd name="connsiteY13" fmla="*/ 1092200 h 2004621"/>
                    <a:gd name="connsiteX14" fmla="*/ 809209 w 1189351"/>
                    <a:gd name="connsiteY14" fmla="*/ 1143000 h 2004621"/>
                    <a:gd name="connsiteX15" fmla="*/ 810003 w 1189351"/>
                    <a:gd name="connsiteY15" fmla="*/ 1327944 h 2004621"/>
                    <a:gd name="connsiteX16" fmla="*/ 853659 w 1189351"/>
                    <a:gd name="connsiteY16" fmla="*/ 1504950 h 2004621"/>
                    <a:gd name="connsiteX17" fmla="*/ 802859 w 1189351"/>
                    <a:gd name="connsiteY17" fmla="*/ 1644650 h 2004621"/>
                    <a:gd name="connsiteX18" fmla="*/ 644109 w 1189351"/>
                    <a:gd name="connsiteY18" fmla="*/ 1670050 h 2004621"/>
                    <a:gd name="connsiteX19" fmla="*/ 244059 w 1189351"/>
                    <a:gd name="connsiteY19" fmla="*/ 1617662 h 2004621"/>
                    <a:gd name="connsiteX20" fmla="*/ 155159 w 1189351"/>
                    <a:gd name="connsiteY20" fmla="*/ 1644650 h 2004621"/>
                    <a:gd name="connsiteX21" fmla="*/ 88484 w 1189351"/>
                    <a:gd name="connsiteY21" fmla="*/ 1733550 h 2004621"/>
                    <a:gd name="connsiteX22" fmla="*/ 62291 w 1189351"/>
                    <a:gd name="connsiteY22" fmla="*/ 1870075 h 2004621"/>
                    <a:gd name="connsiteX23" fmla="*/ 5934 w 1189351"/>
                    <a:gd name="connsiteY23" fmla="*/ 2004219 h 2004621"/>
                    <a:gd name="connsiteX24" fmla="*/ 2759 w 1189351"/>
                    <a:gd name="connsiteY24" fmla="*/ 1902619 h 2004621"/>
                    <a:gd name="connsiteX25" fmla="*/ 15459 w 1189351"/>
                    <a:gd name="connsiteY25" fmla="*/ 1663700 h 2004621"/>
                    <a:gd name="connsiteX26" fmla="*/ 47209 w 1189351"/>
                    <a:gd name="connsiteY26" fmla="*/ 412750 h 2004621"/>
                    <a:gd name="connsiteX27" fmla="*/ 53559 w 1189351"/>
                    <a:gd name="connsiteY27" fmla="*/ 6350 h 2004621"/>
                    <a:gd name="connsiteX28" fmla="*/ 82928 w 1189351"/>
                    <a:gd name="connsiteY28" fmla="*/ 3968 h 2004621"/>
                    <a:gd name="connsiteX29" fmla="*/ 929859 w 1189351"/>
                    <a:gd name="connsiteY29" fmla="*/ 0 h 2004621"/>
                    <a:gd name="connsiteX0" fmla="*/ 929859 w 1178041"/>
                    <a:gd name="connsiteY0" fmla="*/ 0 h 2004621"/>
                    <a:gd name="connsiteX1" fmla="*/ 1140996 w 1178041"/>
                    <a:gd name="connsiteY1" fmla="*/ 421481 h 2004621"/>
                    <a:gd name="connsiteX2" fmla="*/ 1173540 w 1178041"/>
                    <a:gd name="connsiteY2" fmla="*/ 563562 h 2004621"/>
                    <a:gd name="connsiteX3" fmla="*/ 1088609 w 1178041"/>
                    <a:gd name="connsiteY3" fmla="*/ 578643 h 2004621"/>
                    <a:gd name="connsiteX4" fmla="*/ 971928 w 1178041"/>
                    <a:gd name="connsiteY4" fmla="*/ 577056 h 2004621"/>
                    <a:gd name="connsiteX5" fmla="*/ 885409 w 1178041"/>
                    <a:gd name="connsiteY5" fmla="*/ 622300 h 2004621"/>
                    <a:gd name="connsiteX6" fmla="*/ 910809 w 1178041"/>
                    <a:gd name="connsiteY6" fmla="*/ 755650 h 2004621"/>
                    <a:gd name="connsiteX7" fmla="*/ 936209 w 1178041"/>
                    <a:gd name="connsiteY7" fmla="*/ 825500 h 2004621"/>
                    <a:gd name="connsiteX8" fmla="*/ 853659 w 1178041"/>
                    <a:gd name="connsiteY8" fmla="*/ 901700 h 2004621"/>
                    <a:gd name="connsiteX9" fmla="*/ 790159 w 1178041"/>
                    <a:gd name="connsiteY9" fmla="*/ 863600 h 2004621"/>
                    <a:gd name="connsiteX10" fmla="*/ 791747 w 1178041"/>
                    <a:gd name="connsiteY10" fmla="*/ 968375 h 2004621"/>
                    <a:gd name="connsiteX11" fmla="*/ 847309 w 1178041"/>
                    <a:gd name="connsiteY11" fmla="*/ 965200 h 2004621"/>
                    <a:gd name="connsiteX12" fmla="*/ 894140 w 1178041"/>
                    <a:gd name="connsiteY12" fmla="*/ 1013619 h 2004621"/>
                    <a:gd name="connsiteX13" fmla="*/ 885409 w 1178041"/>
                    <a:gd name="connsiteY13" fmla="*/ 1092200 h 2004621"/>
                    <a:gd name="connsiteX14" fmla="*/ 809209 w 1178041"/>
                    <a:gd name="connsiteY14" fmla="*/ 1143000 h 2004621"/>
                    <a:gd name="connsiteX15" fmla="*/ 810003 w 1178041"/>
                    <a:gd name="connsiteY15" fmla="*/ 1327944 h 2004621"/>
                    <a:gd name="connsiteX16" fmla="*/ 853659 w 1178041"/>
                    <a:gd name="connsiteY16" fmla="*/ 1504950 h 2004621"/>
                    <a:gd name="connsiteX17" fmla="*/ 802859 w 1178041"/>
                    <a:gd name="connsiteY17" fmla="*/ 1644650 h 2004621"/>
                    <a:gd name="connsiteX18" fmla="*/ 644109 w 1178041"/>
                    <a:gd name="connsiteY18" fmla="*/ 1670050 h 2004621"/>
                    <a:gd name="connsiteX19" fmla="*/ 244059 w 1178041"/>
                    <a:gd name="connsiteY19" fmla="*/ 1617662 h 2004621"/>
                    <a:gd name="connsiteX20" fmla="*/ 155159 w 1178041"/>
                    <a:gd name="connsiteY20" fmla="*/ 1644650 h 2004621"/>
                    <a:gd name="connsiteX21" fmla="*/ 88484 w 1178041"/>
                    <a:gd name="connsiteY21" fmla="*/ 1733550 h 2004621"/>
                    <a:gd name="connsiteX22" fmla="*/ 62291 w 1178041"/>
                    <a:gd name="connsiteY22" fmla="*/ 1870075 h 2004621"/>
                    <a:gd name="connsiteX23" fmla="*/ 5934 w 1178041"/>
                    <a:gd name="connsiteY23" fmla="*/ 2004219 h 2004621"/>
                    <a:gd name="connsiteX24" fmla="*/ 2759 w 1178041"/>
                    <a:gd name="connsiteY24" fmla="*/ 1902619 h 2004621"/>
                    <a:gd name="connsiteX25" fmla="*/ 15459 w 1178041"/>
                    <a:gd name="connsiteY25" fmla="*/ 1663700 h 2004621"/>
                    <a:gd name="connsiteX26" fmla="*/ 47209 w 1178041"/>
                    <a:gd name="connsiteY26" fmla="*/ 412750 h 2004621"/>
                    <a:gd name="connsiteX27" fmla="*/ 53559 w 1178041"/>
                    <a:gd name="connsiteY27" fmla="*/ 6350 h 2004621"/>
                    <a:gd name="connsiteX28" fmla="*/ 82928 w 1178041"/>
                    <a:gd name="connsiteY28" fmla="*/ 3968 h 2004621"/>
                    <a:gd name="connsiteX29" fmla="*/ 929859 w 1178041"/>
                    <a:gd name="connsiteY29" fmla="*/ 0 h 2004621"/>
                    <a:gd name="connsiteX0" fmla="*/ 929859 w 1184046"/>
                    <a:gd name="connsiteY0" fmla="*/ 0 h 2004621"/>
                    <a:gd name="connsiteX1" fmla="*/ 1140996 w 1184046"/>
                    <a:gd name="connsiteY1" fmla="*/ 421481 h 2004621"/>
                    <a:gd name="connsiteX2" fmla="*/ 1180684 w 1184046"/>
                    <a:gd name="connsiteY2" fmla="*/ 554037 h 2004621"/>
                    <a:gd name="connsiteX3" fmla="*/ 1088609 w 1184046"/>
                    <a:gd name="connsiteY3" fmla="*/ 578643 h 2004621"/>
                    <a:gd name="connsiteX4" fmla="*/ 971928 w 1184046"/>
                    <a:gd name="connsiteY4" fmla="*/ 577056 h 2004621"/>
                    <a:gd name="connsiteX5" fmla="*/ 885409 w 1184046"/>
                    <a:gd name="connsiteY5" fmla="*/ 622300 h 2004621"/>
                    <a:gd name="connsiteX6" fmla="*/ 910809 w 1184046"/>
                    <a:gd name="connsiteY6" fmla="*/ 755650 h 2004621"/>
                    <a:gd name="connsiteX7" fmla="*/ 936209 w 1184046"/>
                    <a:gd name="connsiteY7" fmla="*/ 825500 h 2004621"/>
                    <a:gd name="connsiteX8" fmla="*/ 853659 w 1184046"/>
                    <a:gd name="connsiteY8" fmla="*/ 901700 h 2004621"/>
                    <a:gd name="connsiteX9" fmla="*/ 790159 w 1184046"/>
                    <a:gd name="connsiteY9" fmla="*/ 863600 h 2004621"/>
                    <a:gd name="connsiteX10" fmla="*/ 791747 w 1184046"/>
                    <a:gd name="connsiteY10" fmla="*/ 968375 h 2004621"/>
                    <a:gd name="connsiteX11" fmla="*/ 847309 w 1184046"/>
                    <a:gd name="connsiteY11" fmla="*/ 965200 h 2004621"/>
                    <a:gd name="connsiteX12" fmla="*/ 894140 w 1184046"/>
                    <a:gd name="connsiteY12" fmla="*/ 1013619 h 2004621"/>
                    <a:gd name="connsiteX13" fmla="*/ 885409 w 1184046"/>
                    <a:gd name="connsiteY13" fmla="*/ 1092200 h 2004621"/>
                    <a:gd name="connsiteX14" fmla="*/ 809209 w 1184046"/>
                    <a:gd name="connsiteY14" fmla="*/ 1143000 h 2004621"/>
                    <a:gd name="connsiteX15" fmla="*/ 810003 w 1184046"/>
                    <a:gd name="connsiteY15" fmla="*/ 1327944 h 2004621"/>
                    <a:gd name="connsiteX16" fmla="*/ 853659 w 1184046"/>
                    <a:gd name="connsiteY16" fmla="*/ 1504950 h 2004621"/>
                    <a:gd name="connsiteX17" fmla="*/ 802859 w 1184046"/>
                    <a:gd name="connsiteY17" fmla="*/ 1644650 h 2004621"/>
                    <a:gd name="connsiteX18" fmla="*/ 644109 w 1184046"/>
                    <a:gd name="connsiteY18" fmla="*/ 1670050 h 2004621"/>
                    <a:gd name="connsiteX19" fmla="*/ 244059 w 1184046"/>
                    <a:gd name="connsiteY19" fmla="*/ 1617662 h 2004621"/>
                    <a:gd name="connsiteX20" fmla="*/ 155159 w 1184046"/>
                    <a:gd name="connsiteY20" fmla="*/ 1644650 h 2004621"/>
                    <a:gd name="connsiteX21" fmla="*/ 88484 w 1184046"/>
                    <a:gd name="connsiteY21" fmla="*/ 1733550 h 2004621"/>
                    <a:gd name="connsiteX22" fmla="*/ 62291 w 1184046"/>
                    <a:gd name="connsiteY22" fmla="*/ 1870075 h 2004621"/>
                    <a:gd name="connsiteX23" fmla="*/ 5934 w 1184046"/>
                    <a:gd name="connsiteY23" fmla="*/ 2004219 h 2004621"/>
                    <a:gd name="connsiteX24" fmla="*/ 2759 w 1184046"/>
                    <a:gd name="connsiteY24" fmla="*/ 1902619 h 2004621"/>
                    <a:gd name="connsiteX25" fmla="*/ 15459 w 1184046"/>
                    <a:gd name="connsiteY25" fmla="*/ 1663700 h 2004621"/>
                    <a:gd name="connsiteX26" fmla="*/ 47209 w 1184046"/>
                    <a:gd name="connsiteY26" fmla="*/ 412750 h 2004621"/>
                    <a:gd name="connsiteX27" fmla="*/ 53559 w 1184046"/>
                    <a:gd name="connsiteY27" fmla="*/ 6350 h 2004621"/>
                    <a:gd name="connsiteX28" fmla="*/ 82928 w 1184046"/>
                    <a:gd name="connsiteY28" fmla="*/ 3968 h 2004621"/>
                    <a:gd name="connsiteX29" fmla="*/ 929859 w 1184046"/>
                    <a:gd name="connsiteY29" fmla="*/ 0 h 2004621"/>
                    <a:gd name="connsiteX0" fmla="*/ 929859 w 1184046"/>
                    <a:gd name="connsiteY0" fmla="*/ 0 h 2004621"/>
                    <a:gd name="connsiteX1" fmla="*/ 1140996 w 1184046"/>
                    <a:gd name="connsiteY1" fmla="*/ 421481 h 2004621"/>
                    <a:gd name="connsiteX2" fmla="*/ 1180684 w 1184046"/>
                    <a:gd name="connsiteY2" fmla="*/ 554037 h 2004621"/>
                    <a:gd name="connsiteX3" fmla="*/ 1088609 w 1184046"/>
                    <a:gd name="connsiteY3" fmla="*/ 578643 h 2004621"/>
                    <a:gd name="connsiteX4" fmla="*/ 971928 w 1184046"/>
                    <a:gd name="connsiteY4" fmla="*/ 577056 h 2004621"/>
                    <a:gd name="connsiteX5" fmla="*/ 885409 w 1184046"/>
                    <a:gd name="connsiteY5" fmla="*/ 622300 h 2004621"/>
                    <a:gd name="connsiteX6" fmla="*/ 910809 w 1184046"/>
                    <a:gd name="connsiteY6" fmla="*/ 755650 h 2004621"/>
                    <a:gd name="connsiteX7" fmla="*/ 936209 w 1184046"/>
                    <a:gd name="connsiteY7" fmla="*/ 825500 h 2004621"/>
                    <a:gd name="connsiteX8" fmla="*/ 853659 w 1184046"/>
                    <a:gd name="connsiteY8" fmla="*/ 901700 h 2004621"/>
                    <a:gd name="connsiteX9" fmla="*/ 790159 w 1184046"/>
                    <a:gd name="connsiteY9" fmla="*/ 863600 h 2004621"/>
                    <a:gd name="connsiteX10" fmla="*/ 791747 w 1184046"/>
                    <a:gd name="connsiteY10" fmla="*/ 968375 h 2004621"/>
                    <a:gd name="connsiteX11" fmla="*/ 847309 w 1184046"/>
                    <a:gd name="connsiteY11" fmla="*/ 965200 h 2004621"/>
                    <a:gd name="connsiteX12" fmla="*/ 894140 w 1184046"/>
                    <a:gd name="connsiteY12" fmla="*/ 1013619 h 2004621"/>
                    <a:gd name="connsiteX13" fmla="*/ 885409 w 1184046"/>
                    <a:gd name="connsiteY13" fmla="*/ 1092200 h 2004621"/>
                    <a:gd name="connsiteX14" fmla="*/ 809209 w 1184046"/>
                    <a:gd name="connsiteY14" fmla="*/ 1143000 h 2004621"/>
                    <a:gd name="connsiteX15" fmla="*/ 810003 w 1184046"/>
                    <a:gd name="connsiteY15" fmla="*/ 1327944 h 2004621"/>
                    <a:gd name="connsiteX16" fmla="*/ 853659 w 1184046"/>
                    <a:gd name="connsiteY16" fmla="*/ 1504950 h 2004621"/>
                    <a:gd name="connsiteX17" fmla="*/ 802859 w 1184046"/>
                    <a:gd name="connsiteY17" fmla="*/ 1644650 h 2004621"/>
                    <a:gd name="connsiteX18" fmla="*/ 644109 w 1184046"/>
                    <a:gd name="connsiteY18" fmla="*/ 1670050 h 2004621"/>
                    <a:gd name="connsiteX19" fmla="*/ 244059 w 1184046"/>
                    <a:gd name="connsiteY19" fmla="*/ 1617662 h 2004621"/>
                    <a:gd name="connsiteX20" fmla="*/ 155159 w 1184046"/>
                    <a:gd name="connsiteY20" fmla="*/ 1644650 h 2004621"/>
                    <a:gd name="connsiteX21" fmla="*/ 88484 w 1184046"/>
                    <a:gd name="connsiteY21" fmla="*/ 1733550 h 2004621"/>
                    <a:gd name="connsiteX22" fmla="*/ 62291 w 1184046"/>
                    <a:gd name="connsiteY22" fmla="*/ 1870075 h 2004621"/>
                    <a:gd name="connsiteX23" fmla="*/ 5934 w 1184046"/>
                    <a:gd name="connsiteY23" fmla="*/ 2004219 h 2004621"/>
                    <a:gd name="connsiteX24" fmla="*/ 2759 w 1184046"/>
                    <a:gd name="connsiteY24" fmla="*/ 1902619 h 2004621"/>
                    <a:gd name="connsiteX25" fmla="*/ 15459 w 1184046"/>
                    <a:gd name="connsiteY25" fmla="*/ 1663700 h 2004621"/>
                    <a:gd name="connsiteX26" fmla="*/ 47209 w 1184046"/>
                    <a:gd name="connsiteY26" fmla="*/ 412750 h 2004621"/>
                    <a:gd name="connsiteX27" fmla="*/ 53559 w 1184046"/>
                    <a:gd name="connsiteY27" fmla="*/ 6350 h 2004621"/>
                    <a:gd name="connsiteX28" fmla="*/ 82928 w 1184046"/>
                    <a:gd name="connsiteY28" fmla="*/ 3968 h 2004621"/>
                    <a:gd name="connsiteX29" fmla="*/ 929859 w 1184046"/>
                    <a:gd name="connsiteY29" fmla="*/ 0 h 2004621"/>
                    <a:gd name="connsiteX0" fmla="*/ 935968 w 1190155"/>
                    <a:gd name="connsiteY0" fmla="*/ 0 h 2004621"/>
                    <a:gd name="connsiteX1" fmla="*/ 1147105 w 1190155"/>
                    <a:gd name="connsiteY1" fmla="*/ 421481 h 2004621"/>
                    <a:gd name="connsiteX2" fmla="*/ 1186793 w 1190155"/>
                    <a:gd name="connsiteY2" fmla="*/ 554037 h 2004621"/>
                    <a:gd name="connsiteX3" fmla="*/ 1094718 w 1190155"/>
                    <a:gd name="connsiteY3" fmla="*/ 578643 h 2004621"/>
                    <a:gd name="connsiteX4" fmla="*/ 978037 w 1190155"/>
                    <a:gd name="connsiteY4" fmla="*/ 577056 h 2004621"/>
                    <a:gd name="connsiteX5" fmla="*/ 891518 w 1190155"/>
                    <a:gd name="connsiteY5" fmla="*/ 622300 h 2004621"/>
                    <a:gd name="connsiteX6" fmla="*/ 916918 w 1190155"/>
                    <a:gd name="connsiteY6" fmla="*/ 755650 h 2004621"/>
                    <a:gd name="connsiteX7" fmla="*/ 942318 w 1190155"/>
                    <a:gd name="connsiteY7" fmla="*/ 825500 h 2004621"/>
                    <a:gd name="connsiteX8" fmla="*/ 859768 w 1190155"/>
                    <a:gd name="connsiteY8" fmla="*/ 901700 h 2004621"/>
                    <a:gd name="connsiteX9" fmla="*/ 796268 w 1190155"/>
                    <a:gd name="connsiteY9" fmla="*/ 863600 h 2004621"/>
                    <a:gd name="connsiteX10" fmla="*/ 797856 w 1190155"/>
                    <a:gd name="connsiteY10" fmla="*/ 968375 h 2004621"/>
                    <a:gd name="connsiteX11" fmla="*/ 853418 w 1190155"/>
                    <a:gd name="connsiteY11" fmla="*/ 965200 h 2004621"/>
                    <a:gd name="connsiteX12" fmla="*/ 900249 w 1190155"/>
                    <a:gd name="connsiteY12" fmla="*/ 1013619 h 2004621"/>
                    <a:gd name="connsiteX13" fmla="*/ 891518 w 1190155"/>
                    <a:gd name="connsiteY13" fmla="*/ 1092200 h 2004621"/>
                    <a:gd name="connsiteX14" fmla="*/ 815318 w 1190155"/>
                    <a:gd name="connsiteY14" fmla="*/ 1143000 h 2004621"/>
                    <a:gd name="connsiteX15" fmla="*/ 816112 w 1190155"/>
                    <a:gd name="connsiteY15" fmla="*/ 1327944 h 2004621"/>
                    <a:gd name="connsiteX16" fmla="*/ 859768 w 1190155"/>
                    <a:gd name="connsiteY16" fmla="*/ 1504950 h 2004621"/>
                    <a:gd name="connsiteX17" fmla="*/ 808968 w 1190155"/>
                    <a:gd name="connsiteY17" fmla="*/ 1644650 h 2004621"/>
                    <a:gd name="connsiteX18" fmla="*/ 650218 w 1190155"/>
                    <a:gd name="connsiteY18" fmla="*/ 1670050 h 2004621"/>
                    <a:gd name="connsiteX19" fmla="*/ 250168 w 1190155"/>
                    <a:gd name="connsiteY19" fmla="*/ 1617662 h 2004621"/>
                    <a:gd name="connsiteX20" fmla="*/ 161268 w 1190155"/>
                    <a:gd name="connsiteY20" fmla="*/ 1644650 h 2004621"/>
                    <a:gd name="connsiteX21" fmla="*/ 94593 w 1190155"/>
                    <a:gd name="connsiteY21" fmla="*/ 1733550 h 2004621"/>
                    <a:gd name="connsiteX22" fmla="*/ 68400 w 1190155"/>
                    <a:gd name="connsiteY22" fmla="*/ 1870075 h 2004621"/>
                    <a:gd name="connsiteX23" fmla="*/ 12043 w 1190155"/>
                    <a:gd name="connsiteY23" fmla="*/ 2004219 h 2004621"/>
                    <a:gd name="connsiteX24" fmla="*/ 8868 w 1190155"/>
                    <a:gd name="connsiteY24" fmla="*/ 1902619 h 2004621"/>
                    <a:gd name="connsiteX25" fmla="*/ 21568 w 1190155"/>
                    <a:gd name="connsiteY25" fmla="*/ 1663700 h 2004621"/>
                    <a:gd name="connsiteX26" fmla="*/ 53318 w 1190155"/>
                    <a:gd name="connsiteY26" fmla="*/ 412750 h 2004621"/>
                    <a:gd name="connsiteX27" fmla="*/ 137 w 1190155"/>
                    <a:gd name="connsiteY27" fmla="*/ 3969 h 2004621"/>
                    <a:gd name="connsiteX28" fmla="*/ 89037 w 1190155"/>
                    <a:gd name="connsiteY28" fmla="*/ 3968 h 2004621"/>
                    <a:gd name="connsiteX29" fmla="*/ 935968 w 1190155"/>
                    <a:gd name="connsiteY29" fmla="*/ 0 h 2004621"/>
                    <a:gd name="connsiteX0" fmla="*/ 936822 w 1191009"/>
                    <a:gd name="connsiteY0" fmla="*/ 0 h 2004621"/>
                    <a:gd name="connsiteX1" fmla="*/ 1147959 w 1191009"/>
                    <a:gd name="connsiteY1" fmla="*/ 421481 h 2004621"/>
                    <a:gd name="connsiteX2" fmla="*/ 1187647 w 1191009"/>
                    <a:gd name="connsiteY2" fmla="*/ 554037 h 2004621"/>
                    <a:gd name="connsiteX3" fmla="*/ 1095572 w 1191009"/>
                    <a:gd name="connsiteY3" fmla="*/ 578643 h 2004621"/>
                    <a:gd name="connsiteX4" fmla="*/ 978891 w 1191009"/>
                    <a:gd name="connsiteY4" fmla="*/ 577056 h 2004621"/>
                    <a:gd name="connsiteX5" fmla="*/ 892372 w 1191009"/>
                    <a:gd name="connsiteY5" fmla="*/ 622300 h 2004621"/>
                    <a:gd name="connsiteX6" fmla="*/ 917772 w 1191009"/>
                    <a:gd name="connsiteY6" fmla="*/ 755650 h 2004621"/>
                    <a:gd name="connsiteX7" fmla="*/ 943172 w 1191009"/>
                    <a:gd name="connsiteY7" fmla="*/ 825500 h 2004621"/>
                    <a:gd name="connsiteX8" fmla="*/ 860622 w 1191009"/>
                    <a:gd name="connsiteY8" fmla="*/ 901700 h 2004621"/>
                    <a:gd name="connsiteX9" fmla="*/ 797122 w 1191009"/>
                    <a:gd name="connsiteY9" fmla="*/ 863600 h 2004621"/>
                    <a:gd name="connsiteX10" fmla="*/ 798710 w 1191009"/>
                    <a:gd name="connsiteY10" fmla="*/ 968375 h 2004621"/>
                    <a:gd name="connsiteX11" fmla="*/ 854272 w 1191009"/>
                    <a:gd name="connsiteY11" fmla="*/ 965200 h 2004621"/>
                    <a:gd name="connsiteX12" fmla="*/ 901103 w 1191009"/>
                    <a:gd name="connsiteY12" fmla="*/ 1013619 h 2004621"/>
                    <a:gd name="connsiteX13" fmla="*/ 892372 w 1191009"/>
                    <a:gd name="connsiteY13" fmla="*/ 1092200 h 2004621"/>
                    <a:gd name="connsiteX14" fmla="*/ 816172 w 1191009"/>
                    <a:gd name="connsiteY14" fmla="*/ 1143000 h 2004621"/>
                    <a:gd name="connsiteX15" fmla="*/ 816966 w 1191009"/>
                    <a:gd name="connsiteY15" fmla="*/ 1327944 h 2004621"/>
                    <a:gd name="connsiteX16" fmla="*/ 860622 w 1191009"/>
                    <a:gd name="connsiteY16" fmla="*/ 1504950 h 2004621"/>
                    <a:gd name="connsiteX17" fmla="*/ 809822 w 1191009"/>
                    <a:gd name="connsiteY17" fmla="*/ 1644650 h 2004621"/>
                    <a:gd name="connsiteX18" fmla="*/ 651072 w 1191009"/>
                    <a:gd name="connsiteY18" fmla="*/ 1670050 h 2004621"/>
                    <a:gd name="connsiteX19" fmla="*/ 251022 w 1191009"/>
                    <a:gd name="connsiteY19" fmla="*/ 1617662 h 2004621"/>
                    <a:gd name="connsiteX20" fmla="*/ 162122 w 1191009"/>
                    <a:gd name="connsiteY20" fmla="*/ 1644650 h 2004621"/>
                    <a:gd name="connsiteX21" fmla="*/ 95447 w 1191009"/>
                    <a:gd name="connsiteY21" fmla="*/ 1733550 h 2004621"/>
                    <a:gd name="connsiteX22" fmla="*/ 69254 w 1191009"/>
                    <a:gd name="connsiteY22" fmla="*/ 1870075 h 2004621"/>
                    <a:gd name="connsiteX23" fmla="*/ 12897 w 1191009"/>
                    <a:gd name="connsiteY23" fmla="*/ 2004219 h 2004621"/>
                    <a:gd name="connsiteX24" fmla="*/ 9722 w 1191009"/>
                    <a:gd name="connsiteY24" fmla="*/ 1902619 h 2004621"/>
                    <a:gd name="connsiteX25" fmla="*/ 22422 w 1191009"/>
                    <a:gd name="connsiteY25" fmla="*/ 1663700 h 2004621"/>
                    <a:gd name="connsiteX26" fmla="*/ 6547 w 1191009"/>
                    <a:gd name="connsiteY26" fmla="*/ 443706 h 2004621"/>
                    <a:gd name="connsiteX27" fmla="*/ 991 w 1191009"/>
                    <a:gd name="connsiteY27" fmla="*/ 3969 h 2004621"/>
                    <a:gd name="connsiteX28" fmla="*/ 89891 w 1191009"/>
                    <a:gd name="connsiteY28" fmla="*/ 3968 h 2004621"/>
                    <a:gd name="connsiteX29" fmla="*/ 936822 w 1191009"/>
                    <a:gd name="connsiteY29" fmla="*/ 0 h 2004621"/>
                    <a:gd name="connsiteX0" fmla="*/ 936527 w 1190714"/>
                    <a:gd name="connsiteY0" fmla="*/ 0 h 2004623"/>
                    <a:gd name="connsiteX1" fmla="*/ 1147664 w 1190714"/>
                    <a:gd name="connsiteY1" fmla="*/ 421481 h 2004623"/>
                    <a:gd name="connsiteX2" fmla="*/ 1187352 w 1190714"/>
                    <a:gd name="connsiteY2" fmla="*/ 554037 h 2004623"/>
                    <a:gd name="connsiteX3" fmla="*/ 1095277 w 1190714"/>
                    <a:gd name="connsiteY3" fmla="*/ 578643 h 2004623"/>
                    <a:gd name="connsiteX4" fmla="*/ 978596 w 1190714"/>
                    <a:gd name="connsiteY4" fmla="*/ 577056 h 2004623"/>
                    <a:gd name="connsiteX5" fmla="*/ 892077 w 1190714"/>
                    <a:gd name="connsiteY5" fmla="*/ 622300 h 2004623"/>
                    <a:gd name="connsiteX6" fmla="*/ 917477 w 1190714"/>
                    <a:gd name="connsiteY6" fmla="*/ 755650 h 2004623"/>
                    <a:gd name="connsiteX7" fmla="*/ 942877 w 1190714"/>
                    <a:gd name="connsiteY7" fmla="*/ 825500 h 2004623"/>
                    <a:gd name="connsiteX8" fmla="*/ 860327 w 1190714"/>
                    <a:gd name="connsiteY8" fmla="*/ 901700 h 2004623"/>
                    <a:gd name="connsiteX9" fmla="*/ 796827 w 1190714"/>
                    <a:gd name="connsiteY9" fmla="*/ 863600 h 2004623"/>
                    <a:gd name="connsiteX10" fmla="*/ 798415 w 1190714"/>
                    <a:gd name="connsiteY10" fmla="*/ 968375 h 2004623"/>
                    <a:gd name="connsiteX11" fmla="*/ 853977 w 1190714"/>
                    <a:gd name="connsiteY11" fmla="*/ 965200 h 2004623"/>
                    <a:gd name="connsiteX12" fmla="*/ 900808 w 1190714"/>
                    <a:gd name="connsiteY12" fmla="*/ 1013619 h 2004623"/>
                    <a:gd name="connsiteX13" fmla="*/ 892077 w 1190714"/>
                    <a:gd name="connsiteY13" fmla="*/ 1092200 h 2004623"/>
                    <a:gd name="connsiteX14" fmla="*/ 815877 w 1190714"/>
                    <a:gd name="connsiteY14" fmla="*/ 1143000 h 2004623"/>
                    <a:gd name="connsiteX15" fmla="*/ 816671 w 1190714"/>
                    <a:gd name="connsiteY15" fmla="*/ 1327944 h 2004623"/>
                    <a:gd name="connsiteX16" fmla="*/ 860327 w 1190714"/>
                    <a:gd name="connsiteY16" fmla="*/ 1504950 h 2004623"/>
                    <a:gd name="connsiteX17" fmla="*/ 809527 w 1190714"/>
                    <a:gd name="connsiteY17" fmla="*/ 1644650 h 2004623"/>
                    <a:gd name="connsiteX18" fmla="*/ 650777 w 1190714"/>
                    <a:gd name="connsiteY18" fmla="*/ 1670050 h 2004623"/>
                    <a:gd name="connsiteX19" fmla="*/ 250727 w 1190714"/>
                    <a:gd name="connsiteY19" fmla="*/ 1617662 h 2004623"/>
                    <a:gd name="connsiteX20" fmla="*/ 161827 w 1190714"/>
                    <a:gd name="connsiteY20" fmla="*/ 1644650 h 2004623"/>
                    <a:gd name="connsiteX21" fmla="*/ 95152 w 1190714"/>
                    <a:gd name="connsiteY21" fmla="*/ 1733550 h 2004623"/>
                    <a:gd name="connsiteX22" fmla="*/ 68959 w 1190714"/>
                    <a:gd name="connsiteY22" fmla="*/ 1870075 h 2004623"/>
                    <a:gd name="connsiteX23" fmla="*/ 12602 w 1190714"/>
                    <a:gd name="connsiteY23" fmla="*/ 2004219 h 2004623"/>
                    <a:gd name="connsiteX24" fmla="*/ 9427 w 1190714"/>
                    <a:gd name="connsiteY24" fmla="*/ 1902619 h 2004623"/>
                    <a:gd name="connsiteX25" fmla="*/ 695 w 1190714"/>
                    <a:gd name="connsiteY25" fmla="*/ 1661319 h 2004623"/>
                    <a:gd name="connsiteX26" fmla="*/ 6252 w 1190714"/>
                    <a:gd name="connsiteY26" fmla="*/ 443706 h 2004623"/>
                    <a:gd name="connsiteX27" fmla="*/ 696 w 1190714"/>
                    <a:gd name="connsiteY27" fmla="*/ 3969 h 2004623"/>
                    <a:gd name="connsiteX28" fmla="*/ 89596 w 1190714"/>
                    <a:gd name="connsiteY28" fmla="*/ 3968 h 2004623"/>
                    <a:gd name="connsiteX29" fmla="*/ 936527 w 1190714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92612 w 1191249"/>
                    <a:gd name="connsiteY13" fmla="*/ 1092200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60862 w 1191249"/>
                    <a:gd name="connsiteY16" fmla="*/ 1504950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9962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92612 w 1191249"/>
                    <a:gd name="connsiteY13" fmla="*/ 1092200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60862 w 1191249"/>
                    <a:gd name="connsiteY16" fmla="*/ 1504950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60862 w 1191249"/>
                    <a:gd name="connsiteY16" fmla="*/ 1504950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34668 w 1191249"/>
                    <a:gd name="connsiteY16" fmla="*/ 1488281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34668 w 1191249"/>
                    <a:gd name="connsiteY16" fmla="*/ 1488281 h 2004623"/>
                    <a:gd name="connsiteX17" fmla="*/ 783868 w 1191249"/>
                    <a:gd name="connsiteY17" fmla="*/ 1616075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0062 w 1191249"/>
                    <a:gd name="connsiteY15" fmla="*/ 1270794 h 2004623"/>
                    <a:gd name="connsiteX16" fmla="*/ 834668 w 1191249"/>
                    <a:gd name="connsiteY16" fmla="*/ 1488281 h 2004623"/>
                    <a:gd name="connsiteX17" fmla="*/ 783868 w 1191249"/>
                    <a:gd name="connsiteY17" fmla="*/ 1616075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1987 w 1191249"/>
                    <a:gd name="connsiteY4" fmla="*/ 584200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0062 w 1191249"/>
                    <a:gd name="connsiteY15" fmla="*/ 1270794 h 2004623"/>
                    <a:gd name="connsiteX16" fmla="*/ 834668 w 1191249"/>
                    <a:gd name="connsiteY16" fmla="*/ 1488281 h 2004623"/>
                    <a:gd name="connsiteX17" fmla="*/ 783868 w 1191249"/>
                    <a:gd name="connsiteY17" fmla="*/ 1616075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582"/>
                    <a:gd name="connsiteY0" fmla="*/ 0 h 2004623"/>
                    <a:gd name="connsiteX1" fmla="*/ 1148199 w 1191582"/>
                    <a:gd name="connsiteY1" fmla="*/ 421481 h 2004623"/>
                    <a:gd name="connsiteX2" fmla="*/ 1187887 w 1191582"/>
                    <a:gd name="connsiteY2" fmla="*/ 554037 h 2004623"/>
                    <a:gd name="connsiteX3" fmla="*/ 1091049 w 1191582"/>
                    <a:gd name="connsiteY3" fmla="*/ 585787 h 2004623"/>
                    <a:gd name="connsiteX4" fmla="*/ 971987 w 1191582"/>
                    <a:gd name="connsiteY4" fmla="*/ 584200 h 2004623"/>
                    <a:gd name="connsiteX5" fmla="*/ 892612 w 1191582"/>
                    <a:gd name="connsiteY5" fmla="*/ 622300 h 2004623"/>
                    <a:gd name="connsiteX6" fmla="*/ 918012 w 1191582"/>
                    <a:gd name="connsiteY6" fmla="*/ 755650 h 2004623"/>
                    <a:gd name="connsiteX7" fmla="*/ 943412 w 1191582"/>
                    <a:gd name="connsiteY7" fmla="*/ 825500 h 2004623"/>
                    <a:gd name="connsiteX8" fmla="*/ 860862 w 1191582"/>
                    <a:gd name="connsiteY8" fmla="*/ 901700 h 2004623"/>
                    <a:gd name="connsiteX9" fmla="*/ 797362 w 1191582"/>
                    <a:gd name="connsiteY9" fmla="*/ 863600 h 2004623"/>
                    <a:gd name="connsiteX10" fmla="*/ 798950 w 1191582"/>
                    <a:gd name="connsiteY10" fmla="*/ 968375 h 2004623"/>
                    <a:gd name="connsiteX11" fmla="*/ 854512 w 1191582"/>
                    <a:gd name="connsiteY11" fmla="*/ 965200 h 2004623"/>
                    <a:gd name="connsiteX12" fmla="*/ 901343 w 1191582"/>
                    <a:gd name="connsiteY12" fmla="*/ 1013619 h 2004623"/>
                    <a:gd name="connsiteX13" fmla="*/ 885468 w 1191582"/>
                    <a:gd name="connsiteY13" fmla="*/ 1085056 h 2004623"/>
                    <a:gd name="connsiteX14" fmla="*/ 816412 w 1191582"/>
                    <a:gd name="connsiteY14" fmla="*/ 1143000 h 2004623"/>
                    <a:gd name="connsiteX15" fmla="*/ 810062 w 1191582"/>
                    <a:gd name="connsiteY15" fmla="*/ 1270794 h 2004623"/>
                    <a:gd name="connsiteX16" fmla="*/ 834668 w 1191582"/>
                    <a:gd name="connsiteY16" fmla="*/ 1488281 h 2004623"/>
                    <a:gd name="connsiteX17" fmla="*/ 783868 w 1191582"/>
                    <a:gd name="connsiteY17" fmla="*/ 1616075 h 2004623"/>
                    <a:gd name="connsiteX18" fmla="*/ 651312 w 1191582"/>
                    <a:gd name="connsiteY18" fmla="*/ 1670050 h 2004623"/>
                    <a:gd name="connsiteX19" fmla="*/ 251262 w 1191582"/>
                    <a:gd name="connsiteY19" fmla="*/ 1617662 h 2004623"/>
                    <a:gd name="connsiteX20" fmla="*/ 162362 w 1191582"/>
                    <a:gd name="connsiteY20" fmla="*/ 1644650 h 2004623"/>
                    <a:gd name="connsiteX21" fmla="*/ 95687 w 1191582"/>
                    <a:gd name="connsiteY21" fmla="*/ 1733550 h 2004623"/>
                    <a:gd name="connsiteX22" fmla="*/ 69494 w 1191582"/>
                    <a:gd name="connsiteY22" fmla="*/ 1870075 h 2004623"/>
                    <a:gd name="connsiteX23" fmla="*/ 13137 w 1191582"/>
                    <a:gd name="connsiteY23" fmla="*/ 2004219 h 2004623"/>
                    <a:gd name="connsiteX24" fmla="*/ 5199 w 1191582"/>
                    <a:gd name="connsiteY24" fmla="*/ 1902619 h 2004623"/>
                    <a:gd name="connsiteX25" fmla="*/ 1230 w 1191582"/>
                    <a:gd name="connsiteY25" fmla="*/ 1661319 h 2004623"/>
                    <a:gd name="connsiteX26" fmla="*/ 2025 w 1191582"/>
                    <a:gd name="connsiteY26" fmla="*/ 443706 h 2004623"/>
                    <a:gd name="connsiteX27" fmla="*/ 1231 w 1191582"/>
                    <a:gd name="connsiteY27" fmla="*/ 3969 h 2004623"/>
                    <a:gd name="connsiteX28" fmla="*/ 90131 w 1191582"/>
                    <a:gd name="connsiteY28" fmla="*/ 3968 h 2004623"/>
                    <a:gd name="connsiteX29" fmla="*/ 937062 w 1191582"/>
                    <a:gd name="connsiteY29" fmla="*/ 0 h 2004623"/>
                    <a:gd name="connsiteX0" fmla="*/ 937062 w 1189537"/>
                    <a:gd name="connsiteY0" fmla="*/ 0 h 2004623"/>
                    <a:gd name="connsiteX1" fmla="*/ 1148199 w 1189537"/>
                    <a:gd name="connsiteY1" fmla="*/ 421481 h 2004623"/>
                    <a:gd name="connsiteX2" fmla="*/ 1185505 w 1189537"/>
                    <a:gd name="connsiteY2" fmla="*/ 527844 h 2004623"/>
                    <a:gd name="connsiteX3" fmla="*/ 1091049 w 1189537"/>
                    <a:gd name="connsiteY3" fmla="*/ 585787 h 2004623"/>
                    <a:gd name="connsiteX4" fmla="*/ 971987 w 1189537"/>
                    <a:gd name="connsiteY4" fmla="*/ 584200 h 2004623"/>
                    <a:gd name="connsiteX5" fmla="*/ 892612 w 1189537"/>
                    <a:gd name="connsiteY5" fmla="*/ 622300 h 2004623"/>
                    <a:gd name="connsiteX6" fmla="*/ 918012 w 1189537"/>
                    <a:gd name="connsiteY6" fmla="*/ 755650 h 2004623"/>
                    <a:gd name="connsiteX7" fmla="*/ 943412 w 1189537"/>
                    <a:gd name="connsiteY7" fmla="*/ 825500 h 2004623"/>
                    <a:gd name="connsiteX8" fmla="*/ 860862 w 1189537"/>
                    <a:gd name="connsiteY8" fmla="*/ 901700 h 2004623"/>
                    <a:gd name="connsiteX9" fmla="*/ 797362 w 1189537"/>
                    <a:gd name="connsiteY9" fmla="*/ 863600 h 2004623"/>
                    <a:gd name="connsiteX10" fmla="*/ 798950 w 1189537"/>
                    <a:gd name="connsiteY10" fmla="*/ 968375 h 2004623"/>
                    <a:gd name="connsiteX11" fmla="*/ 854512 w 1189537"/>
                    <a:gd name="connsiteY11" fmla="*/ 965200 h 2004623"/>
                    <a:gd name="connsiteX12" fmla="*/ 901343 w 1189537"/>
                    <a:gd name="connsiteY12" fmla="*/ 1013619 h 2004623"/>
                    <a:gd name="connsiteX13" fmla="*/ 885468 w 1189537"/>
                    <a:gd name="connsiteY13" fmla="*/ 1085056 h 2004623"/>
                    <a:gd name="connsiteX14" fmla="*/ 816412 w 1189537"/>
                    <a:gd name="connsiteY14" fmla="*/ 1143000 h 2004623"/>
                    <a:gd name="connsiteX15" fmla="*/ 810062 w 1189537"/>
                    <a:gd name="connsiteY15" fmla="*/ 1270794 h 2004623"/>
                    <a:gd name="connsiteX16" fmla="*/ 834668 w 1189537"/>
                    <a:gd name="connsiteY16" fmla="*/ 1488281 h 2004623"/>
                    <a:gd name="connsiteX17" fmla="*/ 783868 w 1189537"/>
                    <a:gd name="connsiteY17" fmla="*/ 1616075 h 2004623"/>
                    <a:gd name="connsiteX18" fmla="*/ 651312 w 1189537"/>
                    <a:gd name="connsiteY18" fmla="*/ 1670050 h 2004623"/>
                    <a:gd name="connsiteX19" fmla="*/ 251262 w 1189537"/>
                    <a:gd name="connsiteY19" fmla="*/ 1617662 h 2004623"/>
                    <a:gd name="connsiteX20" fmla="*/ 162362 w 1189537"/>
                    <a:gd name="connsiteY20" fmla="*/ 1644650 h 2004623"/>
                    <a:gd name="connsiteX21" fmla="*/ 95687 w 1189537"/>
                    <a:gd name="connsiteY21" fmla="*/ 1733550 h 2004623"/>
                    <a:gd name="connsiteX22" fmla="*/ 69494 w 1189537"/>
                    <a:gd name="connsiteY22" fmla="*/ 1870075 h 2004623"/>
                    <a:gd name="connsiteX23" fmla="*/ 13137 w 1189537"/>
                    <a:gd name="connsiteY23" fmla="*/ 2004219 h 2004623"/>
                    <a:gd name="connsiteX24" fmla="*/ 5199 w 1189537"/>
                    <a:gd name="connsiteY24" fmla="*/ 1902619 h 2004623"/>
                    <a:gd name="connsiteX25" fmla="*/ 1230 w 1189537"/>
                    <a:gd name="connsiteY25" fmla="*/ 1661319 h 2004623"/>
                    <a:gd name="connsiteX26" fmla="*/ 2025 w 1189537"/>
                    <a:gd name="connsiteY26" fmla="*/ 443706 h 2004623"/>
                    <a:gd name="connsiteX27" fmla="*/ 1231 w 1189537"/>
                    <a:gd name="connsiteY27" fmla="*/ 3969 h 2004623"/>
                    <a:gd name="connsiteX28" fmla="*/ 90131 w 1189537"/>
                    <a:gd name="connsiteY28" fmla="*/ 3968 h 2004623"/>
                    <a:gd name="connsiteX29" fmla="*/ 937062 w 1189537"/>
                    <a:gd name="connsiteY29" fmla="*/ 0 h 2004623"/>
                    <a:gd name="connsiteX0" fmla="*/ 937062 w 1187538"/>
                    <a:gd name="connsiteY0" fmla="*/ 0 h 2004623"/>
                    <a:gd name="connsiteX1" fmla="*/ 1148199 w 1187538"/>
                    <a:gd name="connsiteY1" fmla="*/ 421481 h 2004623"/>
                    <a:gd name="connsiteX2" fmla="*/ 1183123 w 1187538"/>
                    <a:gd name="connsiteY2" fmla="*/ 525462 h 2004623"/>
                    <a:gd name="connsiteX3" fmla="*/ 1091049 w 1187538"/>
                    <a:gd name="connsiteY3" fmla="*/ 585787 h 2004623"/>
                    <a:gd name="connsiteX4" fmla="*/ 971987 w 1187538"/>
                    <a:gd name="connsiteY4" fmla="*/ 584200 h 2004623"/>
                    <a:gd name="connsiteX5" fmla="*/ 892612 w 1187538"/>
                    <a:gd name="connsiteY5" fmla="*/ 622300 h 2004623"/>
                    <a:gd name="connsiteX6" fmla="*/ 918012 w 1187538"/>
                    <a:gd name="connsiteY6" fmla="*/ 755650 h 2004623"/>
                    <a:gd name="connsiteX7" fmla="*/ 943412 w 1187538"/>
                    <a:gd name="connsiteY7" fmla="*/ 825500 h 2004623"/>
                    <a:gd name="connsiteX8" fmla="*/ 860862 w 1187538"/>
                    <a:gd name="connsiteY8" fmla="*/ 901700 h 2004623"/>
                    <a:gd name="connsiteX9" fmla="*/ 797362 w 1187538"/>
                    <a:gd name="connsiteY9" fmla="*/ 863600 h 2004623"/>
                    <a:gd name="connsiteX10" fmla="*/ 798950 w 1187538"/>
                    <a:gd name="connsiteY10" fmla="*/ 968375 h 2004623"/>
                    <a:gd name="connsiteX11" fmla="*/ 854512 w 1187538"/>
                    <a:gd name="connsiteY11" fmla="*/ 965200 h 2004623"/>
                    <a:gd name="connsiteX12" fmla="*/ 901343 w 1187538"/>
                    <a:gd name="connsiteY12" fmla="*/ 1013619 h 2004623"/>
                    <a:gd name="connsiteX13" fmla="*/ 885468 w 1187538"/>
                    <a:gd name="connsiteY13" fmla="*/ 1085056 h 2004623"/>
                    <a:gd name="connsiteX14" fmla="*/ 816412 w 1187538"/>
                    <a:gd name="connsiteY14" fmla="*/ 1143000 h 2004623"/>
                    <a:gd name="connsiteX15" fmla="*/ 810062 w 1187538"/>
                    <a:gd name="connsiteY15" fmla="*/ 1270794 h 2004623"/>
                    <a:gd name="connsiteX16" fmla="*/ 834668 w 1187538"/>
                    <a:gd name="connsiteY16" fmla="*/ 1488281 h 2004623"/>
                    <a:gd name="connsiteX17" fmla="*/ 783868 w 1187538"/>
                    <a:gd name="connsiteY17" fmla="*/ 1616075 h 2004623"/>
                    <a:gd name="connsiteX18" fmla="*/ 651312 w 1187538"/>
                    <a:gd name="connsiteY18" fmla="*/ 1670050 h 2004623"/>
                    <a:gd name="connsiteX19" fmla="*/ 251262 w 1187538"/>
                    <a:gd name="connsiteY19" fmla="*/ 1617662 h 2004623"/>
                    <a:gd name="connsiteX20" fmla="*/ 162362 w 1187538"/>
                    <a:gd name="connsiteY20" fmla="*/ 1644650 h 2004623"/>
                    <a:gd name="connsiteX21" fmla="*/ 95687 w 1187538"/>
                    <a:gd name="connsiteY21" fmla="*/ 1733550 h 2004623"/>
                    <a:gd name="connsiteX22" fmla="*/ 69494 w 1187538"/>
                    <a:gd name="connsiteY22" fmla="*/ 1870075 h 2004623"/>
                    <a:gd name="connsiteX23" fmla="*/ 13137 w 1187538"/>
                    <a:gd name="connsiteY23" fmla="*/ 2004219 h 2004623"/>
                    <a:gd name="connsiteX24" fmla="*/ 5199 w 1187538"/>
                    <a:gd name="connsiteY24" fmla="*/ 1902619 h 2004623"/>
                    <a:gd name="connsiteX25" fmla="*/ 1230 w 1187538"/>
                    <a:gd name="connsiteY25" fmla="*/ 1661319 h 2004623"/>
                    <a:gd name="connsiteX26" fmla="*/ 2025 w 1187538"/>
                    <a:gd name="connsiteY26" fmla="*/ 443706 h 2004623"/>
                    <a:gd name="connsiteX27" fmla="*/ 1231 w 1187538"/>
                    <a:gd name="connsiteY27" fmla="*/ 3969 h 2004623"/>
                    <a:gd name="connsiteX28" fmla="*/ 90131 w 1187538"/>
                    <a:gd name="connsiteY28" fmla="*/ 3968 h 2004623"/>
                    <a:gd name="connsiteX29" fmla="*/ 937062 w 1187538"/>
                    <a:gd name="connsiteY29" fmla="*/ 0 h 2004623"/>
                    <a:gd name="connsiteX0" fmla="*/ 937062 w 1186497"/>
                    <a:gd name="connsiteY0" fmla="*/ 0 h 2004623"/>
                    <a:gd name="connsiteX1" fmla="*/ 1148199 w 1186497"/>
                    <a:gd name="connsiteY1" fmla="*/ 421481 h 2004623"/>
                    <a:gd name="connsiteX2" fmla="*/ 1183123 w 1186497"/>
                    <a:gd name="connsiteY2" fmla="*/ 525462 h 2004623"/>
                    <a:gd name="connsiteX3" fmla="*/ 1091049 w 1186497"/>
                    <a:gd name="connsiteY3" fmla="*/ 585787 h 2004623"/>
                    <a:gd name="connsiteX4" fmla="*/ 971987 w 1186497"/>
                    <a:gd name="connsiteY4" fmla="*/ 584200 h 2004623"/>
                    <a:gd name="connsiteX5" fmla="*/ 892612 w 1186497"/>
                    <a:gd name="connsiteY5" fmla="*/ 622300 h 2004623"/>
                    <a:gd name="connsiteX6" fmla="*/ 918012 w 1186497"/>
                    <a:gd name="connsiteY6" fmla="*/ 755650 h 2004623"/>
                    <a:gd name="connsiteX7" fmla="*/ 943412 w 1186497"/>
                    <a:gd name="connsiteY7" fmla="*/ 825500 h 2004623"/>
                    <a:gd name="connsiteX8" fmla="*/ 860862 w 1186497"/>
                    <a:gd name="connsiteY8" fmla="*/ 901700 h 2004623"/>
                    <a:gd name="connsiteX9" fmla="*/ 797362 w 1186497"/>
                    <a:gd name="connsiteY9" fmla="*/ 863600 h 2004623"/>
                    <a:gd name="connsiteX10" fmla="*/ 798950 w 1186497"/>
                    <a:gd name="connsiteY10" fmla="*/ 968375 h 2004623"/>
                    <a:gd name="connsiteX11" fmla="*/ 854512 w 1186497"/>
                    <a:gd name="connsiteY11" fmla="*/ 965200 h 2004623"/>
                    <a:gd name="connsiteX12" fmla="*/ 901343 w 1186497"/>
                    <a:gd name="connsiteY12" fmla="*/ 1013619 h 2004623"/>
                    <a:gd name="connsiteX13" fmla="*/ 885468 w 1186497"/>
                    <a:gd name="connsiteY13" fmla="*/ 1085056 h 2004623"/>
                    <a:gd name="connsiteX14" fmla="*/ 816412 w 1186497"/>
                    <a:gd name="connsiteY14" fmla="*/ 1143000 h 2004623"/>
                    <a:gd name="connsiteX15" fmla="*/ 810062 w 1186497"/>
                    <a:gd name="connsiteY15" fmla="*/ 1270794 h 2004623"/>
                    <a:gd name="connsiteX16" fmla="*/ 834668 w 1186497"/>
                    <a:gd name="connsiteY16" fmla="*/ 1488281 h 2004623"/>
                    <a:gd name="connsiteX17" fmla="*/ 783868 w 1186497"/>
                    <a:gd name="connsiteY17" fmla="*/ 1616075 h 2004623"/>
                    <a:gd name="connsiteX18" fmla="*/ 651312 w 1186497"/>
                    <a:gd name="connsiteY18" fmla="*/ 1670050 h 2004623"/>
                    <a:gd name="connsiteX19" fmla="*/ 251262 w 1186497"/>
                    <a:gd name="connsiteY19" fmla="*/ 1617662 h 2004623"/>
                    <a:gd name="connsiteX20" fmla="*/ 162362 w 1186497"/>
                    <a:gd name="connsiteY20" fmla="*/ 1644650 h 2004623"/>
                    <a:gd name="connsiteX21" fmla="*/ 95687 w 1186497"/>
                    <a:gd name="connsiteY21" fmla="*/ 1733550 h 2004623"/>
                    <a:gd name="connsiteX22" fmla="*/ 69494 w 1186497"/>
                    <a:gd name="connsiteY22" fmla="*/ 1870075 h 2004623"/>
                    <a:gd name="connsiteX23" fmla="*/ 13137 w 1186497"/>
                    <a:gd name="connsiteY23" fmla="*/ 2004219 h 2004623"/>
                    <a:gd name="connsiteX24" fmla="*/ 5199 w 1186497"/>
                    <a:gd name="connsiteY24" fmla="*/ 1902619 h 2004623"/>
                    <a:gd name="connsiteX25" fmla="*/ 1230 w 1186497"/>
                    <a:gd name="connsiteY25" fmla="*/ 1661319 h 2004623"/>
                    <a:gd name="connsiteX26" fmla="*/ 2025 w 1186497"/>
                    <a:gd name="connsiteY26" fmla="*/ 443706 h 2004623"/>
                    <a:gd name="connsiteX27" fmla="*/ 1231 w 1186497"/>
                    <a:gd name="connsiteY27" fmla="*/ 3969 h 2004623"/>
                    <a:gd name="connsiteX28" fmla="*/ 90131 w 1186497"/>
                    <a:gd name="connsiteY28" fmla="*/ 3968 h 2004623"/>
                    <a:gd name="connsiteX29" fmla="*/ 937062 w 1186497"/>
                    <a:gd name="connsiteY29" fmla="*/ 0 h 2004623"/>
                    <a:gd name="connsiteX0" fmla="*/ 937062 w 1185902"/>
                    <a:gd name="connsiteY0" fmla="*/ 0 h 2004623"/>
                    <a:gd name="connsiteX1" fmla="*/ 1141055 w 1185902"/>
                    <a:gd name="connsiteY1" fmla="*/ 395287 h 2004623"/>
                    <a:gd name="connsiteX2" fmla="*/ 1183123 w 1185902"/>
                    <a:gd name="connsiteY2" fmla="*/ 525462 h 2004623"/>
                    <a:gd name="connsiteX3" fmla="*/ 1091049 w 1185902"/>
                    <a:gd name="connsiteY3" fmla="*/ 585787 h 2004623"/>
                    <a:gd name="connsiteX4" fmla="*/ 971987 w 1185902"/>
                    <a:gd name="connsiteY4" fmla="*/ 584200 h 2004623"/>
                    <a:gd name="connsiteX5" fmla="*/ 892612 w 1185902"/>
                    <a:gd name="connsiteY5" fmla="*/ 622300 h 2004623"/>
                    <a:gd name="connsiteX6" fmla="*/ 918012 w 1185902"/>
                    <a:gd name="connsiteY6" fmla="*/ 755650 h 2004623"/>
                    <a:gd name="connsiteX7" fmla="*/ 943412 w 1185902"/>
                    <a:gd name="connsiteY7" fmla="*/ 825500 h 2004623"/>
                    <a:gd name="connsiteX8" fmla="*/ 860862 w 1185902"/>
                    <a:gd name="connsiteY8" fmla="*/ 901700 h 2004623"/>
                    <a:gd name="connsiteX9" fmla="*/ 797362 w 1185902"/>
                    <a:gd name="connsiteY9" fmla="*/ 863600 h 2004623"/>
                    <a:gd name="connsiteX10" fmla="*/ 798950 w 1185902"/>
                    <a:gd name="connsiteY10" fmla="*/ 968375 h 2004623"/>
                    <a:gd name="connsiteX11" fmla="*/ 854512 w 1185902"/>
                    <a:gd name="connsiteY11" fmla="*/ 965200 h 2004623"/>
                    <a:gd name="connsiteX12" fmla="*/ 901343 w 1185902"/>
                    <a:gd name="connsiteY12" fmla="*/ 1013619 h 2004623"/>
                    <a:gd name="connsiteX13" fmla="*/ 885468 w 1185902"/>
                    <a:gd name="connsiteY13" fmla="*/ 1085056 h 2004623"/>
                    <a:gd name="connsiteX14" fmla="*/ 816412 w 1185902"/>
                    <a:gd name="connsiteY14" fmla="*/ 1143000 h 2004623"/>
                    <a:gd name="connsiteX15" fmla="*/ 810062 w 1185902"/>
                    <a:gd name="connsiteY15" fmla="*/ 1270794 h 2004623"/>
                    <a:gd name="connsiteX16" fmla="*/ 834668 w 1185902"/>
                    <a:gd name="connsiteY16" fmla="*/ 1488281 h 2004623"/>
                    <a:gd name="connsiteX17" fmla="*/ 783868 w 1185902"/>
                    <a:gd name="connsiteY17" fmla="*/ 1616075 h 2004623"/>
                    <a:gd name="connsiteX18" fmla="*/ 651312 w 1185902"/>
                    <a:gd name="connsiteY18" fmla="*/ 1670050 h 2004623"/>
                    <a:gd name="connsiteX19" fmla="*/ 251262 w 1185902"/>
                    <a:gd name="connsiteY19" fmla="*/ 1617662 h 2004623"/>
                    <a:gd name="connsiteX20" fmla="*/ 162362 w 1185902"/>
                    <a:gd name="connsiteY20" fmla="*/ 1644650 h 2004623"/>
                    <a:gd name="connsiteX21" fmla="*/ 95687 w 1185902"/>
                    <a:gd name="connsiteY21" fmla="*/ 1733550 h 2004623"/>
                    <a:gd name="connsiteX22" fmla="*/ 69494 w 1185902"/>
                    <a:gd name="connsiteY22" fmla="*/ 1870075 h 2004623"/>
                    <a:gd name="connsiteX23" fmla="*/ 13137 w 1185902"/>
                    <a:gd name="connsiteY23" fmla="*/ 2004219 h 2004623"/>
                    <a:gd name="connsiteX24" fmla="*/ 5199 w 1185902"/>
                    <a:gd name="connsiteY24" fmla="*/ 1902619 h 2004623"/>
                    <a:gd name="connsiteX25" fmla="*/ 1230 w 1185902"/>
                    <a:gd name="connsiteY25" fmla="*/ 1661319 h 2004623"/>
                    <a:gd name="connsiteX26" fmla="*/ 2025 w 1185902"/>
                    <a:gd name="connsiteY26" fmla="*/ 443706 h 2004623"/>
                    <a:gd name="connsiteX27" fmla="*/ 1231 w 1185902"/>
                    <a:gd name="connsiteY27" fmla="*/ 3969 h 2004623"/>
                    <a:gd name="connsiteX28" fmla="*/ 90131 w 1185902"/>
                    <a:gd name="connsiteY28" fmla="*/ 3968 h 2004623"/>
                    <a:gd name="connsiteX29" fmla="*/ 937062 w 1185902"/>
                    <a:gd name="connsiteY29" fmla="*/ 0 h 2004623"/>
                    <a:gd name="connsiteX0" fmla="*/ 937062 w 1185902"/>
                    <a:gd name="connsiteY0" fmla="*/ 0 h 2009359"/>
                    <a:gd name="connsiteX1" fmla="*/ 1141055 w 1185902"/>
                    <a:gd name="connsiteY1" fmla="*/ 395287 h 2009359"/>
                    <a:gd name="connsiteX2" fmla="*/ 1183123 w 1185902"/>
                    <a:gd name="connsiteY2" fmla="*/ 525462 h 2009359"/>
                    <a:gd name="connsiteX3" fmla="*/ 1091049 w 1185902"/>
                    <a:gd name="connsiteY3" fmla="*/ 585787 h 2009359"/>
                    <a:gd name="connsiteX4" fmla="*/ 971987 w 1185902"/>
                    <a:gd name="connsiteY4" fmla="*/ 584200 h 2009359"/>
                    <a:gd name="connsiteX5" fmla="*/ 892612 w 1185902"/>
                    <a:gd name="connsiteY5" fmla="*/ 622300 h 2009359"/>
                    <a:gd name="connsiteX6" fmla="*/ 918012 w 1185902"/>
                    <a:gd name="connsiteY6" fmla="*/ 755650 h 2009359"/>
                    <a:gd name="connsiteX7" fmla="*/ 943412 w 1185902"/>
                    <a:gd name="connsiteY7" fmla="*/ 825500 h 2009359"/>
                    <a:gd name="connsiteX8" fmla="*/ 860862 w 1185902"/>
                    <a:gd name="connsiteY8" fmla="*/ 901700 h 2009359"/>
                    <a:gd name="connsiteX9" fmla="*/ 797362 w 1185902"/>
                    <a:gd name="connsiteY9" fmla="*/ 863600 h 2009359"/>
                    <a:gd name="connsiteX10" fmla="*/ 798950 w 1185902"/>
                    <a:gd name="connsiteY10" fmla="*/ 968375 h 2009359"/>
                    <a:gd name="connsiteX11" fmla="*/ 854512 w 1185902"/>
                    <a:gd name="connsiteY11" fmla="*/ 965200 h 2009359"/>
                    <a:gd name="connsiteX12" fmla="*/ 901343 w 1185902"/>
                    <a:gd name="connsiteY12" fmla="*/ 1013619 h 2009359"/>
                    <a:gd name="connsiteX13" fmla="*/ 885468 w 1185902"/>
                    <a:gd name="connsiteY13" fmla="*/ 1085056 h 2009359"/>
                    <a:gd name="connsiteX14" fmla="*/ 816412 w 1185902"/>
                    <a:gd name="connsiteY14" fmla="*/ 1143000 h 2009359"/>
                    <a:gd name="connsiteX15" fmla="*/ 810062 w 1185902"/>
                    <a:gd name="connsiteY15" fmla="*/ 1270794 h 2009359"/>
                    <a:gd name="connsiteX16" fmla="*/ 834668 w 1185902"/>
                    <a:gd name="connsiteY16" fmla="*/ 1488281 h 2009359"/>
                    <a:gd name="connsiteX17" fmla="*/ 783868 w 1185902"/>
                    <a:gd name="connsiteY17" fmla="*/ 1616075 h 2009359"/>
                    <a:gd name="connsiteX18" fmla="*/ 651312 w 1185902"/>
                    <a:gd name="connsiteY18" fmla="*/ 1670050 h 2009359"/>
                    <a:gd name="connsiteX19" fmla="*/ 251262 w 1185902"/>
                    <a:gd name="connsiteY19" fmla="*/ 1617662 h 2009359"/>
                    <a:gd name="connsiteX20" fmla="*/ 162362 w 1185902"/>
                    <a:gd name="connsiteY20" fmla="*/ 1644650 h 2009359"/>
                    <a:gd name="connsiteX21" fmla="*/ 95687 w 1185902"/>
                    <a:gd name="connsiteY21" fmla="*/ 1733550 h 2009359"/>
                    <a:gd name="connsiteX22" fmla="*/ 69494 w 1185902"/>
                    <a:gd name="connsiteY22" fmla="*/ 1870075 h 2009359"/>
                    <a:gd name="connsiteX23" fmla="*/ 17900 w 1185902"/>
                    <a:gd name="connsiteY23" fmla="*/ 2008982 h 2009359"/>
                    <a:gd name="connsiteX24" fmla="*/ 5199 w 1185902"/>
                    <a:gd name="connsiteY24" fmla="*/ 1902619 h 2009359"/>
                    <a:gd name="connsiteX25" fmla="*/ 1230 w 1185902"/>
                    <a:gd name="connsiteY25" fmla="*/ 1661319 h 2009359"/>
                    <a:gd name="connsiteX26" fmla="*/ 2025 w 1185902"/>
                    <a:gd name="connsiteY26" fmla="*/ 443706 h 2009359"/>
                    <a:gd name="connsiteX27" fmla="*/ 1231 w 1185902"/>
                    <a:gd name="connsiteY27" fmla="*/ 3969 h 2009359"/>
                    <a:gd name="connsiteX28" fmla="*/ 90131 w 1185902"/>
                    <a:gd name="connsiteY28" fmla="*/ 3968 h 2009359"/>
                    <a:gd name="connsiteX29" fmla="*/ 937062 w 1185902"/>
                    <a:gd name="connsiteY29" fmla="*/ 0 h 2009359"/>
                    <a:gd name="connsiteX0" fmla="*/ 942015 w 1190855"/>
                    <a:gd name="connsiteY0" fmla="*/ 0 h 2034879"/>
                    <a:gd name="connsiteX1" fmla="*/ 1146008 w 1190855"/>
                    <a:gd name="connsiteY1" fmla="*/ 395287 h 2034879"/>
                    <a:gd name="connsiteX2" fmla="*/ 1188076 w 1190855"/>
                    <a:gd name="connsiteY2" fmla="*/ 525462 h 2034879"/>
                    <a:gd name="connsiteX3" fmla="*/ 1096002 w 1190855"/>
                    <a:gd name="connsiteY3" fmla="*/ 585787 h 2034879"/>
                    <a:gd name="connsiteX4" fmla="*/ 976940 w 1190855"/>
                    <a:gd name="connsiteY4" fmla="*/ 584200 h 2034879"/>
                    <a:gd name="connsiteX5" fmla="*/ 897565 w 1190855"/>
                    <a:gd name="connsiteY5" fmla="*/ 622300 h 2034879"/>
                    <a:gd name="connsiteX6" fmla="*/ 922965 w 1190855"/>
                    <a:gd name="connsiteY6" fmla="*/ 755650 h 2034879"/>
                    <a:gd name="connsiteX7" fmla="*/ 948365 w 1190855"/>
                    <a:gd name="connsiteY7" fmla="*/ 825500 h 2034879"/>
                    <a:gd name="connsiteX8" fmla="*/ 865815 w 1190855"/>
                    <a:gd name="connsiteY8" fmla="*/ 901700 h 2034879"/>
                    <a:gd name="connsiteX9" fmla="*/ 802315 w 1190855"/>
                    <a:gd name="connsiteY9" fmla="*/ 863600 h 2034879"/>
                    <a:gd name="connsiteX10" fmla="*/ 803903 w 1190855"/>
                    <a:gd name="connsiteY10" fmla="*/ 968375 h 2034879"/>
                    <a:gd name="connsiteX11" fmla="*/ 859465 w 1190855"/>
                    <a:gd name="connsiteY11" fmla="*/ 965200 h 2034879"/>
                    <a:gd name="connsiteX12" fmla="*/ 906296 w 1190855"/>
                    <a:gd name="connsiteY12" fmla="*/ 1013619 h 2034879"/>
                    <a:gd name="connsiteX13" fmla="*/ 890421 w 1190855"/>
                    <a:gd name="connsiteY13" fmla="*/ 1085056 h 2034879"/>
                    <a:gd name="connsiteX14" fmla="*/ 821365 w 1190855"/>
                    <a:gd name="connsiteY14" fmla="*/ 1143000 h 2034879"/>
                    <a:gd name="connsiteX15" fmla="*/ 815015 w 1190855"/>
                    <a:gd name="connsiteY15" fmla="*/ 1270794 h 2034879"/>
                    <a:gd name="connsiteX16" fmla="*/ 839621 w 1190855"/>
                    <a:gd name="connsiteY16" fmla="*/ 1488281 h 2034879"/>
                    <a:gd name="connsiteX17" fmla="*/ 788821 w 1190855"/>
                    <a:gd name="connsiteY17" fmla="*/ 1616075 h 2034879"/>
                    <a:gd name="connsiteX18" fmla="*/ 656265 w 1190855"/>
                    <a:gd name="connsiteY18" fmla="*/ 1670050 h 2034879"/>
                    <a:gd name="connsiteX19" fmla="*/ 256215 w 1190855"/>
                    <a:gd name="connsiteY19" fmla="*/ 1617662 h 2034879"/>
                    <a:gd name="connsiteX20" fmla="*/ 167315 w 1190855"/>
                    <a:gd name="connsiteY20" fmla="*/ 1644650 h 2034879"/>
                    <a:gd name="connsiteX21" fmla="*/ 100640 w 1190855"/>
                    <a:gd name="connsiteY21" fmla="*/ 1733550 h 2034879"/>
                    <a:gd name="connsiteX22" fmla="*/ 74447 w 1190855"/>
                    <a:gd name="connsiteY22" fmla="*/ 1870075 h 2034879"/>
                    <a:gd name="connsiteX23" fmla="*/ 22853 w 1190855"/>
                    <a:gd name="connsiteY23" fmla="*/ 2008982 h 2034879"/>
                    <a:gd name="connsiteX24" fmla="*/ 627 w 1190855"/>
                    <a:gd name="connsiteY24" fmla="*/ 2000250 h 2034879"/>
                    <a:gd name="connsiteX25" fmla="*/ 6183 w 1190855"/>
                    <a:gd name="connsiteY25" fmla="*/ 1661319 h 2034879"/>
                    <a:gd name="connsiteX26" fmla="*/ 6978 w 1190855"/>
                    <a:gd name="connsiteY26" fmla="*/ 443706 h 2034879"/>
                    <a:gd name="connsiteX27" fmla="*/ 6184 w 1190855"/>
                    <a:gd name="connsiteY27" fmla="*/ 3969 h 2034879"/>
                    <a:gd name="connsiteX28" fmla="*/ 95084 w 1190855"/>
                    <a:gd name="connsiteY28" fmla="*/ 3968 h 2034879"/>
                    <a:gd name="connsiteX29" fmla="*/ 942015 w 1190855"/>
                    <a:gd name="connsiteY29" fmla="*/ 0 h 2034879"/>
                    <a:gd name="connsiteX0" fmla="*/ 946589 w 1195429"/>
                    <a:gd name="connsiteY0" fmla="*/ 0 h 2009158"/>
                    <a:gd name="connsiteX1" fmla="*/ 1150582 w 1195429"/>
                    <a:gd name="connsiteY1" fmla="*/ 395287 h 2009158"/>
                    <a:gd name="connsiteX2" fmla="*/ 1192650 w 1195429"/>
                    <a:gd name="connsiteY2" fmla="*/ 525462 h 2009158"/>
                    <a:gd name="connsiteX3" fmla="*/ 1100576 w 1195429"/>
                    <a:gd name="connsiteY3" fmla="*/ 585787 h 2009158"/>
                    <a:gd name="connsiteX4" fmla="*/ 981514 w 1195429"/>
                    <a:gd name="connsiteY4" fmla="*/ 584200 h 2009158"/>
                    <a:gd name="connsiteX5" fmla="*/ 902139 w 1195429"/>
                    <a:gd name="connsiteY5" fmla="*/ 622300 h 2009158"/>
                    <a:gd name="connsiteX6" fmla="*/ 927539 w 1195429"/>
                    <a:gd name="connsiteY6" fmla="*/ 755650 h 2009158"/>
                    <a:gd name="connsiteX7" fmla="*/ 952939 w 1195429"/>
                    <a:gd name="connsiteY7" fmla="*/ 825500 h 2009158"/>
                    <a:gd name="connsiteX8" fmla="*/ 870389 w 1195429"/>
                    <a:gd name="connsiteY8" fmla="*/ 901700 h 2009158"/>
                    <a:gd name="connsiteX9" fmla="*/ 806889 w 1195429"/>
                    <a:gd name="connsiteY9" fmla="*/ 863600 h 2009158"/>
                    <a:gd name="connsiteX10" fmla="*/ 808477 w 1195429"/>
                    <a:gd name="connsiteY10" fmla="*/ 968375 h 2009158"/>
                    <a:gd name="connsiteX11" fmla="*/ 864039 w 1195429"/>
                    <a:gd name="connsiteY11" fmla="*/ 965200 h 2009158"/>
                    <a:gd name="connsiteX12" fmla="*/ 910870 w 1195429"/>
                    <a:gd name="connsiteY12" fmla="*/ 1013619 h 2009158"/>
                    <a:gd name="connsiteX13" fmla="*/ 894995 w 1195429"/>
                    <a:gd name="connsiteY13" fmla="*/ 1085056 h 2009158"/>
                    <a:gd name="connsiteX14" fmla="*/ 825939 w 1195429"/>
                    <a:gd name="connsiteY14" fmla="*/ 1143000 h 2009158"/>
                    <a:gd name="connsiteX15" fmla="*/ 819589 w 1195429"/>
                    <a:gd name="connsiteY15" fmla="*/ 1270794 h 2009158"/>
                    <a:gd name="connsiteX16" fmla="*/ 844195 w 1195429"/>
                    <a:gd name="connsiteY16" fmla="*/ 1488281 h 2009158"/>
                    <a:gd name="connsiteX17" fmla="*/ 793395 w 1195429"/>
                    <a:gd name="connsiteY17" fmla="*/ 1616075 h 2009158"/>
                    <a:gd name="connsiteX18" fmla="*/ 660839 w 1195429"/>
                    <a:gd name="connsiteY18" fmla="*/ 1670050 h 2009158"/>
                    <a:gd name="connsiteX19" fmla="*/ 260789 w 1195429"/>
                    <a:gd name="connsiteY19" fmla="*/ 1617662 h 2009158"/>
                    <a:gd name="connsiteX20" fmla="*/ 171889 w 1195429"/>
                    <a:gd name="connsiteY20" fmla="*/ 1644650 h 2009158"/>
                    <a:gd name="connsiteX21" fmla="*/ 105214 w 1195429"/>
                    <a:gd name="connsiteY21" fmla="*/ 1733550 h 2009158"/>
                    <a:gd name="connsiteX22" fmla="*/ 79021 w 1195429"/>
                    <a:gd name="connsiteY22" fmla="*/ 1870075 h 2009158"/>
                    <a:gd name="connsiteX23" fmla="*/ 27427 w 1195429"/>
                    <a:gd name="connsiteY23" fmla="*/ 2008982 h 2009158"/>
                    <a:gd name="connsiteX24" fmla="*/ 438 w 1195429"/>
                    <a:gd name="connsiteY24" fmla="*/ 1840706 h 2009158"/>
                    <a:gd name="connsiteX25" fmla="*/ 10757 w 1195429"/>
                    <a:gd name="connsiteY25" fmla="*/ 1661319 h 2009158"/>
                    <a:gd name="connsiteX26" fmla="*/ 11552 w 1195429"/>
                    <a:gd name="connsiteY26" fmla="*/ 443706 h 2009158"/>
                    <a:gd name="connsiteX27" fmla="*/ 10758 w 1195429"/>
                    <a:gd name="connsiteY27" fmla="*/ 3969 h 2009158"/>
                    <a:gd name="connsiteX28" fmla="*/ 99658 w 1195429"/>
                    <a:gd name="connsiteY28" fmla="*/ 3968 h 2009158"/>
                    <a:gd name="connsiteX29" fmla="*/ 946589 w 1195429"/>
                    <a:gd name="connsiteY29" fmla="*/ 0 h 2009158"/>
                    <a:gd name="connsiteX0" fmla="*/ 946430 w 1195270"/>
                    <a:gd name="connsiteY0" fmla="*/ 0 h 2024445"/>
                    <a:gd name="connsiteX1" fmla="*/ 1150423 w 1195270"/>
                    <a:gd name="connsiteY1" fmla="*/ 395287 h 2024445"/>
                    <a:gd name="connsiteX2" fmla="*/ 1192491 w 1195270"/>
                    <a:gd name="connsiteY2" fmla="*/ 525462 h 2024445"/>
                    <a:gd name="connsiteX3" fmla="*/ 1100417 w 1195270"/>
                    <a:gd name="connsiteY3" fmla="*/ 585787 h 2024445"/>
                    <a:gd name="connsiteX4" fmla="*/ 981355 w 1195270"/>
                    <a:gd name="connsiteY4" fmla="*/ 584200 h 2024445"/>
                    <a:gd name="connsiteX5" fmla="*/ 901980 w 1195270"/>
                    <a:gd name="connsiteY5" fmla="*/ 622300 h 2024445"/>
                    <a:gd name="connsiteX6" fmla="*/ 927380 w 1195270"/>
                    <a:gd name="connsiteY6" fmla="*/ 755650 h 2024445"/>
                    <a:gd name="connsiteX7" fmla="*/ 952780 w 1195270"/>
                    <a:gd name="connsiteY7" fmla="*/ 825500 h 2024445"/>
                    <a:gd name="connsiteX8" fmla="*/ 870230 w 1195270"/>
                    <a:gd name="connsiteY8" fmla="*/ 901700 h 2024445"/>
                    <a:gd name="connsiteX9" fmla="*/ 806730 w 1195270"/>
                    <a:gd name="connsiteY9" fmla="*/ 863600 h 2024445"/>
                    <a:gd name="connsiteX10" fmla="*/ 808318 w 1195270"/>
                    <a:gd name="connsiteY10" fmla="*/ 968375 h 2024445"/>
                    <a:gd name="connsiteX11" fmla="*/ 863880 w 1195270"/>
                    <a:gd name="connsiteY11" fmla="*/ 965200 h 2024445"/>
                    <a:gd name="connsiteX12" fmla="*/ 910711 w 1195270"/>
                    <a:gd name="connsiteY12" fmla="*/ 1013619 h 2024445"/>
                    <a:gd name="connsiteX13" fmla="*/ 894836 w 1195270"/>
                    <a:gd name="connsiteY13" fmla="*/ 1085056 h 2024445"/>
                    <a:gd name="connsiteX14" fmla="*/ 825780 w 1195270"/>
                    <a:gd name="connsiteY14" fmla="*/ 1143000 h 2024445"/>
                    <a:gd name="connsiteX15" fmla="*/ 819430 w 1195270"/>
                    <a:gd name="connsiteY15" fmla="*/ 1270794 h 2024445"/>
                    <a:gd name="connsiteX16" fmla="*/ 844036 w 1195270"/>
                    <a:gd name="connsiteY16" fmla="*/ 1488281 h 2024445"/>
                    <a:gd name="connsiteX17" fmla="*/ 793236 w 1195270"/>
                    <a:gd name="connsiteY17" fmla="*/ 1616075 h 2024445"/>
                    <a:gd name="connsiteX18" fmla="*/ 660680 w 1195270"/>
                    <a:gd name="connsiteY18" fmla="*/ 1670050 h 2024445"/>
                    <a:gd name="connsiteX19" fmla="*/ 260630 w 1195270"/>
                    <a:gd name="connsiteY19" fmla="*/ 1617662 h 2024445"/>
                    <a:gd name="connsiteX20" fmla="*/ 171730 w 1195270"/>
                    <a:gd name="connsiteY20" fmla="*/ 1644650 h 2024445"/>
                    <a:gd name="connsiteX21" fmla="*/ 105055 w 1195270"/>
                    <a:gd name="connsiteY21" fmla="*/ 1733550 h 2024445"/>
                    <a:gd name="connsiteX22" fmla="*/ 78862 w 1195270"/>
                    <a:gd name="connsiteY22" fmla="*/ 1870075 h 2024445"/>
                    <a:gd name="connsiteX23" fmla="*/ 27268 w 1195270"/>
                    <a:gd name="connsiteY23" fmla="*/ 2008982 h 2024445"/>
                    <a:gd name="connsiteX24" fmla="*/ 5122 w 1195270"/>
                    <a:gd name="connsiteY24" fmla="*/ 2002147 h 2024445"/>
                    <a:gd name="connsiteX25" fmla="*/ 279 w 1195270"/>
                    <a:gd name="connsiteY25" fmla="*/ 1840706 h 2024445"/>
                    <a:gd name="connsiteX26" fmla="*/ 10598 w 1195270"/>
                    <a:gd name="connsiteY26" fmla="*/ 1661319 h 2024445"/>
                    <a:gd name="connsiteX27" fmla="*/ 11393 w 1195270"/>
                    <a:gd name="connsiteY27" fmla="*/ 443706 h 2024445"/>
                    <a:gd name="connsiteX28" fmla="*/ 10599 w 1195270"/>
                    <a:gd name="connsiteY28" fmla="*/ 3969 h 2024445"/>
                    <a:gd name="connsiteX29" fmla="*/ 99499 w 1195270"/>
                    <a:gd name="connsiteY29" fmla="*/ 3968 h 2024445"/>
                    <a:gd name="connsiteX30" fmla="*/ 946430 w 1195270"/>
                    <a:gd name="connsiteY30" fmla="*/ 0 h 2024445"/>
                    <a:gd name="connsiteX0" fmla="*/ 946430 w 1195270"/>
                    <a:gd name="connsiteY0" fmla="*/ 0 h 2018992"/>
                    <a:gd name="connsiteX1" fmla="*/ 1150423 w 1195270"/>
                    <a:gd name="connsiteY1" fmla="*/ 395287 h 2018992"/>
                    <a:gd name="connsiteX2" fmla="*/ 1192491 w 1195270"/>
                    <a:gd name="connsiteY2" fmla="*/ 525462 h 2018992"/>
                    <a:gd name="connsiteX3" fmla="*/ 1100417 w 1195270"/>
                    <a:gd name="connsiteY3" fmla="*/ 585787 h 2018992"/>
                    <a:gd name="connsiteX4" fmla="*/ 981355 w 1195270"/>
                    <a:gd name="connsiteY4" fmla="*/ 584200 h 2018992"/>
                    <a:gd name="connsiteX5" fmla="*/ 901980 w 1195270"/>
                    <a:gd name="connsiteY5" fmla="*/ 622300 h 2018992"/>
                    <a:gd name="connsiteX6" fmla="*/ 927380 w 1195270"/>
                    <a:gd name="connsiteY6" fmla="*/ 755650 h 2018992"/>
                    <a:gd name="connsiteX7" fmla="*/ 952780 w 1195270"/>
                    <a:gd name="connsiteY7" fmla="*/ 825500 h 2018992"/>
                    <a:gd name="connsiteX8" fmla="*/ 870230 w 1195270"/>
                    <a:gd name="connsiteY8" fmla="*/ 901700 h 2018992"/>
                    <a:gd name="connsiteX9" fmla="*/ 806730 w 1195270"/>
                    <a:gd name="connsiteY9" fmla="*/ 863600 h 2018992"/>
                    <a:gd name="connsiteX10" fmla="*/ 808318 w 1195270"/>
                    <a:gd name="connsiteY10" fmla="*/ 968375 h 2018992"/>
                    <a:gd name="connsiteX11" fmla="*/ 863880 w 1195270"/>
                    <a:gd name="connsiteY11" fmla="*/ 965200 h 2018992"/>
                    <a:gd name="connsiteX12" fmla="*/ 910711 w 1195270"/>
                    <a:gd name="connsiteY12" fmla="*/ 1013619 h 2018992"/>
                    <a:gd name="connsiteX13" fmla="*/ 894836 w 1195270"/>
                    <a:gd name="connsiteY13" fmla="*/ 1085056 h 2018992"/>
                    <a:gd name="connsiteX14" fmla="*/ 825780 w 1195270"/>
                    <a:gd name="connsiteY14" fmla="*/ 1143000 h 2018992"/>
                    <a:gd name="connsiteX15" fmla="*/ 819430 w 1195270"/>
                    <a:gd name="connsiteY15" fmla="*/ 1270794 h 2018992"/>
                    <a:gd name="connsiteX16" fmla="*/ 844036 w 1195270"/>
                    <a:gd name="connsiteY16" fmla="*/ 1488281 h 2018992"/>
                    <a:gd name="connsiteX17" fmla="*/ 793236 w 1195270"/>
                    <a:gd name="connsiteY17" fmla="*/ 1616075 h 2018992"/>
                    <a:gd name="connsiteX18" fmla="*/ 660680 w 1195270"/>
                    <a:gd name="connsiteY18" fmla="*/ 1670050 h 2018992"/>
                    <a:gd name="connsiteX19" fmla="*/ 260630 w 1195270"/>
                    <a:gd name="connsiteY19" fmla="*/ 1617662 h 2018992"/>
                    <a:gd name="connsiteX20" fmla="*/ 171730 w 1195270"/>
                    <a:gd name="connsiteY20" fmla="*/ 1644650 h 2018992"/>
                    <a:gd name="connsiteX21" fmla="*/ 105055 w 1195270"/>
                    <a:gd name="connsiteY21" fmla="*/ 1733550 h 2018992"/>
                    <a:gd name="connsiteX22" fmla="*/ 78862 w 1195270"/>
                    <a:gd name="connsiteY22" fmla="*/ 1870075 h 2018992"/>
                    <a:gd name="connsiteX23" fmla="*/ 27268 w 1195270"/>
                    <a:gd name="connsiteY23" fmla="*/ 2008982 h 2018992"/>
                    <a:gd name="connsiteX24" fmla="*/ 5122 w 1195270"/>
                    <a:gd name="connsiteY24" fmla="*/ 2002147 h 2018992"/>
                    <a:gd name="connsiteX25" fmla="*/ 279 w 1195270"/>
                    <a:gd name="connsiteY25" fmla="*/ 1840706 h 2018992"/>
                    <a:gd name="connsiteX26" fmla="*/ 10598 w 1195270"/>
                    <a:gd name="connsiteY26" fmla="*/ 1661319 h 2018992"/>
                    <a:gd name="connsiteX27" fmla="*/ 11393 w 1195270"/>
                    <a:gd name="connsiteY27" fmla="*/ 443706 h 2018992"/>
                    <a:gd name="connsiteX28" fmla="*/ 10599 w 1195270"/>
                    <a:gd name="connsiteY28" fmla="*/ 3969 h 2018992"/>
                    <a:gd name="connsiteX29" fmla="*/ 99499 w 1195270"/>
                    <a:gd name="connsiteY29" fmla="*/ 3968 h 2018992"/>
                    <a:gd name="connsiteX30" fmla="*/ 946430 w 1195270"/>
                    <a:gd name="connsiteY30" fmla="*/ 0 h 2018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195270" h="2018992">
                      <a:moveTo>
                        <a:pt x="946430" y="0"/>
                      </a:moveTo>
                      <a:cubicBezTo>
                        <a:pt x="1043796" y="191558"/>
                        <a:pt x="1109413" y="307710"/>
                        <a:pt x="1150423" y="395287"/>
                      </a:cubicBezTo>
                      <a:cubicBezTo>
                        <a:pt x="1191433" y="482864"/>
                        <a:pt x="1200825" y="493712"/>
                        <a:pt x="1192491" y="525462"/>
                      </a:cubicBezTo>
                      <a:cubicBezTo>
                        <a:pt x="1184157" y="557212"/>
                        <a:pt x="1135606" y="575997"/>
                        <a:pt x="1100417" y="585787"/>
                      </a:cubicBezTo>
                      <a:cubicBezTo>
                        <a:pt x="1065228" y="595577"/>
                        <a:pt x="1014428" y="578115"/>
                        <a:pt x="981355" y="584200"/>
                      </a:cubicBezTo>
                      <a:cubicBezTo>
                        <a:pt x="948282" y="590285"/>
                        <a:pt x="910976" y="593725"/>
                        <a:pt x="901980" y="622300"/>
                      </a:cubicBezTo>
                      <a:cubicBezTo>
                        <a:pt x="892984" y="650875"/>
                        <a:pt x="918913" y="721783"/>
                        <a:pt x="927380" y="755650"/>
                      </a:cubicBezTo>
                      <a:cubicBezTo>
                        <a:pt x="935847" y="789517"/>
                        <a:pt x="962305" y="801158"/>
                        <a:pt x="952780" y="825500"/>
                      </a:cubicBezTo>
                      <a:cubicBezTo>
                        <a:pt x="943255" y="849842"/>
                        <a:pt x="894572" y="895350"/>
                        <a:pt x="870230" y="901700"/>
                      </a:cubicBezTo>
                      <a:cubicBezTo>
                        <a:pt x="845888" y="908050"/>
                        <a:pt x="817049" y="852487"/>
                        <a:pt x="806730" y="863600"/>
                      </a:cubicBezTo>
                      <a:cubicBezTo>
                        <a:pt x="796411" y="874713"/>
                        <a:pt x="796412" y="965730"/>
                        <a:pt x="808318" y="968375"/>
                      </a:cubicBezTo>
                      <a:cubicBezTo>
                        <a:pt x="820224" y="971020"/>
                        <a:pt x="846815" y="957659"/>
                        <a:pt x="863880" y="965200"/>
                      </a:cubicBezTo>
                      <a:cubicBezTo>
                        <a:pt x="880946" y="972741"/>
                        <a:pt x="905552" y="993643"/>
                        <a:pt x="910711" y="1013619"/>
                      </a:cubicBezTo>
                      <a:cubicBezTo>
                        <a:pt x="915870" y="1033595"/>
                        <a:pt x="908991" y="1063493"/>
                        <a:pt x="894836" y="1085056"/>
                      </a:cubicBezTo>
                      <a:cubicBezTo>
                        <a:pt x="880681" y="1106620"/>
                        <a:pt x="838348" y="1112044"/>
                        <a:pt x="825780" y="1143000"/>
                      </a:cubicBezTo>
                      <a:cubicBezTo>
                        <a:pt x="813212" y="1173956"/>
                        <a:pt x="816387" y="1213247"/>
                        <a:pt x="819430" y="1270794"/>
                      </a:cubicBezTo>
                      <a:cubicBezTo>
                        <a:pt x="822473" y="1328341"/>
                        <a:pt x="848402" y="1430734"/>
                        <a:pt x="844036" y="1488281"/>
                      </a:cubicBezTo>
                      <a:cubicBezTo>
                        <a:pt x="839670" y="1545828"/>
                        <a:pt x="823795" y="1585780"/>
                        <a:pt x="793236" y="1616075"/>
                      </a:cubicBezTo>
                      <a:cubicBezTo>
                        <a:pt x="762677" y="1646370"/>
                        <a:pt x="749448" y="1669786"/>
                        <a:pt x="660680" y="1670050"/>
                      </a:cubicBezTo>
                      <a:cubicBezTo>
                        <a:pt x="571912" y="1670315"/>
                        <a:pt x="304022" y="1617134"/>
                        <a:pt x="260630" y="1617662"/>
                      </a:cubicBezTo>
                      <a:cubicBezTo>
                        <a:pt x="217238" y="1618190"/>
                        <a:pt x="197659" y="1625335"/>
                        <a:pt x="171730" y="1644650"/>
                      </a:cubicBezTo>
                      <a:cubicBezTo>
                        <a:pt x="145801" y="1663965"/>
                        <a:pt x="120533" y="1695979"/>
                        <a:pt x="105055" y="1733550"/>
                      </a:cubicBezTo>
                      <a:cubicBezTo>
                        <a:pt x="89577" y="1771121"/>
                        <a:pt x="91826" y="1824170"/>
                        <a:pt x="78862" y="1870075"/>
                      </a:cubicBezTo>
                      <a:cubicBezTo>
                        <a:pt x="65898" y="1915980"/>
                        <a:pt x="39558" y="1986970"/>
                        <a:pt x="27268" y="2008982"/>
                      </a:cubicBezTo>
                      <a:cubicBezTo>
                        <a:pt x="14978" y="2030994"/>
                        <a:pt x="26289" y="2011143"/>
                        <a:pt x="5122" y="2002147"/>
                      </a:cubicBezTo>
                      <a:cubicBezTo>
                        <a:pt x="624" y="1974101"/>
                        <a:pt x="-634" y="1897511"/>
                        <a:pt x="279" y="1840706"/>
                      </a:cubicBezTo>
                      <a:cubicBezTo>
                        <a:pt x="1192" y="1783901"/>
                        <a:pt x="8746" y="1894152"/>
                        <a:pt x="10598" y="1661319"/>
                      </a:cubicBezTo>
                      <a:cubicBezTo>
                        <a:pt x="12450" y="1428486"/>
                        <a:pt x="11393" y="719931"/>
                        <a:pt x="11393" y="443706"/>
                      </a:cubicBezTo>
                      <a:cubicBezTo>
                        <a:pt x="11393" y="167481"/>
                        <a:pt x="7424" y="68527"/>
                        <a:pt x="10599" y="3969"/>
                      </a:cubicBezTo>
                      <a:cubicBezTo>
                        <a:pt x="109024" y="1324"/>
                        <a:pt x="99499" y="3968"/>
                        <a:pt x="99499" y="3968"/>
                      </a:cubicBezTo>
                      <a:lnTo>
                        <a:pt x="94643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101" name="正方形/長方形 100"/>
                <p:cNvSpPr/>
                <p:nvPr/>
              </p:nvSpPr>
              <p:spPr bwMode="auto">
                <a:xfrm>
                  <a:off x="-1608112" y="1589136"/>
                  <a:ext cx="690530" cy="202165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grpSp>
              <p:nvGrpSpPr>
                <p:cNvPr id="106" name="グループ化 105"/>
                <p:cNvGrpSpPr/>
                <p:nvPr/>
              </p:nvGrpSpPr>
              <p:grpSpPr>
                <a:xfrm>
                  <a:off x="-1495848" y="1818530"/>
                  <a:ext cx="1381125" cy="1794734"/>
                  <a:chOff x="-1152525" y="5741195"/>
                  <a:chExt cx="1381125" cy="1794734"/>
                </a:xfrm>
              </p:grpSpPr>
              <p:sp>
                <p:nvSpPr>
                  <p:cNvPr id="102" name="フリーフォーム 101"/>
                  <p:cNvSpPr/>
                  <p:nvPr/>
                </p:nvSpPr>
                <p:spPr bwMode="auto">
                  <a:xfrm>
                    <a:off x="-1150171" y="5742542"/>
                    <a:ext cx="1376093" cy="1793387"/>
                  </a:xfrm>
                  <a:custGeom>
                    <a:avLst/>
                    <a:gdLst>
                      <a:gd name="connsiteX0" fmla="*/ 520370 w 1383088"/>
                      <a:gd name="connsiteY0" fmla="*/ 13053 h 1822551"/>
                      <a:gd name="connsiteX1" fmla="*/ 406070 w 1383088"/>
                      <a:gd name="connsiteY1" fmla="*/ 127353 h 1822551"/>
                      <a:gd name="connsiteX2" fmla="*/ 291770 w 1383088"/>
                      <a:gd name="connsiteY2" fmla="*/ 298803 h 1822551"/>
                      <a:gd name="connsiteX3" fmla="*/ 234620 w 1383088"/>
                      <a:gd name="connsiteY3" fmla="*/ 613128 h 1822551"/>
                      <a:gd name="connsiteX4" fmla="*/ 220333 w 1383088"/>
                      <a:gd name="connsiteY4" fmla="*/ 1027466 h 1822551"/>
                      <a:gd name="connsiteX5" fmla="*/ 167945 w 1383088"/>
                      <a:gd name="connsiteY5" fmla="*/ 1298928 h 1822551"/>
                      <a:gd name="connsiteX6" fmla="*/ 91745 w 1383088"/>
                      <a:gd name="connsiteY6" fmla="*/ 1594203 h 1822551"/>
                      <a:gd name="connsiteX7" fmla="*/ 15545 w 1383088"/>
                      <a:gd name="connsiteY7" fmla="*/ 1798991 h 1822551"/>
                      <a:gd name="connsiteX8" fmla="*/ 420358 w 1383088"/>
                      <a:gd name="connsiteY8" fmla="*/ 1798991 h 1822551"/>
                      <a:gd name="connsiteX9" fmla="*/ 472745 w 1383088"/>
                      <a:gd name="connsiteY9" fmla="*/ 1627541 h 1822551"/>
                      <a:gd name="connsiteX10" fmla="*/ 396545 w 1383088"/>
                      <a:gd name="connsiteY10" fmla="*/ 1375128 h 1822551"/>
                      <a:gd name="connsiteX11" fmla="*/ 353683 w 1383088"/>
                      <a:gd name="connsiteY11" fmla="*/ 1127478 h 1822551"/>
                      <a:gd name="connsiteX12" fmla="*/ 377495 w 1383088"/>
                      <a:gd name="connsiteY12" fmla="*/ 1041753 h 1822551"/>
                      <a:gd name="connsiteX13" fmla="*/ 420358 w 1383088"/>
                      <a:gd name="connsiteY13" fmla="*/ 1108428 h 1822551"/>
                      <a:gd name="connsiteX14" fmla="*/ 439408 w 1383088"/>
                      <a:gd name="connsiteY14" fmla="*/ 1217966 h 1822551"/>
                      <a:gd name="connsiteX15" fmla="*/ 477508 w 1383088"/>
                      <a:gd name="connsiteY15" fmla="*/ 1284641 h 1822551"/>
                      <a:gd name="connsiteX16" fmla="*/ 477508 w 1383088"/>
                      <a:gd name="connsiteY16" fmla="*/ 1184628 h 1822551"/>
                      <a:gd name="connsiteX17" fmla="*/ 439408 w 1383088"/>
                      <a:gd name="connsiteY17" fmla="*/ 1008416 h 1822551"/>
                      <a:gd name="connsiteX18" fmla="*/ 487033 w 1383088"/>
                      <a:gd name="connsiteY18" fmla="*/ 836966 h 1822551"/>
                      <a:gd name="connsiteX19" fmla="*/ 629908 w 1383088"/>
                      <a:gd name="connsiteY19" fmla="*/ 713141 h 1822551"/>
                      <a:gd name="connsiteX20" fmla="*/ 901370 w 1383088"/>
                      <a:gd name="connsiteY20" fmla="*/ 646466 h 1822551"/>
                      <a:gd name="connsiteX21" fmla="*/ 1129970 w 1383088"/>
                      <a:gd name="connsiteY21" fmla="*/ 675041 h 1822551"/>
                      <a:gd name="connsiteX22" fmla="*/ 1215696 w 1383088"/>
                      <a:gd name="connsiteY22" fmla="*/ 732191 h 1822551"/>
                      <a:gd name="connsiteX23" fmla="*/ 1201408 w 1383088"/>
                      <a:gd name="connsiteY23" fmla="*/ 794103 h 1822551"/>
                      <a:gd name="connsiteX24" fmla="*/ 1072820 w 1383088"/>
                      <a:gd name="connsiteY24" fmla="*/ 813153 h 1822551"/>
                      <a:gd name="connsiteX25" fmla="*/ 1015670 w 1383088"/>
                      <a:gd name="connsiteY25" fmla="*/ 860778 h 1822551"/>
                      <a:gd name="connsiteX26" fmla="*/ 1077583 w 1383088"/>
                      <a:gd name="connsiteY26" fmla="*/ 917928 h 1822551"/>
                      <a:gd name="connsiteX27" fmla="*/ 1229983 w 1383088"/>
                      <a:gd name="connsiteY27" fmla="*/ 822678 h 1822551"/>
                      <a:gd name="connsiteX28" fmla="*/ 1339521 w 1383088"/>
                      <a:gd name="connsiteY28" fmla="*/ 808391 h 1822551"/>
                      <a:gd name="connsiteX29" fmla="*/ 1372858 w 1383088"/>
                      <a:gd name="connsiteY29" fmla="*/ 746478 h 1822551"/>
                      <a:gd name="connsiteX30" fmla="*/ 1377621 w 1383088"/>
                      <a:gd name="connsiteY30" fmla="*/ 641703 h 1822551"/>
                      <a:gd name="connsiteX31" fmla="*/ 1301421 w 1383088"/>
                      <a:gd name="connsiteY31" fmla="*/ 594078 h 1822551"/>
                      <a:gd name="connsiteX32" fmla="*/ 1163308 w 1383088"/>
                      <a:gd name="connsiteY32" fmla="*/ 522641 h 1822551"/>
                      <a:gd name="connsiteX33" fmla="*/ 1063295 w 1383088"/>
                      <a:gd name="connsiteY33" fmla="*/ 460728 h 1822551"/>
                      <a:gd name="connsiteX34" fmla="*/ 901370 w 1383088"/>
                      <a:gd name="connsiteY34" fmla="*/ 441678 h 1822551"/>
                      <a:gd name="connsiteX35" fmla="*/ 696583 w 1383088"/>
                      <a:gd name="connsiteY35" fmla="*/ 489303 h 1822551"/>
                      <a:gd name="connsiteX36" fmla="*/ 591808 w 1383088"/>
                      <a:gd name="connsiteY36" fmla="*/ 565503 h 1822551"/>
                      <a:gd name="connsiteX37" fmla="*/ 487033 w 1383088"/>
                      <a:gd name="connsiteY37" fmla="*/ 617891 h 1822551"/>
                      <a:gd name="connsiteX38" fmla="*/ 401308 w 1383088"/>
                      <a:gd name="connsiteY38" fmla="*/ 694091 h 1822551"/>
                      <a:gd name="connsiteX39" fmla="*/ 310820 w 1383088"/>
                      <a:gd name="connsiteY39" fmla="*/ 694091 h 1822551"/>
                      <a:gd name="connsiteX40" fmla="*/ 291770 w 1383088"/>
                      <a:gd name="connsiteY40" fmla="*/ 646466 h 1822551"/>
                      <a:gd name="connsiteX41" fmla="*/ 315583 w 1383088"/>
                      <a:gd name="connsiteY41" fmla="*/ 555978 h 1822551"/>
                      <a:gd name="connsiteX42" fmla="*/ 425120 w 1383088"/>
                      <a:gd name="connsiteY42" fmla="*/ 441678 h 1822551"/>
                      <a:gd name="connsiteX43" fmla="*/ 520370 w 1383088"/>
                      <a:gd name="connsiteY43" fmla="*/ 13053 h 1822551"/>
                      <a:gd name="connsiteX0" fmla="*/ 505579 w 1368297"/>
                      <a:gd name="connsiteY0" fmla="*/ 13053 h 1836380"/>
                      <a:gd name="connsiteX1" fmla="*/ 391279 w 1368297"/>
                      <a:gd name="connsiteY1" fmla="*/ 127353 h 1836380"/>
                      <a:gd name="connsiteX2" fmla="*/ 276979 w 1368297"/>
                      <a:gd name="connsiteY2" fmla="*/ 298803 h 1836380"/>
                      <a:gd name="connsiteX3" fmla="*/ 219829 w 1368297"/>
                      <a:gd name="connsiteY3" fmla="*/ 613128 h 1836380"/>
                      <a:gd name="connsiteX4" fmla="*/ 205542 w 1368297"/>
                      <a:gd name="connsiteY4" fmla="*/ 1027466 h 1836380"/>
                      <a:gd name="connsiteX5" fmla="*/ 153154 w 1368297"/>
                      <a:gd name="connsiteY5" fmla="*/ 1298928 h 1836380"/>
                      <a:gd name="connsiteX6" fmla="*/ 76954 w 1368297"/>
                      <a:gd name="connsiteY6" fmla="*/ 1594203 h 1836380"/>
                      <a:gd name="connsiteX7" fmla="*/ 754 w 1368297"/>
                      <a:gd name="connsiteY7" fmla="*/ 1798991 h 1836380"/>
                      <a:gd name="connsiteX8" fmla="*/ 405567 w 1368297"/>
                      <a:gd name="connsiteY8" fmla="*/ 1798991 h 1836380"/>
                      <a:gd name="connsiteX9" fmla="*/ 457954 w 1368297"/>
                      <a:gd name="connsiteY9" fmla="*/ 1627541 h 1836380"/>
                      <a:gd name="connsiteX10" fmla="*/ 381754 w 1368297"/>
                      <a:gd name="connsiteY10" fmla="*/ 1375128 h 1836380"/>
                      <a:gd name="connsiteX11" fmla="*/ 338892 w 1368297"/>
                      <a:gd name="connsiteY11" fmla="*/ 1127478 h 1836380"/>
                      <a:gd name="connsiteX12" fmla="*/ 362704 w 1368297"/>
                      <a:gd name="connsiteY12" fmla="*/ 1041753 h 1836380"/>
                      <a:gd name="connsiteX13" fmla="*/ 405567 w 1368297"/>
                      <a:gd name="connsiteY13" fmla="*/ 1108428 h 1836380"/>
                      <a:gd name="connsiteX14" fmla="*/ 424617 w 1368297"/>
                      <a:gd name="connsiteY14" fmla="*/ 1217966 h 1836380"/>
                      <a:gd name="connsiteX15" fmla="*/ 462717 w 1368297"/>
                      <a:gd name="connsiteY15" fmla="*/ 1284641 h 1836380"/>
                      <a:gd name="connsiteX16" fmla="*/ 462717 w 1368297"/>
                      <a:gd name="connsiteY16" fmla="*/ 1184628 h 1836380"/>
                      <a:gd name="connsiteX17" fmla="*/ 424617 w 1368297"/>
                      <a:gd name="connsiteY17" fmla="*/ 1008416 h 1836380"/>
                      <a:gd name="connsiteX18" fmla="*/ 472242 w 1368297"/>
                      <a:gd name="connsiteY18" fmla="*/ 836966 h 1836380"/>
                      <a:gd name="connsiteX19" fmla="*/ 615117 w 1368297"/>
                      <a:gd name="connsiteY19" fmla="*/ 713141 h 1836380"/>
                      <a:gd name="connsiteX20" fmla="*/ 886579 w 1368297"/>
                      <a:gd name="connsiteY20" fmla="*/ 646466 h 1836380"/>
                      <a:gd name="connsiteX21" fmla="*/ 1115179 w 1368297"/>
                      <a:gd name="connsiteY21" fmla="*/ 675041 h 1836380"/>
                      <a:gd name="connsiteX22" fmla="*/ 1200905 w 1368297"/>
                      <a:gd name="connsiteY22" fmla="*/ 732191 h 1836380"/>
                      <a:gd name="connsiteX23" fmla="*/ 1186617 w 1368297"/>
                      <a:gd name="connsiteY23" fmla="*/ 794103 h 1836380"/>
                      <a:gd name="connsiteX24" fmla="*/ 1058029 w 1368297"/>
                      <a:gd name="connsiteY24" fmla="*/ 813153 h 1836380"/>
                      <a:gd name="connsiteX25" fmla="*/ 1000879 w 1368297"/>
                      <a:gd name="connsiteY25" fmla="*/ 860778 h 1836380"/>
                      <a:gd name="connsiteX26" fmla="*/ 1062792 w 1368297"/>
                      <a:gd name="connsiteY26" fmla="*/ 917928 h 1836380"/>
                      <a:gd name="connsiteX27" fmla="*/ 1215192 w 1368297"/>
                      <a:gd name="connsiteY27" fmla="*/ 822678 h 1836380"/>
                      <a:gd name="connsiteX28" fmla="*/ 1324730 w 1368297"/>
                      <a:gd name="connsiteY28" fmla="*/ 808391 h 1836380"/>
                      <a:gd name="connsiteX29" fmla="*/ 1358067 w 1368297"/>
                      <a:gd name="connsiteY29" fmla="*/ 746478 h 1836380"/>
                      <a:gd name="connsiteX30" fmla="*/ 1362830 w 1368297"/>
                      <a:gd name="connsiteY30" fmla="*/ 641703 h 1836380"/>
                      <a:gd name="connsiteX31" fmla="*/ 1286630 w 1368297"/>
                      <a:gd name="connsiteY31" fmla="*/ 594078 h 1836380"/>
                      <a:gd name="connsiteX32" fmla="*/ 1148517 w 1368297"/>
                      <a:gd name="connsiteY32" fmla="*/ 522641 h 1836380"/>
                      <a:gd name="connsiteX33" fmla="*/ 1048504 w 1368297"/>
                      <a:gd name="connsiteY33" fmla="*/ 460728 h 1836380"/>
                      <a:gd name="connsiteX34" fmla="*/ 886579 w 1368297"/>
                      <a:gd name="connsiteY34" fmla="*/ 441678 h 1836380"/>
                      <a:gd name="connsiteX35" fmla="*/ 681792 w 1368297"/>
                      <a:gd name="connsiteY35" fmla="*/ 489303 h 1836380"/>
                      <a:gd name="connsiteX36" fmla="*/ 577017 w 1368297"/>
                      <a:gd name="connsiteY36" fmla="*/ 565503 h 1836380"/>
                      <a:gd name="connsiteX37" fmla="*/ 472242 w 1368297"/>
                      <a:gd name="connsiteY37" fmla="*/ 617891 h 1836380"/>
                      <a:gd name="connsiteX38" fmla="*/ 386517 w 1368297"/>
                      <a:gd name="connsiteY38" fmla="*/ 694091 h 1836380"/>
                      <a:gd name="connsiteX39" fmla="*/ 296029 w 1368297"/>
                      <a:gd name="connsiteY39" fmla="*/ 694091 h 1836380"/>
                      <a:gd name="connsiteX40" fmla="*/ 276979 w 1368297"/>
                      <a:gd name="connsiteY40" fmla="*/ 646466 h 1836380"/>
                      <a:gd name="connsiteX41" fmla="*/ 300792 w 1368297"/>
                      <a:gd name="connsiteY41" fmla="*/ 555978 h 1836380"/>
                      <a:gd name="connsiteX42" fmla="*/ 410329 w 1368297"/>
                      <a:gd name="connsiteY42" fmla="*/ 441678 h 1836380"/>
                      <a:gd name="connsiteX43" fmla="*/ 505579 w 1368297"/>
                      <a:gd name="connsiteY43" fmla="*/ 13053 h 1836380"/>
                      <a:gd name="connsiteX0" fmla="*/ 506312 w 1369030"/>
                      <a:gd name="connsiteY0" fmla="*/ 13053 h 1812426"/>
                      <a:gd name="connsiteX1" fmla="*/ 392012 w 1369030"/>
                      <a:gd name="connsiteY1" fmla="*/ 127353 h 1812426"/>
                      <a:gd name="connsiteX2" fmla="*/ 277712 w 1369030"/>
                      <a:gd name="connsiteY2" fmla="*/ 298803 h 1812426"/>
                      <a:gd name="connsiteX3" fmla="*/ 220562 w 1369030"/>
                      <a:gd name="connsiteY3" fmla="*/ 613128 h 1812426"/>
                      <a:gd name="connsiteX4" fmla="*/ 206275 w 1369030"/>
                      <a:gd name="connsiteY4" fmla="*/ 1027466 h 1812426"/>
                      <a:gd name="connsiteX5" fmla="*/ 153887 w 1369030"/>
                      <a:gd name="connsiteY5" fmla="*/ 1298928 h 1812426"/>
                      <a:gd name="connsiteX6" fmla="*/ 77687 w 1369030"/>
                      <a:gd name="connsiteY6" fmla="*/ 1594203 h 1812426"/>
                      <a:gd name="connsiteX7" fmla="*/ 1487 w 1369030"/>
                      <a:gd name="connsiteY7" fmla="*/ 1798991 h 1812426"/>
                      <a:gd name="connsiteX8" fmla="*/ 406300 w 1369030"/>
                      <a:gd name="connsiteY8" fmla="*/ 1798991 h 1812426"/>
                      <a:gd name="connsiteX9" fmla="*/ 458687 w 1369030"/>
                      <a:gd name="connsiteY9" fmla="*/ 1627541 h 1812426"/>
                      <a:gd name="connsiteX10" fmla="*/ 382487 w 1369030"/>
                      <a:gd name="connsiteY10" fmla="*/ 1375128 h 1812426"/>
                      <a:gd name="connsiteX11" fmla="*/ 339625 w 1369030"/>
                      <a:gd name="connsiteY11" fmla="*/ 1127478 h 1812426"/>
                      <a:gd name="connsiteX12" fmla="*/ 363437 w 1369030"/>
                      <a:gd name="connsiteY12" fmla="*/ 1041753 h 1812426"/>
                      <a:gd name="connsiteX13" fmla="*/ 406300 w 1369030"/>
                      <a:gd name="connsiteY13" fmla="*/ 1108428 h 1812426"/>
                      <a:gd name="connsiteX14" fmla="*/ 425350 w 1369030"/>
                      <a:gd name="connsiteY14" fmla="*/ 1217966 h 1812426"/>
                      <a:gd name="connsiteX15" fmla="*/ 463450 w 1369030"/>
                      <a:gd name="connsiteY15" fmla="*/ 1284641 h 1812426"/>
                      <a:gd name="connsiteX16" fmla="*/ 463450 w 1369030"/>
                      <a:gd name="connsiteY16" fmla="*/ 1184628 h 1812426"/>
                      <a:gd name="connsiteX17" fmla="*/ 425350 w 1369030"/>
                      <a:gd name="connsiteY17" fmla="*/ 1008416 h 1812426"/>
                      <a:gd name="connsiteX18" fmla="*/ 472975 w 1369030"/>
                      <a:gd name="connsiteY18" fmla="*/ 836966 h 1812426"/>
                      <a:gd name="connsiteX19" fmla="*/ 615850 w 1369030"/>
                      <a:gd name="connsiteY19" fmla="*/ 713141 h 1812426"/>
                      <a:gd name="connsiteX20" fmla="*/ 887312 w 1369030"/>
                      <a:gd name="connsiteY20" fmla="*/ 646466 h 1812426"/>
                      <a:gd name="connsiteX21" fmla="*/ 1115912 w 1369030"/>
                      <a:gd name="connsiteY21" fmla="*/ 675041 h 1812426"/>
                      <a:gd name="connsiteX22" fmla="*/ 1201638 w 1369030"/>
                      <a:gd name="connsiteY22" fmla="*/ 732191 h 1812426"/>
                      <a:gd name="connsiteX23" fmla="*/ 1187350 w 1369030"/>
                      <a:gd name="connsiteY23" fmla="*/ 794103 h 1812426"/>
                      <a:gd name="connsiteX24" fmla="*/ 1058762 w 1369030"/>
                      <a:gd name="connsiteY24" fmla="*/ 813153 h 1812426"/>
                      <a:gd name="connsiteX25" fmla="*/ 1001612 w 1369030"/>
                      <a:gd name="connsiteY25" fmla="*/ 860778 h 1812426"/>
                      <a:gd name="connsiteX26" fmla="*/ 1063525 w 1369030"/>
                      <a:gd name="connsiteY26" fmla="*/ 917928 h 1812426"/>
                      <a:gd name="connsiteX27" fmla="*/ 1215925 w 1369030"/>
                      <a:gd name="connsiteY27" fmla="*/ 822678 h 1812426"/>
                      <a:gd name="connsiteX28" fmla="*/ 1325463 w 1369030"/>
                      <a:gd name="connsiteY28" fmla="*/ 808391 h 1812426"/>
                      <a:gd name="connsiteX29" fmla="*/ 1358800 w 1369030"/>
                      <a:gd name="connsiteY29" fmla="*/ 746478 h 1812426"/>
                      <a:gd name="connsiteX30" fmla="*/ 1363563 w 1369030"/>
                      <a:gd name="connsiteY30" fmla="*/ 641703 h 1812426"/>
                      <a:gd name="connsiteX31" fmla="*/ 1287363 w 1369030"/>
                      <a:gd name="connsiteY31" fmla="*/ 594078 h 1812426"/>
                      <a:gd name="connsiteX32" fmla="*/ 1149250 w 1369030"/>
                      <a:gd name="connsiteY32" fmla="*/ 522641 h 1812426"/>
                      <a:gd name="connsiteX33" fmla="*/ 1049237 w 1369030"/>
                      <a:gd name="connsiteY33" fmla="*/ 460728 h 1812426"/>
                      <a:gd name="connsiteX34" fmla="*/ 887312 w 1369030"/>
                      <a:gd name="connsiteY34" fmla="*/ 441678 h 1812426"/>
                      <a:gd name="connsiteX35" fmla="*/ 682525 w 1369030"/>
                      <a:gd name="connsiteY35" fmla="*/ 489303 h 1812426"/>
                      <a:gd name="connsiteX36" fmla="*/ 577750 w 1369030"/>
                      <a:gd name="connsiteY36" fmla="*/ 565503 h 1812426"/>
                      <a:gd name="connsiteX37" fmla="*/ 472975 w 1369030"/>
                      <a:gd name="connsiteY37" fmla="*/ 617891 h 1812426"/>
                      <a:gd name="connsiteX38" fmla="*/ 387250 w 1369030"/>
                      <a:gd name="connsiteY38" fmla="*/ 694091 h 1812426"/>
                      <a:gd name="connsiteX39" fmla="*/ 296762 w 1369030"/>
                      <a:gd name="connsiteY39" fmla="*/ 694091 h 1812426"/>
                      <a:gd name="connsiteX40" fmla="*/ 277712 w 1369030"/>
                      <a:gd name="connsiteY40" fmla="*/ 646466 h 1812426"/>
                      <a:gd name="connsiteX41" fmla="*/ 301525 w 1369030"/>
                      <a:gd name="connsiteY41" fmla="*/ 555978 h 1812426"/>
                      <a:gd name="connsiteX42" fmla="*/ 411062 w 1369030"/>
                      <a:gd name="connsiteY42" fmla="*/ 441678 h 1812426"/>
                      <a:gd name="connsiteX43" fmla="*/ 506312 w 1369030"/>
                      <a:gd name="connsiteY43" fmla="*/ 13053 h 1812426"/>
                      <a:gd name="connsiteX0" fmla="*/ 506312 w 1369030"/>
                      <a:gd name="connsiteY0" fmla="*/ 13053 h 1801996"/>
                      <a:gd name="connsiteX1" fmla="*/ 392012 w 1369030"/>
                      <a:gd name="connsiteY1" fmla="*/ 127353 h 1801996"/>
                      <a:gd name="connsiteX2" fmla="*/ 277712 w 1369030"/>
                      <a:gd name="connsiteY2" fmla="*/ 298803 h 1801996"/>
                      <a:gd name="connsiteX3" fmla="*/ 220562 w 1369030"/>
                      <a:gd name="connsiteY3" fmla="*/ 613128 h 1801996"/>
                      <a:gd name="connsiteX4" fmla="*/ 206275 w 1369030"/>
                      <a:gd name="connsiteY4" fmla="*/ 1027466 h 1801996"/>
                      <a:gd name="connsiteX5" fmla="*/ 153887 w 1369030"/>
                      <a:gd name="connsiteY5" fmla="*/ 1298928 h 1801996"/>
                      <a:gd name="connsiteX6" fmla="*/ 77687 w 1369030"/>
                      <a:gd name="connsiteY6" fmla="*/ 1594203 h 1801996"/>
                      <a:gd name="connsiteX7" fmla="*/ 1487 w 1369030"/>
                      <a:gd name="connsiteY7" fmla="*/ 1798991 h 1801996"/>
                      <a:gd name="connsiteX8" fmla="*/ 406300 w 1369030"/>
                      <a:gd name="connsiteY8" fmla="*/ 1798991 h 1801996"/>
                      <a:gd name="connsiteX9" fmla="*/ 458687 w 1369030"/>
                      <a:gd name="connsiteY9" fmla="*/ 1627541 h 1801996"/>
                      <a:gd name="connsiteX10" fmla="*/ 382487 w 1369030"/>
                      <a:gd name="connsiteY10" fmla="*/ 1375128 h 1801996"/>
                      <a:gd name="connsiteX11" fmla="*/ 339625 w 1369030"/>
                      <a:gd name="connsiteY11" fmla="*/ 1127478 h 1801996"/>
                      <a:gd name="connsiteX12" fmla="*/ 363437 w 1369030"/>
                      <a:gd name="connsiteY12" fmla="*/ 1041753 h 1801996"/>
                      <a:gd name="connsiteX13" fmla="*/ 406300 w 1369030"/>
                      <a:gd name="connsiteY13" fmla="*/ 1108428 h 1801996"/>
                      <a:gd name="connsiteX14" fmla="*/ 425350 w 1369030"/>
                      <a:gd name="connsiteY14" fmla="*/ 1217966 h 1801996"/>
                      <a:gd name="connsiteX15" fmla="*/ 463450 w 1369030"/>
                      <a:gd name="connsiteY15" fmla="*/ 1284641 h 1801996"/>
                      <a:gd name="connsiteX16" fmla="*/ 463450 w 1369030"/>
                      <a:gd name="connsiteY16" fmla="*/ 1184628 h 1801996"/>
                      <a:gd name="connsiteX17" fmla="*/ 425350 w 1369030"/>
                      <a:gd name="connsiteY17" fmla="*/ 1008416 h 1801996"/>
                      <a:gd name="connsiteX18" fmla="*/ 472975 w 1369030"/>
                      <a:gd name="connsiteY18" fmla="*/ 836966 h 1801996"/>
                      <a:gd name="connsiteX19" fmla="*/ 615850 w 1369030"/>
                      <a:gd name="connsiteY19" fmla="*/ 713141 h 1801996"/>
                      <a:gd name="connsiteX20" fmla="*/ 887312 w 1369030"/>
                      <a:gd name="connsiteY20" fmla="*/ 646466 h 1801996"/>
                      <a:gd name="connsiteX21" fmla="*/ 1115912 w 1369030"/>
                      <a:gd name="connsiteY21" fmla="*/ 675041 h 1801996"/>
                      <a:gd name="connsiteX22" fmla="*/ 1201638 w 1369030"/>
                      <a:gd name="connsiteY22" fmla="*/ 732191 h 1801996"/>
                      <a:gd name="connsiteX23" fmla="*/ 1187350 w 1369030"/>
                      <a:gd name="connsiteY23" fmla="*/ 794103 h 1801996"/>
                      <a:gd name="connsiteX24" fmla="*/ 1058762 w 1369030"/>
                      <a:gd name="connsiteY24" fmla="*/ 813153 h 1801996"/>
                      <a:gd name="connsiteX25" fmla="*/ 1001612 w 1369030"/>
                      <a:gd name="connsiteY25" fmla="*/ 860778 h 1801996"/>
                      <a:gd name="connsiteX26" fmla="*/ 1063525 w 1369030"/>
                      <a:gd name="connsiteY26" fmla="*/ 917928 h 1801996"/>
                      <a:gd name="connsiteX27" fmla="*/ 1215925 w 1369030"/>
                      <a:gd name="connsiteY27" fmla="*/ 822678 h 1801996"/>
                      <a:gd name="connsiteX28" fmla="*/ 1325463 w 1369030"/>
                      <a:gd name="connsiteY28" fmla="*/ 808391 h 1801996"/>
                      <a:gd name="connsiteX29" fmla="*/ 1358800 w 1369030"/>
                      <a:gd name="connsiteY29" fmla="*/ 746478 h 1801996"/>
                      <a:gd name="connsiteX30" fmla="*/ 1363563 w 1369030"/>
                      <a:gd name="connsiteY30" fmla="*/ 641703 h 1801996"/>
                      <a:gd name="connsiteX31" fmla="*/ 1287363 w 1369030"/>
                      <a:gd name="connsiteY31" fmla="*/ 594078 h 1801996"/>
                      <a:gd name="connsiteX32" fmla="*/ 1149250 w 1369030"/>
                      <a:gd name="connsiteY32" fmla="*/ 522641 h 1801996"/>
                      <a:gd name="connsiteX33" fmla="*/ 1049237 w 1369030"/>
                      <a:gd name="connsiteY33" fmla="*/ 460728 h 1801996"/>
                      <a:gd name="connsiteX34" fmla="*/ 887312 w 1369030"/>
                      <a:gd name="connsiteY34" fmla="*/ 441678 h 1801996"/>
                      <a:gd name="connsiteX35" fmla="*/ 682525 w 1369030"/>
                      <a:gd name="connsiteY35" fmla="*/ 489303 h 1801996"/>
                      <a:gd name="connsiteX36" fmla="*/ 577750 w 1369030"/>
                      <a:gd name="connsiteY36" fmla="*/ 565503 h 1801996"/>
                      <a:gd name="connsiteX37" fmla="*/ 472975 w 1369030"/>
                      <a:gd name="connsiteY37" fmla="*/ 617891 h 1801996"/>
                      <a:gd name="connsiteX38" fmla="*/ 387250 w 1369030"/>
                      <a:gd name="connsiteY38" fmla="*/ 694091 h 1801996"/>
                      <a:gd name="connsiteX39" fmla="*/ 296762 w 1369030"/>
                      <a:gd name="connsiteY39" fmla="*/ 694091 h 1801996"/>
                      <a:gd name="connsiteX40" fmla="*/ 277712 w 1369030"/>
                      <a:gd name="connsiteY40" fmla="*/ 646466 h 1801996"/>
                      <a:gd name="connsiteX41" fmla="*/ 301525 w 1369030"/>
                      <a:gd name="connsiteY41" fmla="*/ 555978 h 1801996"/>
                      <a:gd name="connsiteX42" fmla="*/ 411062 w 1369030"/>
                      <a:gd name="connsiteY42" fmla="*/ 441678 h 1801996"/>
                      <a:gd name="connsiteX43" fmla="*/ 506312 w 1369030"/>
                      <a:gd name="connsiteY43" fmla="*/ 13053 h 1801996"/>
                      <a:gd name="connsiteX0" fmla="*/ 501638 w 1364356"/>
                      <a:gd name="connsiteY0" fmla="*/ 13053 h 1812426"/>
                      <a:gd name="connsiteX1" fmla="*/ 387338 w 1364356"/>
                      <a:gd name="connsiteY1" fmla="*/ 127353 h 1812426"/>
                      <a:gd name="connsiteX2" fmla="*/ 273038 w 1364356"/>
                      <a:gd name="connsiteY2" fmla="*/ 298803 h 1812426"/>
                      <a:gd name="connsiteX3" fmla="*/ 215888 w 1364356"/>
                      <a:gd name="connsiteY3" fmla="*/ 613128 h 1812426"/>
                      <a:gd name="connsiteX4" fmla="*/ 201601 w 1364356"/>
                      <a:gd name="connsiteY4" fmla="*/ 1027466 h 1812426"/>
                      <a:gd name="connsiteX5" fmla="*/ 149213 w 1364356"/>
                      <a:gd name="connsiteY5" fmla="*/ 1298928 h 1812426"/>
                      <a:gd name="connsiteX6" fmla="*/ 73013 w 1364356"/>
                      <a:gd name="connsiteY6" fmla="*/ 1594203 h 1812426"/>
                      <a:gd name="connsiteX7" fmla="*/ 1575 w 1364356"/>
                      <a:gd name="connsiteY7" fmla="*/ 1798991 h 1812426"/>
                      <a:gd name="connsiteX8" fmla="*/ 401626 w 1364356"/>
                      <a:gd name="connsiteY8" fmla="*/ 1798991 h 1812426"/>
                      <a:gd name="connsiteX9" fmla="*/ 454013 w 1364356"/>
                      <a:gd name="connsiteY9" fmla="*/ 1627541 h 1812426"/>
                      <a:gd name="connsiteX10" fmla="*/ 377813 w 1364356"/>
                      <a:gd name="connsiteY10" fmla="*/ 1375128 h 1812426"/>
                      <a:gd name="connsiteX11" fmla="*/ 334951 w 1364356"/>
                      <a:gd name="connsiteY11" fmla="*/ 1127478 h 1812426"/>
                      <a:gd name="connsiteX12" fmla="*/ 358763 w 1364356"/>
                      <a:gd name="connsiteY12" fmla="*/ 1041753 h 1812426"/>
                      <a:gd name="connsiteX13" fmla="*/ 401626 w 1364356"/>
                      <a:gd name="connsiteY13" fmla="*/ 1108428 h 1812426"/>
                      <a:gd name="connsiteX14" fmla="*/ 420676 w 1364356"/>
                      <a:gd name="connsiteY14" fmla="*/ 1217966 h 1812426"/>
                      <a:gd name="connsiteX15" fmla="*/ 458776 w 1364356"/>
                      <a:gd name="connsiteY15" fmla="*/ 1284641 h 1812426"/>
                      <a:gd name="connsiteX16" fmla="*/ 458776 w 1364356"/>
                      <a:gd name="connsiteY16" fmla="*/ 1184628 h 1812426"/>
                      <a:gd name="connsiteX17" fmla="*/ 420676 w 1364356"/>
                      <a:gd name="connsiteY17" fmla="*/ 1008416 h 1812426"/>
                      <a:gd name="connsiteX18" fmla="*/ 468301 w 1364356"/>
                      <a:gd name="connsiteY18" fmla="*/ 836966 h 1812426"/>
                      <a:gd name="connsiteX19" fmla="*/ 611176 w 1364356"/>
                      <a:gd name="connsiteY19" fmla="*/ 713141 h 1812426"/>
                      <a:gd name="connsiteX20" fmla="*/ 882638 w 1364356"/>
                      <a:gd name="connsiteY20" fmla="*/ 646466 h 1812426"/>
                      <a:gd name="connsiteX21" fmla="*/ 1111238 w 1364356"/>
                      <a:gd name="connsiteY21" fmla="*/ 675041 h 1812426"/>
                      <a:gd name="connsiteX22" fmla="*/ 1196964 w 1364356"/>
                      <a:gd name="connsiteY22" fmla="*/ 732191 h 1812426"/>
                      <a:gd name="connsiteX23" fmla="*/ 1182676 w 1364356"/>
                      <a:gd name="connsiteY23" fmla="*/ 794103 h 1812426"/>
                      <a:gd name="connsiteX24" fmla="*/ 1054088 w 1364356"/>
                      <a:gd name="connsiteY24" fmla="*/ 813153 h 1812426"/>
                      <a:gd name="connsiteX25" fmla="*/ 996938 w 1364356"/>
                      <a:gd name="connsiteY25" fmla="*/ 860778 h 1812426"/>
                      <a:gd name="connsiteX26" fmla="*/ 1058851 w 1364356"/>
                      <a:gd name="connsiteY26" fmla="*/ 917928 h 1812426"/>
                      <a:gd name="connsiteX27" fmla="*/ 1211251 w 1364356"/>
                      <a:gd name="connsiteY27" fmla="*/ 822678 h 1812426"/>
                      <a:gd name="connsiteX28" fmla="*/ 1320789 w 1364356"/>
                      <a:gd name="connsiteY28" fmla="*/ 808391 h 1812426"/>
                      <a:gd name="connsiteX29" fmla="*/ 1354126 w 1364356"/>
                      <a:gd name="connsiteY29" fmla="*/ 746478 h 1812426"/>
                      <a:gd name="connsiteX30" fmla="*/ 1358889 w 1364356"/>
                      <a:gd name="connsiteY30" fmla="*/ 641703 h 1812426"/>
                      <a:gd name="connsiteX31" fmla="*/ 1282689 w 1364356"/>
                      <a:gd name="connsiteY31" fmla="*/ 594078 h 1812426"/>
                      <a:gd name="connsiteX32" fmla="*/ 1144576 w 1364356"/>
                      <a:gd name="connsiteY32" fmla="*/ 522641 h 1812426"/>
                      <a:gd name="connsiteX33" fmla="*/ 1044563 w 1364356"/>
                      <a:gd name="connsiteY33" fmla="*/ 460728 h 1812426"/>
                      <a:gd name="connsiteX34" fmla="*/ 882638 w 1364356"/>
                      <a:gd name="connsiteY34" fmla="*/ 441678 h 1812426"/>
                      <a:gd name="connsiteX35" fmla="*/ 677851 w 1364356"/>
                      <a:gd name="connsiteY35" fmla="*/ 489303 h 1812426"/>
                      <a:gd name="connsiteX36" fmla="*/ 573076 w 1364356"/>
                      <a:gd name="connsiteY36" fmla="*/ 565503 h 1812426"/>
                      <a:gd name="connsiteX37" fmla="*/ 468301 w 1364356"/>
                      <a:gd name="connsiteY37" fmla="*/ 617891 h 1812426"/>
                      <a:gd name="connsiteX38" fmla="*/ 382576 w 1364356"/>
                      <a:gd name="connsiteY38" fmla="*/ 694091 h 1812426"/>
                      <a:gd name="connsiteX39" fmla="*/ 292088 w 1364356"/>
                      <a:gd name="connsiteY39" fmla="*/ 694091 h 1812426"/>
                      <a:gd name="connsiteX40" fmla="*/ 273038 w 1364356"/>
                      <a:gd name="connsiteY40" fmla="*/ 646466 h 1812426"/>
                      <a:gd name="connsiteX41" fmla="*/ 296851 w 1364356"/>
                      <a:gd name="connsiteY41" fmla="*/ 555978 h 1812426"/>
                      <a:gd name="connsiteX42" fmla="*/ 406388 w 1364356"/>
                      <a:gd name="connsiteY42" fmla="*/ 441678 h 1812426"/>
                      <a:gd name="connsiteX43" fmla="*/ 501638 w 1364356"/>
                      <a:gd name="connsiteY43" fmla="*/ 13053 h 1812426"/>
                      <a:gd name="connsiteX0" fmla="*/ 501638 w 1364356"/>
                      <a:gd name="connsiteY0" fmla="*/ 13053 h 1802994"/>
                      <a:gd name="connsiteX1" fmla="*/ 387338 w 1364356"/>
                      <a:gd name="connsiteY1" fmla="*/ 127353 h 1802994"/>
                      <a:gd name="connsiteX2" fmla="*/ 273038 w 1364356"/>
                      <a:gd name="connsiteY2" fmla="*/ 298803 h 1802994"/>
                      <a:gd name="connsiteX3" fmla="*/ 215888 w 1364356"/>
                      <a:gd name="connsiteY3" fmla="*/ 613128 h 1802994"/>
                      <a:gd name="connsiteX4" fmla="*/ 201601 w 1364356"/>
                      <a:gd name="connsiteY4" fmla="*/ 1027466 h 1802994"/>
                      <a:gd name="connsiteX5" fmla="*/ 149213 w 1364356"/>
                      <a:gd name="connsiteY5" fmla="*/ 1298928 h 1802994"/>
                      <a:gd name="connsiteX6" fmla="*/ 73013 w 1364356"/>
                      <a:gd name="connsiteY6" fmla="*/ 1594203 h 1802994"/>
                      <a:gd name="connsiteX7" fmla="*/ 1575 w 1364356"/>
                      <a:gd name="connsiteY7" fmla="*/ 1798991 h 1802994"/>
                      <a:gd name="connsiteX8" fmla="*/ 401626 w 1364356"/>
                      <a:gd name="connsiteY8" fmla="*/ 1798991 h 1802994"/>
                      <a:gd name="connsiteX9" fmla="*/ 454013 w 1364356"/>
                      <a:gd name="connsiteY9" fmla="*/ 1627541 h 1802994"/>
                      <a:gd name="connsiteX10" fmla="*/ 377813 w 1364356"/>
                      <a:gd name="connsiteY10" fmla="*/ 1375128 h 1802994"/>
                      <a:gd name="connsiteX11" fmla="*/ 334951 w 1364356"/>
                      <a:gd name="connsiteY11" fmla="*/ 1127478 h 1802994"/>
                      <a:gd name="connsiteX12" fmla="*/ 358763 w 1364356"/>
                      <a:gd name="connsiteY12" fmla="*/ 1041753 h 1802994"/>
                      <a:gd name="connsiteX13" fmla="*/ 401626 w 1364356"/>
                      <a:gd name="connsiteY13" fmla="*/ 1108428 h 1802994"/>
                      <a:gd name="connsiteX14" fmla="*/ 420676 w 1364356"/>
                      <a:gd name="connsiteY14" fmla="*/ 1217966 h 1802994"/>
                      <a:gd name="connsiteX15" fmla="*/ 458776 w 1364356"/>
                      <a:gd name="connsiteY15" fmla="*/ 1284641 h 1802994"/>
                      <a:gd name="connsiteX16" fmla="*/ 458776 w 1364356"/>
                      <a:gd name="connsiteY16" fmla="*/ 1184628 h 1802994"/>
                      <a:gd name="connsiteX17" fmla="*/ 420676 w 1364356"/>
                      <a:gd name="connsiteY17" fmla="*/ 1008416 h 1802994"/>
                      <a:gd name="connsiteX18" fmla="*/ 468301 w 1364356"/>
                      <a:gd name="connsiteY18" fmla="*/ 836966 h 1802994"/>
                      <a:gd name="connsiteX19" fmla="*/ 611176 w 1364356"/>
                      <a:gd name="connsiteY19" fmla="*/ 713141 h 1802994"/>
                      <a:gd name="connsiteX20" fmla="*/ 882638 w 1364356"/>
                      <a:gd name="connsiteY20" fmla="*/ 646466 h 1802994"/>
                      <a:gd name="connsiteX21" fmla="*/ 1111238 w 1364356"/>
                      <a:gd name="connsiteY21" fmla="*/ 675041 h 1802994"/>
                      <a:gd name="connsiteX22" fmla="*/ 1196964 w 1364356"/>
                      <a:gd name="connsiteY22" fmla="*/ 732191 h 1802994"/>
                      <a:gd name="connsiteX23" fmla="*/ 1182676 w 1364356"/>
                      <a:gd name="connsiteY23" fmla="*/ 794103 h 1802994"/>
                      <a:gd name="connsiteX24" fmla="*/ 1054088 w 1364356"/>
                      <a:gd name="connsiteY24" fmla="*/ 813153 h 1802994"/>
                      <a:gd name="connsiteX25" fmla="*/ 996938 w 1364356"/>
                      <a:gd name="connsiteY25" fmla="*/ 860778 h 1802994"/>
                      <a:gd name="connsiteX26" fmla="*/ 1058851 w 1364356"/>
                      <a:gd name="connsiteY26" fmla="*/ 917928 h 1802994"/>
                      <a:gd name="connsiteX27" fmla="*/ 1211251 w 1364356"/>
                      <a:gd name="connsiteY27" fmla="*/ 822678 h 1802994"/>
                      <a:gd name="connsiteX28" fmla="*/ 1320789 w 1364356"/>
                      <a:gd name="connsiteY28" fmla="*/ 808391 h 1802994"/>
                      <a:gd name="connsiteX29" fmla="*/ 1354126 w 1364356"/>
                      <a:gd name="connsiteY29" fmla="*/ 746478 h 1802994"/>
                      <a:gd name="connsiteX30" fmla="*/ 1358889 w 1364356"/>
                      <a:gd name="connsiteY30" fmla="*/ 641703 h 1802994"/>
                      <a:gd name="connsiteX31" fmla="*/ 1282689 w 1364356"/>
                      <a:gd name="connsiteY31" fmla="*/ 594078 h 1802994"/>
                      <a:gd name="connsiteX32" fmla="*/ 1144576 w 1364356"/>
                      <a:gd name="connsiteY32" fmla="*/ 522641 h 1802994"/>
                      <a:gd name="connsiteX33" fmla="*/ 1044563 w 1364356"/>
                      <a:gd name="connsiteY33" fmla="*/ 460728 h 1802994"/>
                      <a:gd name="connsiteX34" fmla="*/ 882638 w 1364356"/>
                      <a:gd name="connsiteY34" fmla="*/ 441678 h 1802994"/>
                      <a:gd name="connsiteX35" fmla="*/ 677851 w 1364356"/>
                      <a:gd name="connsiteY35" fmla="*/ 489303 h 1802994"/>
                      <a:gd name="connsiteX36" fmla="*/ 573076 w 1364356"/>
                      <a:gd name="connsiteY36" fmla="*/ 565503 h 1802994"/>
                      <a:gd name="connsiteX37" fmla="*/ 468301 w 1364356"/>
                      <a:gd name="connsiteY37" fmla="*/ 617891 h 1802994"/>
                      <a:gd name="connsiteX38" fmla="*/ 382576 w 1364356"/>
                      <a:gd name="connsiteY38" fmla="*/ 694091 h 1802994"/>
                      <a:gd name="connsiteX39" fmla="*/ 292088 w 1364356"/>
                      <a:gd name="connsiteY39" fmla="*/ 694091 h 1802994"/>
                      <a:gd name="connsiteX40" fmla="*/ 273038 w 1364356"/>
                      <a:gd name="connsiteY40" fmla="*/ 646466 h 1802994"/>
                      <a:gd name="connsiteX41" fmla="*/ 296851 w 1364356"/>
                      <a:gd name="connsiteY41" fmla="*/ 555978 h 1802994"/>
                      <a:gd name="connsiteX42" fmla="*/ 406388 w 1364356"/>
                      <a:gd name="connsiteY42" fmla="*/ 441678 h 1802994"/>
                      <a:gd name="connsiteX43" fmla="*/ 501638 w 1364356"/>
                      <a:gd name="connsiteY43" fmla="*/ 13053 h 1802994"/>
                      <a:gd name="connsiteX0" fmla="*/ 515579 w 1378297"/>
                      <a:gd name="connsiteY0" fmla="*/ 13053 h 1815876"/>
                      <a:gd name="connsiteX1" fmla="*/ 401279 w 1378297"/>
                      <a:gd name="connsiteY1" fmla="*/ 127353 h 1815876"/>
                      <a:gd name="connsiteX2" fmla="*/ 286979 w 1378297"/>
                      <a:gd name="connsiteY2" fmla="*/ 298803 h 1815876"/>
                      <a:gd name="connsiteX3" fmla="*/ 229829 w 1378297"/>
                      <a:gd name="connsiteY3" fmla="*/ 613128 h 1815876"/>
                      <a:gd name="connsiteX4" fmla="*/ 215542 w 1378297"/>
                      <a:gd name="connsiteY4" fmla="*/ 1027466 h 1815876"/>
                      <a:gd name="connsiteX5" fmla="*/ 163154 w 1378297"/>
                      <a:gd name="connsiteY5" fmla="*/ 1298928 h 1815876"/>
                      <a:gd name="connsiteX6" fmla="*/ 86954 w 1378297"/>
                      <a:gd name="connsiteY6" fmla="*/ 1594203 h 1815876"/>
                      <a:gd name="connsiteX7" fmla="*/ 15516 w 1378297"/>
                      <a:gd name="connsiteY7" fmla="*/ 1798991 h 1815876"/>
                      <a:gd name="connsiteX8" fmla="*/ 408423 w 1378297"/>
                      <a:gd name="connsiteY8" fmla="*/ 1798991 h 1815876"/>
                      <a:gd name="connsiteX9" fmla="*/ 467954 w 1378297"/>
                      <a:gd name="connsiteY9" fmla="*/ 1627541 h 1815876"/>
                      <a:gd name="connsiteX10" fmla="*/ 391754 w 1378297"/>
                      <a:gd name="connsiteY10" fmla="*/ 1375128 h 1815876"/>
                      <a:gd name="connsiteX11" fmla="*/ 348892 w 1378297"/>
                      <a:gd name="connsiteY11" fmla="*/ 1127478 h 1815876"/>
                      <a:gd name="connsiteX12" fmla="*/ 372704 w 1378297"/>
                      <a:gd name="connsiteY12" fmla="*/ 1041753 h 1815876"/>
                      <a:gd name="connsiteX13" fmla="*/ 415567 w 1378297"/>
                      <a:gd name="connsiteY13" fmla="*/ 1108428 h 1815876"/>
                      <a:gd name="connsiteX14" fmla="*/ 434617 w 1378297"/>
                      <a:gd name="connsiteY14" fmla="*/ 1217966 h 1815876"/>
                      <a:gd name="connsiteX15" fmla="*/ 472717 w 1378297"/>
                      <a:gd name="connsiteY15" fmla="*/ 1284641 h 1815876"/>
                      <a:gd name="connsiteX16" fmla="*/ 472717 w 1378297"/>
                      <a:gd name="connsiteY16" fmla="*/ 1184628 h 1815876"/>
                      <a:gd name="connsiteX17" fmla="*/ 434617 w 1378297"/>
                      <a:gd name="connsiteY17" fmla="*/ 1008416 h 1815876"/>
                      <a:gd name="connsiteX18" fmla="*/ 482242 w 1378297"/>
                      <a:gd name="connsiteY18" fmla="*/ 836966 h 1815876"/>
                      <a:gd name="connsiteX19" fmla="*/ 625117 w 1378297"/>
                      <a:gd name="connsiteY19" fmla="*/ 713141 h 1815876"/>
                      <a:gd name="connsiteX20" fmla="*/ 896579 w 1378297"/>
                      <a:gd name="connsiteY20" fmla="*/ 646466 h 1815876"/>
                      <a:gd name="connsiteX21" fmla="*/ 1125179 w 1378297"/>
                      <a:gd name="connsiteY21" fmla="*/ 675041 h 1815876"/>
                      <a:gd name="connsiteX22" fmla="*/ 1210905 w 1378297"/>
                      <a:gd name="connsiteY22" fmla="*/ 732191 h 1815876"/>
                      <a:gd name="connsiteX23" fmla="*/ 1196617 w 1378297"/>
                      <a:gd name="connsiteY23" fmla="*/ 794103 h 1815876"/>
                      <a:gd name="connsiteX24" fmla="*/ 1068029 w 1378297"/>
                      <a:gd name="connsiteY24" fmla="*/ 813153 h 1815876"/>
                      <a:gd name="connsiteX25" fmla="*/ 1010879 w 1378297"/>
                      <a:gd name="connsiteY25" fmla="*/ 860778 h 1815876"/>
                      <a:gd name="connsiteX26" fmla="*/ 1072792 w 1378297"/>
                      <a:gd name="connsiteY26" fmla="*/ 917928 h 1815876"/>
                      <a:gd name="connsiteX27" fmla="*/ 1225192 w 1378297"/>
                      <a:gd name="connsiteY27" fmla="*/ 822678 h 1815876"/>
                      <a:gd name="connsiteX28" fmla="*/ 1334730 w 1378297"/>
                      <a:gd name="connsiteY28" fmla="*/ 808391 h 1815876"/>
                      <a:gd name="connsiteX29" fmla="*/ 1368067 w 1378297"/>
                      <a:gd name="connsiteY29" fmla="*/ 746478 h 1815876"/>
                      <a:gd name="connsiteX30" fmla="*/ 1372830 w 1378297"/>
                      <a:gd name="connsiteY30" fmla="*/ 641703 h 1815876"/>
                      <a:gd name="connsiteX31" fmla="*/ 1296630 w 1378297"/>
                      <a:gd name="connsiteY31" fmla="*/ 594078 h 1815876"/>
                      <a:gd name="connsiteX32" fmla="*/ 1158517 w 1378297"/>
                      <a:gd name="connsiteY32" fmla="*/ 522641 h 1815876"/>
                      <a:gd name="connsiteX33" fmla="*/ 1058504 w 1378297"/>
                      <a:gd name="connsiteY33" fmla="*/ 460728 h 1815876"/>
                      <a:gd name="connsiteX34" fmla="*/ 896579 w 1378297"/>
                      <a:gd name="connsiteY34" fmla="*/ 441678 h 1815876"/>
                      <a:gd name="connsiteX35" fmla="*/ 691792 w 1378297"/>
                      <a:gd name="connsiteY35" fmla="*/ 489303 h 1815876"/>
                      <a:gd name="connsiteX36" fmla="*/ 587017 w 1378297"/>
                      <a:gd name="connsiteY36" fmla="*/ 565503 h 1815876"/>
                      <a:gd name="connsiteX37" fmla="*/ 482242 w 1378297"/>
                      <a:gd name="connsiteY37" fmla="*/ 617891 h 1815876"/>
                      <a:gd name="connsiteX38" fmla="*/ 396517 w 1378297"/>
                      <a:gd name="connsiteY38" fmla="*/ 694091 h 1815876"/>
                      <a:gd name="connsiteX39" fmla="*/ 306029 w 1378297"/>
                      <a:gd name="connsiteY39" fmla="*/ 694091 h 1815876"/>
                      <a:gd name="connsiteX40" fmla="*/ 286979 w 1378297"/>
                      <a:gd name="connsiteY40" fmla="*/ 646466 h 1815876"/>
                      <a:gd name="connsiteX41" fmla="*/ 310792 w 1378297"/>
                      <a:gd name="connsiteY41" fmla="*/ 555978 h 1815876"/>
                      <a:gd name="connsiteX42" fmla="*/ 420329 w 1378297"/>
                      <a:gd name="connsiteY42" fmla="*/ 441678 h 1815876"/>
                      <a:gd name="connsiteX43" fmla="*/ 515579 w 1378297"/>
                      <a:gd name="connsiteY43" fmla="*/ 13053 h 1815876"/>
                      <a:gd name="connsiteX0" fmla="*/ 500088 w 1362806"/>
                      <a:gd name="connsiteY0" fmla="*/ 13053 h 1803771"/>
                      <a:gd name="connsiteX1" fmla="*/ 385788 w 1362806"/>
                      <a:gd name="connsiteY1" fmla="*/ 127353 h 1803771"/>
                      <a:gd name="connsiteX2" fmla="*/ 271488 w 1362806"/>
                      <a:gd name="connsiteY2" fmla="*/ 298803 h 1803771"/>
                      <a:gd name="connsiteX3" fmla="*/ 214338 w 1362806"/>
                      <a:gd name="connsiteY3" fmla="*/ 613128 h 1803771"/>
                      <a:gd name="connsiteX4" fmla="*/ 200051 w 1362806"/>
                      <a:gd name="connsiteY4" fmla="*/ 1027466 h 1803771"/>
                      <a:gd name="connsiteX5" fmla="*/ 147663 w 1362806"/>
                      <a:gd name="connsiteY5" fmla="*/ 1298928 h 1803771"/>
                      <a:gd name="connsiteX6" fmla="*/ 71463 w 1362806"/>
                      <a:gd name="connsiteY6" fmla="*/ 1594203 h 1803771"/>
                      <a:gd name="connsiteX7" fmla="*/ 25 w 1362806"/>
                      <a:gd name="connsiteY7" fmla="*/ 1798991 h 1803771"/>
                      <a:gd name="connsiteX8" fmla="*/ 392932 w 1362806"/>
                      <a:gd name="connsiteY8" fmla="*/ 1798991 h 1803771"/>
                      <a:gd name="connsiteX9" fmla="*/ 452463 w 1362806"/>
                      <a:gd name="connsiteY9" fmla="*/ 1627541 h 1803771"/>
                      <a:gd name="connsiteX10" fmla="*/ 376263 w 1362806"/>
                      <a:gd name="connsiteY10" fmla="*/ 1375128 h 1803771"/>
                      <a:gd name="connsiteX11" fmla="*/ 333401 w 1362806"/>
                      <a:gd name="connsiteY11" fmla="*/ 1127478 h 1803771"/>
                      <a:gd name="connsiteX12" fmla="*/ 357213 w 1362806"/>
                      <a:gd name="connsiteY12" fmla="*/ 1041753 h 1803771"/>
                      <a:gd name="connsiteX13" fmla="*/ 400076 w 1362806"/>
                      <a:gd name="connsiteY13" fmla="*/ 1108428 h 1803771"/>
                      <a:gd name="connsiteX14" fmla="*/ 419126 w 1362806"/>
                      <a:gd name="connsiteY14" fmla="*/ 1217966 h 1803771"/>
                      <a:gd name="connsiteX15" fmla="*/ 457226 w 1362806"/>
                      <a:gd name="connsiteY15" fmla="*/ 1284641 h 1803771"/>
                      <a:gd name="connsiteX16" fmla="*/ 457226 w 1362806"/>
                      <a:gd name="connsiteY16" fmla="*/ 1184628 h 1803771"/>
                      <a:gd name="connsiteX17" fmla="*/ 419126 w 1362806"/>
                      <a:gd name="connsiteY17" fmla="*/ 1008416 h 1803771"/>
                      <a:gd name="connsiteX18" fmla="*/ 466751 w 1362806"/>
                      <a:gd name="connsiteY18" fmla="*/ 836966 h 1803771"/>
                      <a:gd name="connsiteX19" fmla="*/ 609626 w 1362806"/>
                      <a:gd name="connsiteY19" fmla="*/ 713141 h 1803771"/>
                      <a:gd name="connsiteX20" fmla="*/ 881088 w 1362806"/>
                      <a:gd name="connsiteY20" fmla="*/ 646466 h 1803771"/>
                      <a:gd name="connsiteX21" fmla="*/ 1109688 w 1362806"/>
                      <a:gd name="connsiteY21" fmla="*/ 675041 h 1803771"/>
                      <a:gd name="connsiteX22" fmla="*/ 1195414 w 1362806"/>
                      <a:gd name="connsiteY22" fmla="*/ 732191 h 1803771"/>
                      <a:gd name="connsiteX23" fmla="*/ 1181126 w 1362806"/>
                      <a:gd name="connsiteY23" fmla="*/ 794103 h 1803771"/>
                      <a:gd name="connsiteX24" fmla="*/ 1052538 w 1362806"/>
                      <a:gd name="connsiteY24" fmla="*/ 813153 h 1803771"/>
                      <a:gd name="connsiteX25" fmla="*/ 995388 w 1362806"/>
                      <a:gd name="connsiteY25" fmla="*/ 860778 h 1803771"/>
                      <a:gd name="connsiteX26" fmla="*/ 1057301 w 1362806"/>
                      <a:gd name="connsiteY26" fmla="*/ 917928 h 1803771"/>
                      <a:gd name="connsiteX27" fmla="*/ 1209701 w 1362806"/>
                      <a:gd name="connsiteY27" fmla="*/ 822678 h 1803771"/>
                      <a:gd name="connsiteX28" fmla="*/ 1319239 w 1362806"/>
                      <a:gd name="connsiteY28" fmla="*/ 808391 h 1803771"/>
                      <a:gd name="connsiteX29" fmla="*/ 1352576 w 1362806"/>
                      <a:gd name="connsiteY29" fmla="*/ 746478 h 1803771"/>
                      <a:gd name="connsiteX30" fmla="*/ 1357339 w 1362806"/>
                      <a:gd name="connsiteY30" fmla="*/ 641703 h 1803771"/>
                      <a:gd name="connsiteX31" fmla="*/ 1281139 w 1362806"/>
                      <a:gd name="connsiteY31" fmla="*/ 594078 h 1803771"/>
                      <a:gd name="connsiteX32" fmla="*/ 1143026 w 1362806"/>
                      <a:gd name="connsiteY32" fmla="*/ 522641 h 1803771"/>
                      <a:gd name="connsiteX33" fmla="*/ 1043013 w 1362806"/>
                      <a:gd name="connsiteY33" fmla="*/ 460728 h 1803771"/>
                      <a:gd name="connsiteX34" fmla="*/ 881088 w 1362806"/>
                      <a:gd name="connsiteY34" fmla="*/ 441678 h 1803771"/>
                      <a:gd name="connsiteX35" fmla="*/ 676301 w 1362806"/>
                      <a:gd name="connsiteY35" fmla="*/ 489303 h 1803771"/>
                      <a:gd name="connsiteX36" fmla="*/ 571526 w 1362806"/>
                      <a:gd name="connsiteY36" fmla="*/ 565503 h 1803771"/>
                      <a:gd name="connsiteX37" fmla="*/ 466751 w 1362806"/>
                      <a:gd name="connsiteY37" fmla="*/ 617891 h 1803771"/>
                      <a:gd name="connsiteX38" fmla="*/ 381026 w 1362806"/>
                      <a:gd name="connsiteY38" fmla="*/ 694091 h 1803771"/>
                      <a:gd name="connsiteX39" fmla="*/ 290538 w 1362806"/>
                      <a:gd name="connsiteY39" fmla="*/ 694091 h 1803771"/>
                      <a:gd name="connsiteX40" fmla="*/ 271488 w 1362806"/>
                      <a:gd name="connsiteY40" fmla="*/ 646466 h 1803771"/>
                      <a:gd name="connsiteX41" fmla="*/ 295301 w 1362806"/>
                      <a:gd name="connsiteY41" fmla="*/ 555978 h 1803771"/>
                      <a:gd name="connsiteX42" fmla="*/ 404838 w 1362806"/>
                      <a:gd name="connsiteY42" fmla="*/ 441678 h 1803771"/>
                      <a:gd name="connsiteX43" fmla="*/ 500088 w 1362806"/>
                      <a:gd name="connsiteY43" fmla="*/ 13053 h 1803771"/>
                      <a:gd name="connsiteX0" fmla="*/ 500092 w 1362810"/>
                      <a:gd name="connsiteY0" fmla="*/ 13053 h 1815472"/>
                      <a:gd name="connsiteX1" fmla="*/ 385792 w 1362810"/>
                      <a:gd name="connsiteY1" fmla="*/ 127353 h 1815472"/>
                      <a:gd name="connsiteX2" fmla="*/ 271492 w 1362810"/>
                      <a:gd name="connsiteY2" fmla="*/ 298803 h 1815472"/>
                      <a:gd name="connsiteX3" fmla="*/ 214342 w 1362810"/>
                      <a:gd name="connsiteY3" fmla="*/ 613128 h 1815472"/>
                      <a:gd name="connsiteX4" fmla="*/ 200055 w 1362810"/>
                      <a:gd name="connsiteY4" fmla="*/ 1027466 h 1815472"/>
                      <a:gd name="connsiteX5" fmla="*/ 147667 w 1362810"/>
                      <a:gd name="connsiteY5" fmla="*/ 1298928 h 1815472"/>
                      <a:gd name="connsiteX6" fmla="*/ 71467 w 1362810"/>
                      <a:gd name="connsiteY6" fmla="*/ 1594203 h 1815472"/>
                      <a:gd name="connsiteX7" fmla="*/ 29 w 1362810"/>
                      <a:gd name="connsiteY7" fmla="*/ 1798991 h 1815472"/>
                      <a:gd name="connsiteX8" fmla="*/ 392936 w 1362810"/>
                      <a:gd name="connsiteY8" fmla="*/ 1798991 h 1815472"/>
                      <a:gd name="connsiteX9" fmla="*/ 452467 w 1362810"/>
                      <a:gd name="connsiteY9" fmla="*/ 1594203 h 1815472"/>
                      <a:gd name="connsiteX10" fmla="*/ 376267 w 1362810"/>
                      <a:gd name="connsiteY10" fmla="*/ 1375128 h 1815472"/>
                      <a:gd name="connsiteX11" fmla="*/ 333405 w 1362810"/>
                      <a:gd name="connsiteY11" fmla="*/ 1127478 h 1815472"/>
                      <a:gd name="connsiteX12" fmla="*/ 357217 w 1362810"/>
                      <a:gd name="connsiteY12" fmla="*/ 1041753 h 1815472"/>
                      <a:gd name="connsiteX13" fmla="*/ 400080 w 1362810"/>
                      <a:gd name="connsiteY13" fmla="*/ 1108428 h 1815472"/>
                      <a:gd name="connsiteX14" fmla="*/ 419130 w 1362810"/>
                      <a:gd name="connsiteY14" fmla="*/ 1217966 h 1815472"/>
                      <a:gd name="connsiteX15" fmla="*/ 457230 w 1362810"/>
                      <a:gd name="connsiteY15" fmla="*/ 1284641 h 1815472"/>
                      <a:gd name="connsiteX16" fmla="*/ 457230 w 1362810"/>
                      <a:gd name="connsiteY16" fmla="*/ 1184628 h 1815472"/>
                      <a:gd name="connsiteX17" fmla="*/ 419130 w 1362810"/>
                      <a:gd name="connsiteY17" fmla="*/ 1008416 h 1815472"/>
                      <a:gd name="connsiteX18" fmla="*/ 466755 w 1362810"/>
                      <a:gd name="connsiteY18" fmla="*/ 836966 h 1815472"/>
                      <a:gd name="connsiteX19" fmla="*/ 609630 w 1362810"/>
                      <a:gd name="connsiteY19" fmla="*/ 713141 h 1815472"/>
                      <a:gd name="connsiteX20" fmla="*/ 881092 w 1362810"/>
                      <a:gd name="connsiteY20" fmla="*/ 646466 h 1815472"/>
                      <a:gd name="connsiteX21" fmla="*/ 1109692 w 1362810"/>
                      <a:gd name="connsiteY21" fmla="*/ 675041 h 1815472"/>
                      <a:gd name="connsiteX22" fmla="*/ 1195418 w 1362810"/>
                      <a:gd name="connsiteY22" fmla="*/ 732191 h 1815472"/>
                      <a:gd name="connsiteX23" fmla="*/ 1181130 w 1362810"/>
                      <a:gd name="connsiteY23" fmla="*/ 794103 h 1815472"/>
                      <a:gd name="connsiteX24" fmla="*/ 1052542 w 1362810"/>
                      <a:gd name="connsiteY24" fmla="*/ 813153 h 1815472"/>
                      <a:gd name="connsiteX25" fmla="*/ 995392 w 1362810"/>
                      <a:gd name="connsiteY25" fmla="*/ 860778 h 1815472"/>
                      <a:gd name="connsiteX26" fmla="*/ 1057305 w 1362810"/>
                      <a:gd name="connsiteY26" fmla="*/ 917928 h 1815472"/>
                      <a:gd name="connsiteX27" fmla="*/ 1209705 w 1362810"/>
                      <a:gd name="connsiteY27" fmla="*/ 822678 h 1815472"/>
                      <a:gd name="connsiteX28" fmla="*/ 1319243 w 1362810"/>
                      <a:gd name="connsiteY28" fmla="*/ 808391 h 1815472"/>
                      <a:gd name="connsiteX29" fmla="*/ 1352580 w 1362810"/>
                      <a:gd name="connsiteY29" fmla="*/ 746478 h 1815472"/>
                      <a:gd name="connsiteX30" fmla="*/ 1357343 w 1362810"/>
                      <a:gd name="connsiteY30" fmla="*/ 641703 h 1815472"/>
                      <a:gd name="connsiteX31" fmla="*/ 1281143 w 1362810"/>
                      <a:gd name="connsiteY31" fmla="*/ 594078 h 1815472"/>
                      <a:gd name="connsiteX32" fmla="*/ 1143030 w 1362810"/>
                      <a:gd name="connsiteY32" fmla="*/ 522641 h 1815472"/>
                      <a:gd name="connsiteX33" fmla="*/ 1043017 w 1362810"/>
                      <a:gd name="connsiteY33" fmla="*/ 460728 h 1815472"/>
                      <a:gd name="connsiteX34" fmla="*/ 881092 w 1362810"/>
                      <a:gd name="connsiteY34" fmla="*/ 441678 h 1815472"/>
                      <a:gd name="connsiteX35" fmla="*/ 676305 w 1362810"/>
                      <a:gd name="connsiteY35" fmla="*/ 489303 h 1815472"/>
                      <a:gd name="connsiteX36" fmla="*/ 571530 w 1362810"/>
                      <a:gd name="connsiteY36" fmla="*/ 565503 h 1815472"/>
                      <a:gd name="connsiteX37" fmla="*/ 466755 w 1362810"/>
                      <a:gd name="connsiteY37" fmla="*/ 617891 h 1815472"/>
                      <a:gd name="connsiteX38" fmla="*/ 381030 w 1362810"/>
                      <a:gd name="connsiteY38" fmla="*/ 694091 h 1815472"/>
                      <a:gd name="connsiteX39" fmla="*/ 290542 w 1362810"/>
                      <a:gd name="connsiteY39" fmla="*/ 694091 h 1815472"/>
                      <a:gd name="connsiteX40" fmla="*/ 271492 w 1362810"/>
                      <a:gd name="connsiteY40" fmla="*/ 646466 h 1815472"/>
                      <a:gd name="connsiteX41" fmla="*/ 295305 w 1362810"/>
                      <a:gd name="connsiteY41" fmla="*/ 555978 h 1815472"/>
                      <a:gd name="connsiteX42" fmla="*/ 404842 w 1362810"/>
                      <a:gd name="connsiteY42" fmla="*/ 441678 h 1815472"/>
                      <a:gd name="connsiteX43" fmla="*/ 500092 w 1362810"/>
                      <a:gd name="connsiteY43" fmla="*/ 13053 h 1815472"/>
                      <a:gd name="connsiteX0" fmla="*/ 500092 w 1362810"/>
                      <a:gd name="connsiteY0" fmla="*/ 13053 h 1806422"/>
                      <a:gd name="connsiteX1" fmla="*/ 385792 w 1362810"/>
                      <a:gd name="connsiteY1" fmla="*/ 127353 h 1806422"/>
                      <a:gd name="connsiteX2" fmla="*/ 271492 w 1362810"/>
                      <a:gd name="connsiteY2" fmla="*/ 298803 h 1806422"/>
                      <a:gd name="connsiteX3" fmla="*/ 214342 w 1362810"/>
                      <a:gd name="connsiteY3" fmla="*/ 613128 h 1806422"/>
                      <a:gd name="connsiteX4" fmla="*/ 200055 w 1362810"/>
                      <a:gd name="connsiteY4" fmla="*/ 1027466 h 1806422"/>
                      <a:gd name="connsiteX5" fmla="*/ 147667 w 1362810"/>
                      <a:gd name="connsiteY5" fmla="*/ 1298928 h 1806422"/>
                      <a:gd name="connsiteX6" fmla="*/ 71467 w 1362810"/>
                      <a:gd name="connsiteY6" fmla="*/ 1594203 h 1806422"/>
                      <a:gd name="connsiteX7" fmla="*/ 29 w 1362810"/>
                      <a:gd name="connsiteY7" fmla="*/ 1798991 h 1806422"/>
                      <a:gd name="connsiteX8" fmla="*/ 392936 w 1362810"/>
                      <a:gd name="connsiteY8" fmla="*/ 1798991 h 1806422"/>
                      <a:gd name="connsiteX9" fmla="*/ 431036 w 1362810"/>
                      <a:gd name="connsiteY9" fmla="*/ 1718027 h 1806422"/>
                      <a:gd name="connsiteX10" fmla="*/ 452467 w 1362810"/>
                      <a:gd name="connsiteY10" fmla="*/ 1594203 h 1806422"/>
                      <a:gd name="connsiteX11" fmla="*/ 376267 w 1362810"/>
                      <a:gd name="connsiteY11" fmla="*/ 1375128 h 1806422"/>
                      <a:gd name="connsiteX12" fmla="*/ 333405 w 1362810"/>
                      <a:gd name="connsiteY12" fmla="*/ 1127478 h 1806422"/>
                      <a:gd name="connsiteX13" fmla="*/ 357217 w 1362810"/>
                      <a:gd name="connsiteY13" fmla="*/ 1041753 h 1806422"/>
                      <a:gd name="connsiteX14" fmla="*/ 400080 w 1362810"/>
                      <a:gd name="connsiteY14" fmla="*/ 1108428 h 1806422"/>
                      <a:gd name="connsiteX15" fmla="*/ 419130 w 1362810"/>
                      <a:gd name="connsiteY15" fmla="*/ 1217966 h 1806422"/>
                      <a:gd name="connsiteX16" fmla="*/ 457230 w 1362810"/>
                      <a:gd name="connsiteY16" fmla="*/ 1284641 h 1806422"/>
                      <a:gd name="connsiteX17" fmla="*/ 457230 w 1362810"/>
                      <a:gd name="connsiteY17" fmla="*/ 1184628 h 1806422"/>
                      <a:gd name="connsiteX18" fmla="*/ 419130 w 1362810"/>
                      <a:gd name="connsiteY18" fmla="*/ 1008416 h 1806422"/>
                      <a:gd name="connsiteX19" fmla="*/ 466755 w 1362810"/>
                      <a:gd name="connsiteY19" fmla="*/ 836966 h 1806422"/>
                      <a:gd name="connsiteX20" fmla="*/ 609630 w 1362810"/>
                      <a:gd name="connsiteY20" fmla="*/ 713141 h 1806422"/>
                      <a:gd name="connsiteX21" fmla="*/ 881092 w 1362810"/>
                      <a:gd name="connsiteY21" fmla="*/ 646466 h 1806422"/>
                      <a:gd name="connsiteX22" fmla="*/ 1109692 w 1362810"/>
                      <a:gd name="connsiteY22" fmla="*/ 675041 h 1806422"/>
                      <a:gd name="connsiteX23" fmla="*/ 1195418 w 1362810"/>
                      <a:gd name="connsiteY23" fmla="*/ 732191 h 1806422"/>
                      <a:gd name="connsiteX24" fmla="*/ 1181130 w 1362810"/>
                      <a:gd name="connsiteY24" fmla="*/ 794103 h 1806422"/>
                      <a:gd name="connsiteX25" fmla="*/ 1052542 w 1362810"/>
                      <a:gd name="connsiteY25" fmla="*/ 813153 h 1806422"/>
                      <a:gd name="connsiteX26" fmla="*/ 995392 w 1362810"/>
                      <a:gd name="connsiteY26" fmla="*/ 860778 h 1806422"/>
                      <a:gd name="connsiteX27" fmla="*/ 1057305 w 1362810"/>
                      <a:gd name="connsiteY27" fmla="*/ 917928 h 1806422"/>
                      <a:gd name="connsiteX28" fmla="*/ 1209705 w 1362810"/>
                      <a:gd name="connsiteY28" fmla="*/ 822678 h 1806422"/>
                      <a:gd name="connsiteX29" fmla="*/ 1319243 w 1362810"/>
                      <a:gd name="connsiteY29" fmla="*/ 808391 h 1806422"/>
                      <a:gd name="connsiteX30" fmla="*/ 1352580 w 1362810"/>
                      <a:gd name="connsiteY30" fmla="*/ 746478 h 1806422"/>
                      <a:gd name="connsiteX31" fmla="*/ 1357343 w 1362810"/>
                      <a:gd name="connsiteY31" fmla="*/ 641703 h 1806422"/>
                      <a:gd name="connsiteX32" fmla="*/ 1281143 w 1362810"/>
                      <a:gd name="connsiteY32" fmla="*/ 594078 h 1806422"/>
                      <a:gd name="connsiteX33" fmla="*/ 1143030 w 1362810"/>
                      <a:gd name="connsiteY33" fmla="*/ 522641 h 1806422"/>
                      <a:gd name="connsiteX34" fmla="*/ 1043017 w 1362810"/>
                      <a:gd name="connsiteY34" fmla="*/ 460728 h 1806422"/>
                      <a:gd name="connsiteX35" fmla="*/ 881092 w 1362810"/>
                      <a:gd name="connsiteY35" fmla="*/ 441678 h 1806422"/>
                      <a:gd name="connsiteX36" fmla="*/ 676305 w 1362810"/>
                      <a:gd name="connsiteY36" fmla="*/ 489303 h 1806422"/>
                      <a:gd name="connsiteX37" fmla="*/ 571530 w 1362810"/>
                      <a:gd name="connsiteY37" fmla="*/ 565503 h 1806422"/>
                      <a:gd name="connsiteX38" fmla="*/ 466755 w 1362810"/>
                      <a:gd name="connsiteY38" fmla="*/ 617891 h 1806422"/>
                      <a:gd name="connsiteX39" fmla="*/ 381030 w 1362810"/>
                      <a:gd name="connsiteY39" fmla="*/ 694091 h 1806422"/>
                      <a:gd name="connsiteX40" fmla="*/ 290542 w 1362810"/>
                      <a:gd name="connsiteY40" fmla="*/ 694091 h 1806422"/>
                      <a:gd name="connsiteX41" fmla="*/ 271492 w 1362810"/>
                      <a:gd name="connsiteY41" fmla="*/ 646466 h 1806422"/>
                      <a:gd name="connsiteX42" fmla="*/ 295305 w 1362810"/>
                      <a:gd name="connsiteY42" fmla="*/ 555978 h 1806422"/>
                      <a:gd name="connsiteX43" fmla="*/ 404842 w 1362810"/>
                      <a:gd name="connsiteY43" fmla="*/ 441678 h 1806422"/>
                      <a:gd name="connsiteX44" fmla="*/ 500092 w 1362810"/>
                      <a:gd name="connsiteY44" fmla="*/ 13053 h 1806422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57226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57301 w 1362806"/>
                      <a:gd name="connsiteY27" fmla="*/ 917928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808391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57301 w 1362806"/>
                      <a:gd name="connsiteY27" fmla="*/ 917928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808391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62064 w 1362806"/>
                      <a:gd name="connsiteY27" fmla="*/ 910784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808391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62064 w 1362806"/>
                      <a:gd name="connsiteY27" fmla="*/ 910784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794104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62064 w 1362806"/>
                      <a:gd name="connsiteY27" fmla="*/ 910784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794104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7188"/>
                      <a:gd name="connsiteY0" fmla="*/ 13053 h 1807450"/>
                      <a:gd name="connsiteX1" fmla="*/ 385788 w 1367188"/>
                      <a:gd name="connsiteY1" fmla="*/ 127353 h 1807450"/>
                      <a:gd name="connsiteX2" fmla="*/ 271488 w 1367188"/>
                      <a:gd name="connsiteY2" fmla="*/ 298803 h 1807450"/>
                      <a:gd name="connsiteX3" fmla="*/ 214338 w 1367188"/>
                      <a:gd name="connsiteY3" fmla="*/ 613128 h 1807450"/>
                      <a:gd name="connsiteX4" fmla="*/ 200051 w 1367188"/>
                      <a:gd name="connsiteY4" fmla="*/ 1027466 h 1807450"/>
                      <a:gd name="connsiteX5" fmla="*/ 147663 w 1367188"/>
                      <a:gd name="connsiteY5" fmla="*/ 1298928 h 1807450"/>
                      <a:gd name="connsiteX6" fmla="*/ 71463 w 1367188"/>
                      <a:gd name="connsiteY6" fmla="*/ 1594203 h 1807450"/>
                      <a:gd name="connsiteX7" fmla="*/ 25 w 1367188"/>
                      <a:gd name="connsiteY7" fmla="*/ 1798991 h 1807450"/>
                      <a:gd name="connsiteX8" fmla="*/ 392932 w 1367188"/>
                      <a:gd name="connsiteY8" fmla="*/ 1798991 h 1807450"/>
                      <a:gd name="connsiteX9" fmla="*/ 431032 w 1367188"/>
                      <a:gd name="connsiteY9" fmla="*/ 1718027 h 1807450"/>
                      <a:gd name="connsiteX10" fmla="*/ 452463 w 1367188"/>
                      <a:gd name="connsiteY10" fmla="*/ 1594203 h 1807450"/>
                      <a:gd name="connsiteX11" fmla="*/ 376263 w 1367188"/>
                      <a:gd name="connsiteY11" fmla="*/ 1375128 h 1807450"/>
                      <a:gd name="connsiteX12" fmla="*/ 333401 w 1367188"/>
                      <a:gd name="connsiteY12" fmla="*/ 1127478 h 1807450"/>
                      <a:gd name="connsiteX13" fmla="*/ 357213 w 1367188"/>
                      <a:gd name="connsiteY13" fmla="*/ 1041753 h 1807450"/>
                      <a:gd name="connsiteX14" fmla="*/ 400076 w 1367188"/>
                      <a:gd name="connsiteY14" fmla="*/ 1108428 h 1807450"/>
                      <a:gd name="connsiteX15" fmla="*/ 419126 w 1367188"/>
                      <a:gd name="connsiteY15" fmla="*/ 1217966 h 1807450"/>
                      <a:gd name="connsiteX16" fmla="*/ 457226 w 1367188"/>
                      <a:gd name="connsiteY16" fmla="*/ 1284641 h 1807450"/>
                      <a:gd name="connsiteX17" fmla="*/ 447701 w 1367188"/>
                      <a:gd name="connsiteY17" fmla="*/ 1184628 h 1807450"/>
                      <a:gd name="connsiteX18" fmla="*/ 419126 w 1367188"/>
                      <a:gd name="connsiteY18" fmla="*/ 1008416 h 1807450"/>
                      <a:gd name="connsiteX19" fmla="*/ 466751 w 1367188"/>
                      <a:gd name="connsiteY19" fmla="*/ 836966 h 1807450"/>
                      <a:gd name="connsiteX20" fmla="*/ 609626 w 1367188"/>
                      <a:gd name="connsiteY20" fmla="*/ 713141 h 1807450"/>
                      <a:gd name="connsiteX21" fmla="*/ 881088 w 1367188"/>
                      <a:gd name="connsiteY21" fmla="*/ 646466 h 1807450"/>
                      <a:gd name="connsiteX22" fmla="*/ 1109688 w 1367188"/>
                      <a:gd name="connsiteY22" fmla="*/ 675041 h 1807450"/>
                      <a:gd name="connsiteX23" fmla="*/ 1195414 w 1367188"/>
                      <a:gd name="connsiteY23" fmla="*/ 732191 h 1807450"/>
                      <a:gd name="connsiteX24" fmla="*/ 1181126 w 1367188"/>
                      <a:gd name="connsiteY24" fmla="*/ 794103 h 1807450"/>
                      <a:gd name="connsiteX25" fmla="*/ 1052538 w 1367188"/>
                      <a:gd name="connsiteY25" fmla="*/ 813153 h 1807450"/>
                      <a:gd name="connsiteX26" fmla="*/ 995388 w 1367188"/>
                      <a:gd name="connsiteY26" fmla="*/ 860778 h 1807450"/>
                      <a:gd name="connsiteX27" fmla="*/ 1062064 w 1367188"/>
                      <a:gd name="connsiteY27" fmla="*/ 910784 h 1807450"/>
                      <a:gd name="connsiteX28" fmla="*/ 1209701 w 1367188"/>
                      <a:gd name="connsiteY28" fmla="*/ 822678 h 1807450"/>
                      <a:gd name="connsiteX29" fmla="*/ 1319239 w 1367188"/>
                      <a:gd name="connsiteY29" fmla="*/ 794104 h 1807450"/>
                      <a:gd name="connsiteX30" fmla="*/ 1362101 w 1367188"/>
                      <a:gd name="connsiteY30" fmla="*/ 746478 h 1807450"/>
                      <a:gd name="connsiteX31" fmla="*/ 1357339 w 1367188"/>
                      <a:gd name="connsiteY31" fmla="*/ 641703 h 1807450"/>
                      <a:gd name="connsiteX32" fmla="*/ 1281139 w 1367188"/>
                      <a:gd name="connsiteY32" fmla="*/ 594078 h 1807450"/>
                      <a:gd name="connsiteX33" fmla="*/ 1143026 w 1367188"/>
                      <a:gd name="connsiteY33" fmla="*/ 522641 h 1807450"/>
                      <a:gd name="connsiteX34" fmla="*/ 1043013 w 1367188"/>
                      <a:gd name="connsiteY34" fmla="*/ 460728 h 1807450"/>
                      <a:gd name="connsiteX35" fmla="*/ 881088 w 1367188"/>
                      <a:gd name="connsiteY35" fmla="*/ 441678 h 1807450"/>
                      <a:gd name="connsiteX36" fmla="*/ 676301 w 1367188"/>
                      <a:gd name="connsiteY36" fmla="*/ 489303 h 1807450"/>
                      <a:gd name="connsiteX37" fmla="*/ 571526 w 1367188"/>
                      <a:gd name="connsiteY37" fmla="*/ 565503 h 1807450"/>
                      <a:gd name="connsiteX38" fmla="*/ 466751 w 1367188"/>
                      <a:gd name="connsiteY38" fmla="*/ 617891 h 1807450"/>
                      <a:gd name="connsiteX39" fmla="*/ 381026 w 1367188"/>
                      <a:gd name="connsiteY39" fmla="*/ 694091 h 1807450"/>
                      <a:gd name="connsiteX40" fmla="*/ 290538 w 1367188"/>
                      <a:gd name="connsiteY40" fmla="*/ 694091 h 1807450"/>
                      <a:gd name="connsiteX41" fmla="*/ 271488 w 1367188"/>
                      <a:gd name="connsiteY41" fmla="*/ 646466 h 1807450"/>
                      <a:gd name="connsiteX42" fmla="*/ 295301 w 1367188"/>
                      <a:gd name="connsiteY42" fmla="*/ 555978 h 1807450"/>
                      <a:gd name="connsiteX43" fmla="*/ 404838 w 1367188"/>
                      <a:gd name="connsiteY43" fmla="*/ 441678 h 1807450"/>
                      <a:gd name="connsiteX44" fmla="*/ 500088 w 1367188"/>
                      <a:gd name="connsiteY44" fmla="*/ 13053 h 1807450"/>
                      <a:gd name="connsiteX0" fmla="*/ 500088 w 1369140"/>
                      <a:gd name="connsiteY0" fmla="*/ 13053 h 1807450"/>
                      <a:gd name="connsiteX1" fmla="*/ 385788 w 1369140"/>
                      <a:gd name="connsiteY1" fmla="*/ 127353 h 1807450"/>
                      <a:gd name="connsiteX2" fmla="*/ 271488 w 1369140"/>
                      <a:gd name="connsiteY2" fmla="*/ 298803 h 1807450"/>
                      <a:gd name="connsiteX3" fmla="*/ 214338 w 1369140"/>
                      <a:gd name="connsiteY3" fmla="*/ 613128 h 1807450"/>
                      <a:gd name="connsiteX4" fmla="*/ 200051 w 1369140"/>
                      <a:gd name="connsiteY4" fmla="*/ 1027466 h 1807450"/>
                      <a:gd name="connsiteX5" fmla="*/ 147663 w 1369140"/>
                      <a:gd name="connsiteY5" fmla="*/ 1298928 h 1807450"/>
                      <a:gd name="connsiteX6" fmla="*/ 71463 w 1369140"/>
                      <a:gd name="connsiteY6" fmla="*/ 1594203 h 1807450"/>
                      <a:gd name="connsiteX7" fmla="*/ 25 w 1369140"/>
                      <a:gd name="connsiteY7" fmla="*/ 1798991 h 1807450"/>
                      <a:gd name="connsiteX8" fmla="*/ 392932 w 1369140"/>
                      <a:gd name="connsiteY8" fmla="*/ 1798991 h 1807450"/>
                      <a:gd name="connsiteX9" fmla="*/ 431032 w 1369140"/>
                      <a:gd name="connsiteY9" fmla="*/ 1718027 h 1807450"/>
                      <a:gd name="connsiteX10" fmla="*/ 452463 w 1369140"/>
                      <a:gd name="connsiteY10" fmla="*/ 1594203 h 1807450"/>
                      <a:gd name="connsiteX11" fmla="*/ 376263 w 1369140"/>
                      <a:gd name="connsiteY11" fmla="*/ 1375128 h 1807450"/>
                      <a:gd name="connsiteX12" fmla="*/ 333401 w 1369140"/>
                      <a:gd name="connsiteY12" fmla="*/ 1127478 h 1807450"/>
                      <a:gd name="connsiteX13" fmla="*/ 357213 w 1369140"/>
                      <a:gd name="connsiteY13" fmla="*/ 1041753 h 1807450"/>
                      <a:gd name="connsiteX14" fmla="*/ 400076 w 1369140"/>
                      <a:gd name="connsiteY14" fmla="*/ 1108428 h 1807450"/>
                      <a:gd name="connsiteX15" fmla="*/ 419126 w 1369140"/>
                      <a:gd name="connsiteY15" fmla="*/ 1217966 h 1807450"/>
                      <a:gd name="connsiteX16" fmla="*/ 457226 w 1369140"/>
                      <a:gd name="connsiteY16" fmla="*/ 1284641 h 1807450"/>
                      <a:gd name="connsiteX17" fmla="*/ 447701 w 1369140"/>
                      <a:gd name="connsiteY17" fmla="*/ 1184628 h 1807450"/>
                      <a:gd name="connsiteX18" fmla="*/ 419126 w 1369140"/>
                      <a:gd name="connsiteY18" fmla="*/ 1008416 h 1807450"/>
                      <a:gd name="connsiteX19" fmla="*/ 466751 w 1369140"/>
                      <a:gd name="connsiteY19" fmla="*/ 836966 h 1807450"/>
                      <a:gd name="connsiteX20" fmla="*/ 609626 w 1369140"/>
                      <a:gd name="connsiteY20" fmla="*/ 713141 h 1807450"/>
                      <a:gd name="connsiteX21" fmla="*/ 881088 w 1369140"/>
                      <a:gd name="connsiteY21" fmla="*/ 646466 h 1807450"/>
                      <a:gd name="connsiteX22" fmla="*/ 1109688 w 1369140"/>
                      <a:gd name="connsiteY22" fmla="*/ 675041 h 1807450"/>
                      <a:gd name="connsiteX23" fmla="*/ 1195414 w 1369140"/>
                      <a:gd name="connsiteY23" fmla="*/ 732191 h 1807450"/>
                      <a:gd name="connsiteX24" fmla="*/ 1181126 w 1369140"/>
                      <a:gd name="connsiteY24" fmla="*/ 794103 h 1807450"/>
                      <a:gd name="connsiteX25" fmla="*/ 1052538 w 1369140"/>
                      <a:gd name="connsiteY25" fmla="*/ 813153 h 1807450"/>
                      <a:gd name="connsiteX26" fmla="*/ 995388 w 1369140"/>
                      <a:gd name="connsiteY26" fmla="*/ 860778 h 1807450"/>
                      <a:gd name="connsiteX27" fmla="*/ 1062064 w 1369140"/>
                      <a:gd name="connsiteY27" fmla="*/ 910784 h 1807450"/>
                      <a:gd name="connsiteX28" fmla="*/ 1209701 w 1369140"/>
                      <a:gd name="connsiteY28" fmla="*/ 822678 h 1807450"/>
                      <a:gd name="connsiteX29" fmla="*/ 1319239 w 1369140"/>
                      <a:gd name="connsiteY29" fmla="*/ 794104 h 1807450"/>
                      <a:gd name="connsiteX30" fmla="*/ 1362101 w 1369140"/>
                      <a:gd name="connsiteY30" fmla="*/ 746478 h 1807450"/>
                      <a:gd name="connsiteX31" fmla="*/ 1357339 w 1369140"/>
                      <a:gd name="connsiteY31" fmla="*/ 641703 h 1807450"/>
                      <a:gd name="connsiteX32" fmla="*/ 1281139 w 1369140"/>
                      <a:gd name="connsiteY32" fmla="*/ 594078 h 1807450"/>
                      <a:gd name="connsiteX33" fmla="*/ 1143026 w 1369140"/>
                      <a:gd name="connsiteY33" fmla="*/ 522641 h 1807450"/>
                      <a:gd name="connsiteX34" fmla="*/ 1043013 w 1369140"/>
                      <a:gd name="connsiteY34" fmla="*/ 460728 h 1807450"/>
                      <a:gd name="connsiteX35" fmla="*/ 881088 w 1369140"/>
                      <a:gd name="connsiteY35" fmla="*/ 441678 h 1807450"/>
                      <a:gd name="connsiteX36" fmla="*/ 676301 w 1369140"/>
                      <a:gd name="connsiteY36" fmla="*/ 489303 h 1807450"/>
                      <a:gd name="connsiteX37" fmla="*/ 571526 w 1369140"/>
                      <a:gd name="connsiteY37" fmla="*/ 565503 h 1807450"/>
                      <a:gd name="connsiteX38" fmla="*/ 466751 w 1369140"/>
                      <a:gd name="connsiteY38" fmla="*/ 617891 h 1807450"/>
                      <a:gd name="connsiteX39" fmla="*/ 381026 w 1369140"/>
                      <a:gd name="connsiteY39" fmla="*/ 694091 h 1807450"/>
                      <a:gd name="connsiteX40" fmla="*/ 290538 w 1369140"/>
                      <a:gd name="connsiteY40" fmla="*/ 694091 h 1807450"/>
                      <a:gd name="connsiteX41" fmla="*/ 271488 w 1369140"/>
                      <a:gd name="connsiteY41" fmla="*/ 646466 h 1807450"/>
                      <a:gd name="connsiteX42" fmla="*/ 295301 w 1369140"/>
                      <a:gd name="connsiteY42" fmla="*/ 555978 h 1807450"/>
                      <a:gd name="connsiteX43" fmla="*/ 404838 w 1369140"/>
                      <a:gd name="connsiteY43" fmla="*/ 441678 h 1807450"/>
                      <a:gd name="connsiteX44" fmla="*/ 500088 w 1369140"/>
                      <a:gd name="connsiteY44" fmla="*/ 13053 h 1807450"/>
                      <a:gd name="connsiteX0" fmla="*/ 500088 w 1370468"/>
                      <a:gd name="connsiteY0" fmla="*/ 13053 h 1807450"/>
                      <a:gd name="connsiteX1" fmla="*/ 385788 w 1370468"/>
                      <a:gd name="connsiteY1" fmla="*/ 127353 h 1807450"/>
                      <a:gd name="connsiteX2" fmla="*/ 271488 w 1370468"/>
                      <a:gd name="connsiteY2" fmla="*/ 298803 h 1807450"/>
                      <a:gd name="connsiteX3" fmla="*/ 214338 w 1370468"/>
                      <a:gd name="connsiteY3" fmla="*/ 613128 h 1807450"/>
                      <a:gd name="connsiteX4" fmla="*/ 200051 w 1370468"/>
                      <a:gd name="connsiteY4" fmla="*/ 1027466 h 1807450"/>
                      <a:gd name="connsiteX5" fmla="*/ 147663 w 1370468"/>
                      <a:gd name="connsiteY5" fmla="*/ 1298928 h 1807450"/>
                      <a:gd name="connsiteX6" fmla="*/ 71463 w 1370468"/>
                      <a:gd name="connsiteY6" fmla="*/ 1594203 h 1807450"/>
                      <a:gd name="connsiteX7" fmla="*/ 25 w 1370468"/>
                      <a:gd name="connsiteY7" fmla="*/ 1798991 h 1807450"/>
                      <a:gd name="connsiteX8" fmla="*/ 392932 w 1370468"/>
                      <a:gd name="connsiteY8" fmla="*/ 1798991 h 1807450"/>
                      <a:gd name="connsiteX9" fmla="*/ 431032 w 1370468"/>
                      <a:gd name="connsiteY9" fmla="*/ 1718027 h 1807450"/>
                      <a:gd name="connsiteX10" fmla="*/ 452463 w 1370468"/>
                      <a:gd name="connsiteY10" fmla="*/ 1594203 h 1807450"/>
                      <a:gd name="connsiteX11" fmla="*/ 376263 w 1370468"/>
                      <a:gd name="connsiteY11" fmla="*/ 1375128 h 1807450"/>
                      <a:gd name="connsiteX12" fmla="*/ 333401 w 1370468"/>
                      <a:gd name="connsiteY12" fmla="*/ 1127478 h 1807450"/>
                      <a:gd name="connsiteX13" fmla="*/ 357213 w 1370468"/>
                      <a:gd name="connsiteY13" fmla="*/ 1041753 h 1807450"/>
                      <a:gd name="connsiteX14" fmla="*/ 400076 w 1370468"/>
                      <a:gd name="connsiteY14" fmla="*/ 1108428 h 1807450"/>
                      <a:gd name="connsiteX15" fmla="*/ 419126 w 1370468"/>
                      <a:gd name="connsiteY15" fmla="*/ 1217966 h 1807450"/>
                      <a:gd name="connsiteX16" fmla="*/ 457226 w 1370468"/>
                      <a:gd name="connsiteY16" fmla="*/ 1284641 h 1807450"/>
                      <a:gd name="connsiteX17" fmla="*/ 447701 w 1370468"/>
                      <a:gd name="connsiteY17" fmla="*/ 1184628 h 1807450"/>
                      <a:gd name="connsiteX18" fmla="*/ 419126 w 1370468"/>
                      <a:gd name="connsiteY18" fmla="*/ 1008416 h 1807450"/>
                      <a:gd name="connsiteX19" fmla="*/ 466751 w 1370468"/>
                      <a:gd name="connsiteY19" fmla="*/ 836966 h 1807450"/>
                      <a:gd name="connsiteX20" fmla="*/ 609626 w 1370468"/>
                      <a:gd name="connsiteY20" fmla="*/ 713141 h 1807450"/>
                      <a:gd name="connsiteX21" fmla="*/ 881088 w 1370468"/>
                      <a:gd name="connsiteY21" fmla="*/ 646466 h 1807450"/>
                      <a:gd name="connsiteX22" fmla="*/ 1109688 w 1370468"/>
                      <a:gd name="connsiteY22" fmla="*/ 675041 h 1807450"/>
                      <a:gd name="connsiteX23" fmla="*/ 1195414 w 1370468"/>
                      <a:gd name="connsiteY23" fmla="*/ 732191 h 1807450"/>
                      <a:gd name="connsiteX24" fmla="*/ 1181126 w 1370468"/>
                      <a:gd name="connsiteY24" fmla="*/ 794103 h 1807450"/>
                      <a:gd name="connsiteX25" fmla="*/ 1052538 w 1370468"/>
                      <a:gd name="connsiteY25" fmla="*/ 813153 h 1807450"/>
                      <a:gd name="connsiteX26" fmla="*/ 995388 w 1370468"/>
                      <a:gd name="connsiteY26" fmla="*/ 860778 h 1807450"/>
                      <a:gd name="connsiteX27" fmla="*/ 1062064 w 1370468"/>
                      <a:gd name="connsiteY27" fmla="*/ 910784 h 1807450"/>
                      <a:gd name="connsiteX28" fmla="*/ 1209701 w 1370468"/>
                      <a:gd name="connsiteY28" fmla="*/ 822678 h 1807450"/>
                      <a:gd name="connsiteX29" fmla="*/ 1319239 w 1370468"/>
                      <a:gd name="connsiteY29" fmla="*/ 794104 h 1807450"/>
                      <a:gd name="connsiteX30" fmla="*/ 1362101 w 1370468"/>
                      <a:gd name="connsiteY30" fmla="*/ 746478 h 1807450"/>
                      <a:gd name="connsiteX31" fmla="*/ 1357339 w 1370468"/>
                      <a:gd name="connsiteY31" fmla="*/ 641703 h 1807450"/>
                      <a:gd name="connsiteX32" fmla="*/ 1257327 w 1370468"/>
                      <a:gd name="connsiteY32" fmla="*/ 596459 h 1807450"/>
                      <a:gd name="connsiteX33" fmla="*/ 1143026 w 1370468"/>
                      <a:gd name="connsiteY33" fmla="*/ 522641 h 1807450"/>
                      <a:gd name="connsiteX34" fmla="*/ 1043013 w 1370468"/>
                      <a:gd name="connsiteY34" fmla="*/ 460728 h 1807450"/>
                      <a:gd name="connsiteX35" fmla="*/ 881088 w 1370468"/>
                      <a:gd name="connsiteY35" fmla="*/ 441678 h 1807450"/>
                      <a:gd name="connsiteX36" fmla="*/ 676301 w 1370468"/>
                      <a:gd name="connsiteY36" fmla="*/ 489303 h 1807450"/>
                      <a:gd name="connsiteX37" fmla="*/ 571526 w 1370468"/>
                      <a:gd name="connsiteY37" fmla="*/ 565503 h 1807450"/>
                      <a:gd name="connsiteX38" fmla="*/ 466751 w 1370468"/>
                      <a:gd name="connsiteY38" fmla="*/ 617891 h 1807450"/>
                      <a:gd name="connsiteX39" fmla="*/ 381026 w 1370468"/>
                      <a:gd name="connsiteY39" fmla="*/ 694091 h 1807450"/>
                      <a:gd name="connsiteX40" fmla="*/ 290538 w 1370468"/>
                      <a:gd name="connsiteY40" fmla="*/ 694091 h 1807450"/>
                      <a:gd name="connsiteX41" fmla="*/ 271488 w 1370468"/>
                      <a:gd name="connsiteY41" fmla="*/ 646466 h 1807450"/>
                      <a:gd name="connsiteX42" fmla="*/ 295301 w 1370468"/>
                      <a:gd name="connsiteY42" fmla="*/ 555978 h 1807450"/>
                      <a:gd name="connsiteX43" fmla="*/ 404838 w 1370468"/>
                      <a:gd name="connsiteY43" fmla="*/ 441678 h 1807450"/>
                      <a:gd name="connsiteX44" fmla="*/ 500088 w 1370468"/>
                      <a:gd name="connsiteY44" fmla="*/ 13053 h 1807450"/>
                      <a:gd name="connsiteX0" fmla="*/ 500088 w 1370468"/>
                      <a:gd name="connsiteY0" fmla="*/ 13053 h 1807450"/>
                      <a:gd name="connsiteX1" fmla="*/ 385788 w 1370468"/>
                      <a:gd name="connsiteY1" fmla="*/ 127353 h 1807450"/>
                      <a:gd name="connsiteX2" fmla="*/ 271488 w 1370468"/>
                      <a:gd name="connsiteY2" fmla="*/ 298803 h 1807450"/>
                      <a:gd name="connsiteX3" fmla="*/ 214338 w 1370468"/>
                      <a:gd name="connsiteY3" fmla="*/ 613128 h 1807450"/>
                      <a:gd name="connsiteX4" fmla="*/ 200051 w 1370468"/>
                      <a:gd name="connsiteY4" fmla="*/ 1027466 h 1807450"/>
                      <a:gd name="connsiteX5" fmla="*/ 147663 w 1370468"/>
                      <a:gd name="connsiteY5" fmla="*/ 1298928 h 1807450"/>
                      <a:gd name="connsiteX6" fmla="*/ 71463 w 1370468"/>
                      <a:gd name="connsiteY6" fmla="*/ 1594203 h 1807450"/>
                      <a:gd name="connsiteX7" fmla="*/ 25 w 1370468"/>
                      <a:gd name="connsiteY7" fmla="*/ 1798991 h 1807450"/>
                      <a:gd name="connsiteX8" fmla="*/ 392932 w 1370468"/>
                      <a:gd name="connsiteY8" fmla="*/ 1798991 h 1807450"/>
                      <a:gd name="connsiteX9" fmla="*/ 431032 w 1370468"/>
                      <a:gd name="connsiteY9" fmla="*/ 1718027 h 1807450"/>
                      <a:gd name="connsiteX10" fmla="*/ 452463 w 1370468"/>
                      <a:gd name="connsiteY10" fmla="*/ 1594203 h 1807450"/>
                      <a:gd name="connsiteX11" fmla="*/ 376263 w 1370468"/>
                      <a:gd name="connsiteY11" fmla="*/ 1375128 h 1807450"/>
                      <a:gd name="connsiteX12" fmla="*/ 333401 w 1370468"/>
                      <a:gd name="connsiteY12" fmla="*/ 1127478 h 1807450"/>
                      <a:gd name="connsiteX13" fmla="*/ 357213 w 1370468"/>
                      <a:gd name="connsiteY13" fmla="*/ 1041753 h 1807450"/>
                      <a:gd name="connsiteX14" fmla="*/ 400076 w 1370468"/>
                      <a:gd name="connsiteY14" fmla="*/ 1108428 h 1807450"/>
                      <a:gd name="connsiteX15" fmla="*/ 419126 w 1370468"/>
                      <a:gd name="connsiteY15" fmla="*/ 1217966 h 1807450"/>
                      <a:gd name="connsiteX16" fmla="*/ 457226 w 1370468"/>
                      <a:gd name="connsiteY16" fmla="*/ 1284641 h 1807450"/>
                      <a:gd name="connsiteX17" fmla="*/ 447701 w 1370468"/>
                      <a:gd name="connsiteY17" fmla="*/ 1184628 h 1807450"/>
                      <a:gd name="connsiteX18" fmla="*/ 419126 w 1370468"/>
                      <a:gd name="connsiteY18" fmla="*/ 1008416 h 1807450"/>
                      <a:gd name="connsiteX19" fmla="*/ 466751 w 1370468"/>
                      <a:gd name="connsiteY19" fmla="*/ 836966 h 1807450"/>
                      <a:gd name="connsiteX20" fmla="*/ 609626 w 1370468"/>
                      <a:gd name="connsiteY20" fmla="*/ 713141 h 1807450"/>
                      <a:gd name="connsiteX21" fmla="*/ 881088 w 1370468"/>
                      <a:gd name="connsiteY21" fmla="*/ 646466 h 1807450"/>
                      <a:gd name="connsiteX22" fmla="*/ 1109688 w 1370468"/>
                      <a:gd name="connsiteY22" fmla="*/ 675041 h 1807450"/>
                      <a:gd name="connsiteX23" fmla="*/ 1195414 w 1370468"/>
                      <a:gd name="connsiteY23" fmla="*/ 732191 h 1807450"/>
                      <a:gd name="connsiteX24" fmla="*/ 1181126 w 1370468"/>
                      <a:gd name="connsiteY24" fmla="*/ 794103 h 1807450"/>
                      <a:gd name="connsiteX25" fmla="*/ 1052538 w 1370468"/>
                      <a:gd name="connsiteY25" fmla="*/ 813153 h 1807450"/>
                      <a:gd name="connsiteX26" fmla="*/ 995388 w 1370468"/>
                      <a:gd name="connsiteY26" fmla="*/ 860778 h 1807450"/>
                      <a:gd name="connsiteX27" fmla="*/ 1062064 w 1370468"/>
                      <a:gd name="connsiteY27" fmla="*/ 910784 h 1807450"/>
                      <a:gd name="connsiteX28" fmla="*/ 1209701 w 1370468"/>
                      <a:gd name="connsiteY28" fmla="*/ 822678 h 1807450"/>
                      <a:gd name="connsiteX29" fmla="*/ 1319239 w 1370468"/>
                      <a:gd name="connsiteY29" fmla="*/ 794104 h 1807450"/>
                      <a:gd name="connsiteX30" fmla="*/ 1362101 w 1370468"/>
                      <a:gd name="connsiteY30" fmla="*/ 746478 h 1807450"/>
                      <a:gd name="connsiteX31" fmla="*/ 1357339 w 1370468"/>
                      <a:gd name="connsiteY31" fmla="*/ 641703 h 1807450"/>
                      <a:gd name="connsiteX32" fmla="*/ 1257327 w 1370468"/>
                      <a:gd name="connsiteY32" fmla="*/ 596459 h 1807450"/>
                      <a:gd name="connsiteX33" fmla="*/ 1143026 w 1370468"/>
                      <a:gd name="connsiteY33" fmla="*/ 522641 h 1807450"/>
                      <a:gd name="connsiteX34" fmla="*/ 1043013 w 1370468"/>
                      <a:gd name="connsiteY34" fmla="*/ 460728 h 1807450"/>
                      <a:gd name="connsiteX35" fmla="*/ 881088 w 1370468"/>
                      <a:gd name="connsiteY35" fmla="*/ 441678 h 1807450"/>
                      <a:gd name="connsiteX36" fmla="*/ 676301 w 1370468"/>
                      <a:gd name="connsiteY36" fmla="*/ 489303 h 1807450"/>
                      <a:gd name="connsiteX37" fmla="*/ 571526 w 1370468"/>
                      <a:gd name="connsiteY37" fmla="*/ 565503 h 1807450"/>
                      <a:gd name="connsiteX38" fmla="*/ 466751 w 1370468"/>
                      <a:gd name="connsiteY38" fmla="*/ 617891 h 1807450"/>
                      <a:gd name="connsiteX39" fmla="*/ 381026 w 1370468"/>
                      <a:gd name="connsiteY39" fmla="*/ 694091 h 1807450"/>
                      <a:gd name="connsiteX40" fmla="*/ 290538 w 1370468"/>
                      <a:gd name="connsiteY40" fmla="*/ 694091 h 1807450"/>
                      <a:gd name="connsiteX41" fmla="*/ 271488 w 1370468"/>
                      <a:gd name="connsiteY41" fmla="*/ 646466 h 1807450"/>
                      <a:gd name="connsiteX42" fmla="*/ 295301 w 1370468"/>
                      <a:gd name="connsiteY42" fmla="*/ 555978 h 1807450"/>
                      <a:gd name="connsiteX43" fmla="*/ 352451 w 1370468"/>
                      <a:gd name="connsiteY43" fmla="*/ 482158 h 1807450"/>
                      <a:gd name="connsiteX44" fmla="*/ 404838 w 1370468"/>
                      <a:gd name="connsiteY44" fmla="*/ 441678 h 1807450"/>
                      <a:gd name="connsiteX45" fmla="*/ 500088 w 1370468"/>
                      <a:gd name="connsiteY45" fmla="*/ 13053 h 1807450"/>
                      <a:gd name="connsiteX0" fmla="*/ 500088 w 1370468"/>
                      <a:gd name="connsiteY0" fmla="*/ 10017 h 1804414"/>
                      <a:gd name="connsiteX1" fmla="*/ 385788 w 1370468"/>
                      <a:gd name="connsiteY1" fmla="*/ 124317 h 1804414"/>
                      <a:gd name="connsiteX2" fmla="*/ 271488 w 1370468"/>
                      <a:gd name="connsiteY2" fmla="*/ 295767 h 1804414"/>
                      <a:gd name="connsiteX3" fmla="*/ 214338 w 1370468"/>
                      <a:gd name="connsiteY3" fmla="*/ 610092 h 1804414"/>
                      <a:gd name="connsiteX4" fmla="*/ 200051 w 1370468"/>
                      <a:gd name="connsiteY4" fmla="*/ 1024430 h 1804414"/>
                      <a:gd name="connsiteX5" fmla="*/ 147663 w 1370468"/>
                      <a:gd name="connsiteY5" fmla="*/ 1295892 h 1804414"/>
                      <a:gd name="connsiteX6" fmla="*/ 71463 w 1370468"/>
                      <a:gd name="connsiteY6" fmla="*/ 1591167 h 1804414"/>
                      <a:gd name="connsiteX7" fmla="*/ 25 w 1370468"/>
                      <a:gd name="connsiteY7" fmla="*/ 1795955 h 1804414"/>
                      <a:gd name="connsiteX8" fmla="*/ 392932 w 1370468"/>
                      <a:gd name="connsiteY8" fmla="*/ 1795955 h 1804414"/>
                      <a:gd name="connsiteX9" fmla="*/ 431032 w 1370468"/>
                      <a:gd name="connsiteY9" fmla="*/ 1714991 h 1804414"/>
                      <a:gd name="connsiteX10" fmla="*/ 452463 w 1370468"/>
                      <a:gd name="connsiteY10" fmla="*/ 1591167 h 1804414"/>
                      <a:gd name="connsiteX11" fmla="*/ 376263 w 1370468"/>
                      <a:gd name="connsiteY11" fmla="*/ 1372092 h 1804414"/>
                      <a:gd name="connsiteX12" fmla="*/ 333401 w 1370468"/>
                      <a:gd name="connsiteY12" fmla="*/ 1124442 h 1804414"/>
                      <a:gd name="connsiteX13" fmla="*/ 357213 w 1370468"/>
                      <a:gd name="connsiteY13" fmla="*/ 1038717 h 1804414"/>
                      <a:gd name="connsiteX14" fmla="*/ 400076 w 1370468"/>
                      <a:gd name="connsiteY14" fmla="*/ 1105392 h 1804414"/>
                      <a:gd name="connsiteX15" fmla="*/ 419126 w 1370468"/>
                      <a:gd name="connsiteY15" fmla="*/ 1214930 h 1804414"/>
                      <a:gd name="connsiteX16" fmla="*/ 457226 w 1370468"/>
                      <a:gd name="connsiteY16" fmla="*/ 1281605 h 1804414"/>
                      <a:gd name="connsiteX17" fmla="*/ 447701 w 1370468"/>
                      <a:gd name="connsiteY17" fmla="*/ 1181592 h 1804414"/>
                      <a:gd name="connsiteX18" fmla="*/ 419126 w 1370468"/>
                      <a:gd name="connsiteY18" fmla="*/ 1005380 h 1804414"/>
                      <a:gd name="connsiteX19" fmla="*/ 466751 w 1370468"/>
                      <a:gd name="connsiteY19" fmla="*/ 833930 h 1804414"/>
                      <a:gd name="connsiteX20" fmla="*/ 609626 w 1370468"/>
                      <a:gd name="connsiteY20" fmla="*/ 710105 h 1804414"/>
                      <a:gd name="connsiteX21" fmla="*/ 881088 w 1370468"/>
                      <a:gd name="connsiteY21" fmla="*/ 643430 h 1804414"/>
                      <a:gd name="connsiteX22" fmla="*/ 1109688 w 1370468"/>
                      <a:gd name="connsiteY22" fmla="*/ 672005 h 1804414"/>
                      <a:gd name="connsiteX23" fmla="*/ 1195414 w 1370468"/>
                      <a:gd name="connsiteY23" fmla="*/ 729155 h 1804414"/>
                      <a:gd name="connsiteX24" fmla="*/ 1181126 w 1370468"/>
                      <a:gd name="connsiteY24" fmla="*/ 791067 h 1804414"/>
                      <a:gd name="connsiteX25" fmla="*/ 1052538 w 1370468"/>
                      <a:gd name="connsiteY25" fmla="*/ 810117 h 1804414"/>
                      <a:gd name="connsiteX26" fmla="*/ 995388 w 1370468"/>
                      <a:gd name="connsiteY26" fmla="*/ 857742 h 1804414"/>
                      <a:gd name="connsiteX27" fmla="*/ 1062064 w 1370468"/>
                      <a:gd name="connsiteY27" fmla="*/ 907748 h 1804414"/>
                      <a:gd name="connsiteX28" fmla="*/ 1209701 w 1370468"/>
                      <a:gd name="connsiteY28" fmla="*/ 819642 h 1804414"/>
                      <a:gd name="connsiteX29" fmla="*/ 1319239 w 1370468"/>
                      <a:gd name="connsiteY29" fmla="*/ 791068 h 1804414"/>
                      <a:gd name="connsiteX30" fmla="*/ 1362101 w 1370468"/>
                      <a:gd name="connsiteY30" fmla="*/ 743442 h 1804414"/>
                      <a:gd name="connsiteX31" fmla="*/ 1357339 w 1370468"/>
                      <a:gd name="connsiteY31" fmla="*/ 638667 h 1804414"/>
                      <a:gd name="connsiteX32" fmla="*/ 1257327 w 1370468"/>
                      <a:gd name="connsiteY32" fmla="*/ 593423 h 1804414"/>
                      <a:gd name="connsiteX33" fmla="*/ 1143026 w 1370468"/>
                      <a:gd name="connsiteY33" fmla="*/ 519605 h 1804414"/>
                      <a:gd name="connsiteX34" fmla="*/ 1043013 w 1370468"/>
                      <a:gd name="connsiteY34" fmla="*/ 457692 h 1804414"/>
                      <a:gd name="connsiteX35" fmla="*/ 881088 w 1370468"/>
                      <a:gd name="connsiteY35" fmla="*/ 438642 h 1804414"/>
                      <a:gd name="connsiteX36" fmla="*/ 676301 w 1370468"/>
                      <a:gd name="connsiteY36" fmla="*/ 486267 h 1804414"/>
                      <a:gd name="connsiteX37" fmla="*/ 571526 w 1370468"/>
                      <a:gd name="connsiteY37" fmla="*/ 562467 h 1804414"/>
                      <a:gd name="connsiteX38" fmla="*/ 466751 w 1370468"/>
                      <a:gd name="connsiteY38" fmla="*/ 614855 h 1804414"/>
                      <a:gd name="connsiteX39" fmla="*/ 381026 w 1370468"/>
                      <a:gd name="connsiteY39" fmla="*/ 691055 h 1804414"/>
                      <a:gd name="connsiteX40" fmla="*/ 290538 w 1370468"/>
                      <a:gd name="connsiteY40" fmla="*/ 691055 h 1804414"/>
                      <a:gd name="connsiteX41" fmla="*/ 271488 w 1370468"/>
                      <a:gd name="connsiteY41" fmla="*/ 643430 h 1804414"/>
                      <a:gd name="connsiteX42" fmla="*/ 295301 w 1370468"/>
                      <a:gd name="connsiteY42" fmla="*/ 552942 h 1804414"/>
                      <a:gd name="connsiteX43" fmla="*/ 352451 w 1370468"/>
                      <a:gd name="connsiteY43" fmla="*/ 479122 h 1804414"/>
                      <a:gd name="connsiteX44" fmla="*/ 414363 w 1370468"/>
                      <a:gd name="connsiteY44" fmla="*/ 386255 h 1804414"/>
                      <a:gd name="connsiteX45" fmla="*/ 500088 w 1370468"/>
                      <a:gd name="connsiteY45" fmla="*/ 10017 h 1804414"/>
                      <a:gd name="connsiteX0" fmla="*/ 500088 w 1370468"/>
                      <a:gd name="connsiteY0" fmla="*/ 10017 h 1804414"/>
                      <a:gd name="connsiteX1" fmla="*/ 385788 w 1370468"/>
                      <a:gd name="connsiteY1" fmla="*/ 124317 h 1804414"/>
                      <a:gd name="connsiteX2" fmla="*/ 271488 w 1370468"/>
                      <a:gd name="connsiteY2" fmla="*/ 295767 h 1804414"/>
                      <a:gd name="connsiteX3" fmla="*/ 214338 w 1370468"/>
                      <a:gd name="connsiteY3" fmla="*/ 610092 h 1804414"/>
                      <a:gd name="connsiteX4" fmla="*/ 200051 w 1370468"/>
                      <a:gd name="connsiteY4" fmla="*/ 1024430 h 1804414"/>
                      <a:gd name="connsiteX5" fmla="*/ 147663 w 1370468"/>
                      <a:gd name="connsiteY5" fmla="*/ 1295892 h 1804414"/>
                      <a:gd name="connsiteX6" fmla="*/ 71463 w 1370468"/>
                      <a:gd name="connsiteY6" fmla="*/ 1591167 h 1804414"/>
                      <a:gd name="connsiteX7" fmla="*/ 25 w 1370468"/>
                      <a:gd name="connsiteY7" fmla="*/ 1795955 h 1804414"/>
                      <a:gd name="connsiteX8" fmla="*/ 392932 w 1370468"/>
                      <a:gd name="connsiteY8" fmla="*/ 1795955 h 1804414"/>
                      <a:gd name="connsiteX9" fmla="*/ 431032 w 1370468"/>
                      <a:gd name="connsiteY9" fmla="*/ 1714991 h 1804414"/>
                      <a:gd name="connsiteX10" fmla="*/ 452463 w 1370468"/>
                      <a:gd name="connsiteY10" fmla="*/ 1591167 h 1804414"/>
                      <a:gd name="connsiteX11" fmla="*/ 376263 w 1370468"/>
                      <a:gd name="connsiteY11" fmla="*/ 1372092 h 1804414"/>
                      <a:gd name="connsiteX12" fmla="*/ 333401 w 1370468"/>
                      <a:gd name="connsiteY12" fmla="*/ 1124442 h 1804414"/>
                      <a:gd name="connsiteX13" fmla="*/ 357213 w 1370468"/>
                      <a:gd name="connsiteY13" fmla="*/ 1038717 h 1804414"/>
                      <a:gd name="connsiteX14" fmla="*/ 400076 w 1370468"/>
                      <a:gd name="connsiteY14" fmla="*/ 1105392 h 1804414"/>
                      <a:gd name="connsiteX15" fmla="*/ 419126 w 1370468"/>
                      <a:gd name="connsiteY15" fmla="*/ 1214930 h 1804414"/>
                      <a:gd name="connsiteX16" fmla="*/ 457226 w 1370468"/>
                      <a:gd name="connsiteY16" fmla="*/ 1281605 h 1804414"/>
                      <a:gd name="connsiteX17" fmla="*/ 447701 w 1370468"/>
                      <a:gd name="connsiteY17" fmla="*/ 1181592 h 1804414"/>
                      <a:gd name="connsiteX18" fmla="*/ 419126 w 1370468"/>
                      <a:gd name="connsiteY18" fmla="*/ 1005380 h 1804414"/>
                      <a:gd name="connsiteX19" fmla="*/ 466751 w 1370468"/>
                      <a:gd name="connsiteY19" fmla="*/ 833930 h 1804414"/>
                      <a:gd name="connsiteX20" fmla="*/ 609626 w 1370468"/>
                      <a:gd name="connsiteY20" fmla="*/ 710105 h 1804414"/>
                      <a:gd name="connsiteX21" fmla="*/ 881088 w 1370468"/>
                      <a:gd name="connsiteY21" fmla="*/ 643430 h 1804414"/>
                      <a:gd name="connsiteX22" fmla="*/ 1109688 w 1370468"/>
                      <a:gd name="connsiteY22" fmla="*/ 672005 h 1804414"/>
                      <a:gd name="connsiteX23" fmla="*/ 1195414 w 1370468"/>
                      <a:gd name="connsiteY23" fmla="*/ 729155 h 1804414"/>
                      <a:gd name="connsiteX24" fmla="*/ 1181126 w 1370468"/>
                      <a:gd name="connsiteY24" fmla="*/ 791067 h 1804414"/>
                      <a:gd name="connsiteX25" fmla="*/ 1052538 w 1370468"/>
                      <a:gd name="connsiteY25" fmla="*/ 810117 h 1804414"/>
                      <a:gd name="connsiteX26" fmla="*/ 995388 w 1370468"/>
                      <a:gd name="connsiteY26" fmla="*/ 857742 h 1804414"/>
                      <a:gd name="connsiteX27" fmla="*/ 1062064 w 1370468"/>
                      <a:gd name="connsiteY27" fmla="*/ 907748 h 1804414"/>
                      <a:gd name="connsiteX28" fmla="*/ 1209701 w 1370468"/>
                      <a:gd name="connsiteY28" fmla="*/ 819642 h 1804414"/>
                      <a:gd name="connsiteX29" fmla="*/ 1319239 w 1370468"/>
                      <a:gd name="connsiteY29" fmla="*/ 791068 h 1804414"/>
                      <a:gd name="connsiteX30" fmla="*/ 1362101 w 1370468"/>
                      <a:gd name="connsiteY30" fmla="*/ 743442 h 1804414"/>
                      <a:gd name="connsiteX31" fmla="*/ 1357339 w 1370468"/>
                      <a:gd name="connsiteY31" fmla="*/ 638667 h 1804414"/>
                      <a:gd name="connsiteX32" fmla="*/ 1257327 w 1370468"/>
                      <a:gd name="connsiteY32" fmla="*/ 593423 h 1804414"/>
                      <a:gd name="connsiteX33" fmla="*/ 1143026 w 1370468"/>
                      <a:gd name="connsiteY33" fmla="*/ 519605 h 1804414"/>
                      <a:gd name="connsiteX34" fmla="*/ 1043013 w 1370468"/>
                      <a:gd name="connsiteY34" fmla="*/ 457692 h 1804414"/>
                      <a:gd name="connsiteX35" fmla="*/ 881088 w 1370468"/>
                      <a:gd name="connsiteY35" fmla="*/ 438642 h 1804414"/>
                      <a:gd name="connsiteX36" fmla="*/ 676301 w 1370468"/>
                      <a:gd name="connsiteY36" fmla="*/ 486267 h 1804414"/>
                      <a:gd name="connsiteX37" fmla="*/ 571526 w 1370468"/>
                      <a:gd name="connsiteY37" fmla="*/ 562467 h 1804414"/>
                      <a:gd name="connsiteX38" fmla="*/ 466751 w 1370468"/>
                      <a:gd name="connsiteY38" fmla="*/ 614855 h 1804414"/>
                      <a:gd name="connsiteX39" fmla="*/ 381026 w 1370468"/>
                      <a:gd name="connsiteY39" fmla="*/ 691055 h 1804414"/>
                      <a:gd name="connsiteX40" fmla="*/ 290538 w 1370468"/>
                      <a:gd name="connsiteY40" fmla="*/ 691055 h 1804414"/>
                      <a:gd name="connsiteX41" fmla="*/ 271488 w 1370468"/>
                      <a:gd name="connsiteY41" fmla="*/ 643430 h 1804414"/>
                      <a:gd name="connsiteX42" fmla="*/ 295301 w 1370468"/>
                      <a:gd name="connsiteY42" fmla="*/ 552942 h 1804414"/>
                      <a:gd name="connsiteX43" fmla="*/ 352451 w 1370468"/>
                      <a:gd name="connsiteY43" fmla="*/ 479122 h 1804414"/>
                      <a:gd name="connsiteX44" fmla="*/ 414363 w 1370468"/>
                      <a:gd name="connsiteY44" fmla="*/ 386255 h 1804414"/>
                      <a:gd name="connsiteX45" fmla="*/ 500088 w 1370468"/>
                      <a:gd name="connsiteY45" fmla="*/ 10017 h 1804414"/>
                      <a:gd name="connsiteX0" fmla="*/ 500088 w 1370468"/>
                      <a:gd name="connsiteY0" fmla="*/ 1034 h 1795431"/>
                      <a:gd name="connsiteX1" fmla="*/ 385788 w 1370468"/>
                      <a:gd name="connsiteY1" fmla="*/ 115334 h 1795431"/>
                      <a:gd name="connsiteX2" fmla="*/ 271488 w 1370468"/>
                      <a:gd name="connsiteY2" fmla="*/ 286784 h 1795431"/>
                      <a:gd name="connsiteX3" fmla="*/ 214338 w 1370468"/>
                      <a:gd name="connsiteY3" fmla="*/ 601109 h 1795431"/>
                      <a:gd name="connsiteX4" fmla="*/ 200051 w 1370468"/>
                      <a:gd name="connsiteY4" fmla="*/ 1015447 h 1795431"/>
                      <a:gd name="connsiteX5" fmla="*/ 147663 w 1370468"/>
                      <a:gd name="connsiteY5" fmla="*/ 1286909 h 1795431"/>
                      <a:gd name="connsiteX6" fmla="*/ 71463 w 1370468"/>
                      <a:gd name="connsiteY6" fmla="*/ 1582184 h 1795431"/>
                      <a:gd name="connsiteX7" fmla="*/ 25 w 1370468"/>
                      <a:gd name="connsiteY7" fmla="*/ 1786972 h 1795431"/>
                      <a:gd name="connsiteX8" fmla="*/ 392932 w 1370468"/>
                      <a:gd name="connsiteY8" fmla="*/ 1786972 h 1795431"/>
                      <a:gd name="connsiteX9" fmla="*/ 431032 w 1370468"/>
                      <a:gd name="connsiteY9" fmla="*/ 1706008 h 1795431"/>
                      <a:gd name="connsiteX10" fmla="*/ 452463 w 1370468"/>
                      <a:gd name="connsiteY10" fmla="*/ 1582184 h 1795431"/>
                      <a:gd name="connsiteX11" fmla="*/ 376263 w 1370468"/>
                      <a:gd name="connsiteY11" fmla="*/ 1363109 h 1795431"/>
                      <a:gd name="connsiteX12" fmla="*/ 333401 w 1370468"/>
                      <a:gd name="connsiteY12" fmla="*/ 1115459 h 1795431"/>
                      <a:gd name="connsiteX13" fmla="*/ 357213 w 1370468"/>
                      <a:gd name="connsiteY13" fmla="*/ 1029734 h 1795431"/>
                      <a:gd name="connsiteX14" fmla="*/ 400076 w 1370468"/>
                      <a:gd name="connsiteY14" fmla="*/ 1096409 h 1795431"/>
                      <a:gd name="connsiteX15" fmla="*/ 419126 w 1370468"/>
                      <a:gd name="connsiteY15" fmla="*/ 1205947 h 1795431"/>
                      <a:gd name="connsiteX16" fmla="*/ 457226 w 1370468"/>
                      <a:gd name="connsiteY16" fmla="*/ 1272622 h 1795431"/>
                      <a:gd name="connsiteX17" fmla="*/ 447701 w 1370468"/>
                      <a:gd name="connsiteY17" fmla="*/ 1172609 h 1795431"/>
                      <a:gd name="connsiteX18" fmla="*/ 419126 w 1370468"/>
                      <a:gd name="connsiteY18" fmla="*/ 996397 h 1795431"/>
                      <a:gd name="connsiteX19" fmla="*/ 466751 w 1370468"/>
                      <a:gd name="connsiteY19" fmla="*/ 824947 h 1795431"/>
                      <a:gd name="connsiteX20" fmla="*/ 609626 w 1370468"/>
                      <a:gd name="connsiteY20" fmla="*/ 701122 h 1795431"/>
                      <a:gd name="connsiteX21" fmla="*/ 881088 w 1370468"/>
                      <a:gd name="connsiteY21" fmla="*/ 634447 h 1795431"/>
                      <a:gd name="connsiteX22" fmla="*/ 1109688 w 1370468"/>
                      <a:gd name="connsiteY22" fmla="*/ 663022 h 1795431"/>
                      <a:gd name="connsiteX23" fmla="*/ 1195414 w 1370468"/>
                      <a:gd name="connsiteY23" fmla="*/ 720172 h 1795431"/>
                      <a:gd name="connsiteX24" fmla="*/ 1181126 w 1370468"/>
                      <a:gd name="connsiteY24" fmla="*/ 782084 h 1795431"/>
                      <a:gd name="connsiteX25" fmla="*/ 1052538 w 1370468"/>
                      <a:gd name="connsiteY25" fmla="*/ 801134 h 1795431"/>
                      <a:gd name="connsiteX26" fmla="*/ 995388 w 1370468"/>
                      <a:gd name="connsiteY26" fmla="*/ 848759 h 1795431"/>
                      <a:gd name="connsiteX27" fmla="*/ 1062064 w 1370468"/>
                      <a:gd name="connsiteY27" fmla="*/ 898765 h 1795431"/>
                      <a:gd name="connsiteX28" fmla="*/ 1209701 w 1370468"/>
                      <a:gd name="connsiteY28" fmla="*/ 810659 h 1795431"/>
                      <a:gd name="connsiteX29" fmla="*/ 1319239 w 1370468"/>
                      <a:gd name="connsiteY29" fmla="*/ 782085 h 1795431"/>
                      <a:gd name="connsiteX30" fmla="*/ 1362101 w 1370468"/>
                      <a:gd name="connsiteY30" fmla="*/ 734459 h 1795431"/>
                      <a:gd name="connsiteX31" fmla="*/ 1357339 w 1370468"/>
                      <a:gd name="connsiteY31" fmla="*/ 629684 h 1795431"/>
                      <a:gd name="connsiteX32" fmla="*/ 1257327 w 1370468"/>
                      <a:gd name="connsiteY32" fmla="*/ 584440 h 1795431"/>
                      <a:gd name="connsiteX33" fmla="*/ 1143026 w 1370468"/>
                      <a:gd name="connsiteY33" fmla="*/ 510622 h 1795431"/>
                      <a:gd name="connsiteX34" fmla="*/ 1043013 w 1370468"/>
                      <a:gd name="connsiteY34" fmla="*/ 448709 h 1795431"/>
                      <a:gd name="connsiteX35" fmla="*/ 881088 w 1370468"/>
                      <a:gd name="connsiteY35" fmla="*/ 429659 h 1795431"/>
                      <a:gd name="connsiteX36" fmla="*/ 676301 w 1370468"/>
                      <a:gd name="connsiteY36" fmla="*/ 477284 h 1795431"/>
                      <a:gd name="connsiteX37" fmla="*/ 571526 w 1370468"/>
                      <a:gd name="connsiteY37" fmla="*/ 553484 h 1795431"/>
                      <a:gd name="connsiteX38" fmla="*/ 466751 w 1370468"/>
                      <a:gd name="connsiteY38" fmla="*/ 605872 h 1795431"/>
                      <a:gd name="connsiteX39" fmla="*/ 381026 w 1370468"/>
                      <a:gd name="connsiteY39" fmla="*/ 682072 h 1795431"/>
                      <a:gd name="connsiteX40" fmla="*/ 290538 w 1370468"/>
                      <a:gd name="connsiteY40" fmla="*/ 682072 h 1795431"/>
                      <a:gd name="connsiteX41" fmla="*/ 271488 w 1370468"/>
                      <a:gd name="connsiteY41" fmla="*/ 634447 h 1795431"/>
                      <a:gd name="connsiteX42" fmla="*/ 295301 w 1370468"/>
                      <a:gd name="connsiteY42" fmla="*/ 543959 h 1795431"/>
                      <a:gd name="connsiteX43" fmla="*/ 352451 w 1370468"/>
                      <a:gd name="connsiteY43" fmla="*/ 470139 h 1795431"/>
                      <a:gd name="connsiteX44" fmla="*/ 414363 w 1370468"/>
                      <a:gd name="connsiteY44" fmla="*/ 377272 h 1795431"/>
                      <a:gd name="connsiteX45" fmla="*/ 500088 w 1370468"/>
                      <a:gd name="connsiteY45" fmla="*/ 1034 h 1795431"/>
                      <a:gd name="connsiteX0" fmla="*/ 507235 w 1377615"/>
                      <a:gd name="connsiteY0" fmla="*/ 1034 h 1794403"/>
                      <a:gd name="connsiteX1" fmla="*/ 392935 w 1377615"/>
                      <a:gd name="connsiteY1" fmla="*/ 115334 h 1794403"/>
                      <a:gd name="connsiteX2" fmla="*/ 278635 w 1377615"/>
                      <a:gd name="connsiteY2" fmla="*/ 286784 h 1794403"/>
                      <a:gd name="connsiteX3" fmla="*/ 221485 w 1377615"/>
                      <a:gd name="connsiteY3" fmla="*/ 601109 h 1794403"/>
                      <a:gd name="connsiteX4" fmla="*/ 207198 w 1377615"/>
                      <a:gd name="connsiteY4" fmla="*/ 1015447 h 1794403"/>
                      <a:gd name="connsiteX5" fmla="*/ 154810 w 1377615"/>
                      <a:gd name="connsiteY5" fmla="*/ 1286909 h 1794403"/>
                      <a:gd name="connsiteX6" fmla="*/ 78610 w 1377615"/>
                      <a:gd name="connsiteY6" fmla="*/ 1582184 h 1794403"/>
                      <a:gd name="connsiteX7" fmla="*/ 28 w 1377615"/>
                      <a:gd name="connsiteY7" fmla="*/ 1786972 h 1794403"/>
                      <a:gd name="connsiteX8" fmla="*/ 400079 w 1377615"/>
                      <a:gd name="connsiteY8" fmla="*/ 1786972 h 1794403"/>
                      <a:gd name="connsiteX9" fmla="*/ 438179 w 1377615"/>
                      <a:gd name="connsiteY9" fmla="*/ 1706008 h 1794403"/>
                      <a:gd name="connsiteX10" fmla="*/ 459610 w 1377615"/>
                      <a:gd name="connsiteY10" fmla="*/ 1582184 h 1794403"/>
                      <a:gd name="connsiteX11" fmla="*/ 383410 w 1377615"/>
                      <a:gd name="connsiteY11" fmla="*/ 1363109 h 1794403"/>
                      <a:gd name="connsiteX12" fmla="*/ 340548 w 1377615"/>
                      <a:gd name="connsiteY12" fmla="*/ 1115459 h 1794403"/>
                      <a:gd name="connsiteX13" fmla="*/ 364360 w 1377615"/>
                      <a:gd name="connsiteY13" fmla="*/ 1029734 h 1794403"/>
                      <a:gd name="connsiteX14" fmla="*/ 407223 w 1377615"/>
                      <a:gd name="connsiteY14" fmla="*/ 1096409 h 1794403"/>
                      <a:gd name="connsiteX15" fmla="*/ 426273 w 1377615"/>
                      <a:gd name="connsiteY15" fmla="*/ 1205947 h 1794403"/>
                      <a:gd name="connsiteX16" fmla="*/ 464373 w 1377615"/>
                      <a:gd name="connsiteY16" fmla="*/ 1272622 h 1794403"/>
                      <a:gd name="connsiteX17" fmla="*/ 454848 w 1377615"/>
                      <a:gd name="connsiteY17" fmla="*/ 1172609 h 1794403"/>
                      <a:gd name="connsiteX18" fmla="*/ 426273 w 1377615"/>
                      <a:gd name="connsiteY18" fmla="*/ 996397 h 1794403"/>
                      <a:gd name="connsiteX19" fmla="*/ 473898 w 1377615"/>
                      <a:gd name="connsiteY19" fmla="*/ 824947 h 1794403"/>
                      <a:gd name="connsiteX20" fmla="*/ 616773 w 1377615"/>
                      <a:gd name="connsiteY20" fmla="*/ 701122 h 1794403"/>
                      <a:gd name="connsiteX21" fmla="*/ 888235 w 1377615"/>
                      <a:gd name="connsiteY21" fmla="*/ 634447 h 1794403"/>
                      <a:gd name="connsiteX22" fmla="*/ 1116835 w 1377615"/>
                      <a:gd name="connsiteY22" fmla="*/ 663022 h 1794403"/>
                      <a:gd name="connsiteX23" fmla="*/ 1202561 w 1377615"/>
                      <a:gd name="connsiteY23" fmla="*/ 720172 h 1794403"/>
                      <a:gd name="connsiteX24" fmla="*/ 1188273 w 1377615"/>
                      <a:gd name="connsiteY24" fmla="*/ 782084 h 1794403"/>
                      <a:gd name="connsiteX25" fmla="*/ 1059685 w 1377615"/>
                      <a:gd name="connsiteY25" fmla="*/ 801134 h 1794403"/>
                      <a:gd name="connsiteX26" fmla="*/ 1002535 w 1377615"/>
                      <a:gd name="connsiteY26" fmla="*/ 848759 h 1794403"/>
                      <a:gd name="connsiteX27" fmla="*/ 1069211 w 1377615"/>
                      <a:gd name="connsiteY27" fmla="*/ 898765 h 1794403"/>
                      <a:gd name="connsiteX28" fmla="*/ 1216848 w 1377615"/>
                      <a:gd name="connsiteY28" fmla="*/ 810659 h 1794403"/>
                      <a:gd name="connsiteX29" fmla="*/ 1326386 w 1377615"/>
                      <a:gd name="connsiteY29" fmla="*/ 782085 h 1794403"/>
                      <a:gd name="connsiteX30" fmla="*/ 1369248 w 1377615"/>
                      <a:gd name="connsiteY30" fmla="*/ 734459 h 1794403"/>
                      <a:gd name="connsiteX31" fmla="*/ 1364486 w 1377615"/>
                      <a:gd name="connsiteY31" fmla="*/ 629684 h 1794403"/>
                      <a:gd name="connsiteX32" fmla="*/ 1264474 w 1377615"/>
                      <a:gd name="connsiteY32" fmla="*/ 584440 h 1794403"/>
                      <a:gd name="connsiteX33" fmla="*/ 1150173 w 1377615"/>
                      <a:gd name="connsiteY33" fmla="*/ 510622 h 1794403"/>
                      <a:gd name="connsiteX34" fmla="*/ 1050160 w 1377615"/>
                      <a:gd name="connsiteY34" fmla="*/ 448709 h 1794403"/>
                      <a:gd name="connsiteX35" fmla="*/ 888235 w 1377615"/>
                      <a:gd name="connsiteY35" fmla="*/ 429659 h 1794403"/>
                      <a:gd name="connsiteX36" fmla="*/ 683448 w 1377615"/>
                      <a:gd name="connsiteY36" fmla="*/ 477284 h 1794403"/>
                      <a:gd name="connsiteX37" fmla="*/ 578673 w 1377615"/>
                      <a:gd name="connsiteY37" fmla="*/ 553484 h 1794403"/>
                      <a:gd name="connsiteX38" fmla="*/ 473898 w 1377615"/>
                      <a:gd name="connsiteY38" fmla="*/ 605872 h 1794403"/>
                      <a:gd name="connsiteX39" fmla="*/ 388173 w 1377615"/>
                      <a:gd name="connsiteY39" fmla="*/ 682072 h 1794403"/>
                      <a:gd name="connsiteX40" fmla="*/ 297685 w 1377615"/>
                      <a:gd name="connsiteY40" fmla="*/ 682072 h 1794403"/>
                      <a:gd name="connsiteX41" fmla="*/ 278635 w 1377615"/>
                      <a:gd name="connsiteY41" fmla="*/ 634447 h 1794403"/>
                      <a:gd name="connsiteX42" fmla="*/ 302448 w 1377615"/>
                      <a:gd name="connsiteY42" fmla="*/ 543959 h 1794403"/>
                      <a:gd name="connsiteX43" fmla="*/ 359598 w 1377615"/>
                      <a:gd name="connsiteY43" fmla="*/ 470139 h 1794403"/>
                      <a:gd name="connsiteX44" fmla="*/ 421510 w 1377615"/>
                      <a:gd name="connsiteY44" fmla="*/ 377272 h 1794403"/>
                      <a:gd name="connsiteX45" fmla="*/ 507235 w 1377615"/>
                      <a:gd name="connsiteY45" fmla="*/ 1034 h 1794403"/>
                      <a:gd name="connsiteX0" fmla="*/ 507232 w 1377612"/>
                      <a:gd name="connsiteY0" fmla="*/ 1034 h 1793387"/>
                      <a:gd name="connsiteX1" fmla="*/ 392932 w 1377612"/>
                      <a:gd name="connsiteY1" fmla="*/ 115334 h 1793387"/>
                      <a:gd name="connsiteX2" fmla="*/ 278632 w 1377612"/>
                      <a:gd name="connsiteY2" fmla="*/ 286784 h 1793387"/>
                      <a:gd name="connsiteX3" fmla="*/ 221482 w 1377612"/>
                      <a:gd name="connsiteY3" fmla="*/ 601109 h 1793387"/>
                      <a:gd name="connsiteX4" fmla="*/ 207195 w 1377612"/>
                      <a:gd name="connsiteY4" fmla="*/ 1015447 h 1793387"/>
                      <a:gd name="connsiteX5" fmla="*/ 154807 w 1377612"/>
                      <a:gd name="connsiteY5" fmla="*/ 1286909 h 1793387"/>
                      <a:gd name="connsiteX6" fmla="*/ 78607 w 1377612"/>
                      <a:gd name="connsiteY6" fmla="*/ 1582184 h 1793387"/>
                      <a:gd name="connsiteX7" fmla="*/ 25 w 1377612"/>
                      <a:gd name="connsiteY7" fmla="*/ 1786972 h 1793387"/>
                      <a:gd name="connsiteX8" fmla="*/ 400076 w 1377612"/>
                      <a:gd name="connsiteY8" fmla="*/ 1786972 h 1793387"/>
                      <a:gd name="connsiteX9" fmla="*/ 438176 w 1377612"/>
                      <a:gd name="connsiteY9" fmla="*/ 1706008 h 1793387"/>
                      <a:gd name="connsiteX10" fmla="*/ 459607 w 1377612"/>
                      <a:gd name="connsiteY10" fmla="*/ 1582184 h 1793387"/>
                      <a:gd name="connsiteX11" fmla="*/ 383407 w 1377612"/>
                      <a:gd name="connsiteY11" fmla="*/ 1363109 h 1793387"/>
                      <a:gd name="connsiteX12" fmla="*/ 340545 w 1377612"/>
                      <a:gd name="connsiteY12" fmla="*/ 1115459 h 1793387"/>
                      <a:gd name="connsiteX13" fmla="*/ 364357 w 1377612"/>
                      <a:gd name="connsiteY13" fmla="*/ 1029734 h 1793387"/>
                      <a:gd name="connsiteX14" fmla="*/ 407220 w 1377612"/>
                      <a:gd name="connsiteY14" fmla="*/ 1096409 h 1793387"/>
                      <a:gd name="connsiteX15" fmla="*/ 426270 w 1377612"/>
                      <a:gd name="connsiteY15" fmla="*/ 1205947 h 1793387"/>
                      <a:gd name="connsiteX16" fmla="*/ 464370 w 1377612"/>
                      <a:gd name="connsiteY16" fmla="*/ 1272622 h 1793387"/>
                      <a:gd name="connsiteX17" fmla="*/ 454845 w 1377612"/>
                      <a:gd name="connsiteY17" fmla="*/ 1172609 h 1793387"/>
                      <a:gd name="connsiteX18" fmla="*/ 426270 w 1377612"/>
                      <a:gd name="connsiteY18" fmla="*/ 996397 h 1793387"/>
                      <a:gd name="connsiteX19" fmla="*/ 473895 w 1377612"/>
                      <a:gd name="connsiteY19" fmla="*/ 824947 h 1793387"/>
                      <a:gd name="connsiteX20" fmla="*/ 616770 w 1377612"/>
                      <a:gd name="connsiteY20" fmla="*/ 701122 h 1793387"/>
                      <a:gd name="connsiteX21" fmla="*/ 888232 w 1377612"/>
                      <a:gd name="connsiteY21" fmla="*/ 634447 h 1793387"/>
                      <a:gd name="connsiteX22" fmla="*/ 1116832 w 1377612"/>
                      <a:gd name="connsiteY22" fmla="*/ 663022 h 1793387"/>
                      <a:gd name="connsiteX23" fmla="*/ 1202558 w 1377612"/>
                      <a:gd name="connsiteY23" fmla="*/ 720172 h 1793387"/>
                      <a:gd name="connsiteX24" fmla="*/ 1188270 w 1377612"/>
                      <a:gd name="connsiteY24" fmla="*/ 782084 h 1793387"/>
                      <a:gd name="connsiteX25" fmla="*/ 1059682 w 1377612"/>
                      <a:gd name="connsiteY25" fmla="*/ 801134 h 1793387"/>
                      <a:gd name="connsiteX26" fmla="*/ 1002532 w 1377612"/>
                      <a:gd name="connsiteY26" fmla="*/ 848759 h 1793387"/>
                      <a:gd name="connsiteX27" fmla="*/ 1069208 w 1377612"/>
                      <a:gd name="connsiteY27" fmla="*/ 898765 h 1793387"/>
                      <a:gd name="connsiteX28" fmla="*/ 1216845 w 1377612"/>
                      <a:gd name="connsiteY28" fmla="*/ 810659 h 1793387"/>
                      <a:gd name="connsiteX29" fmla="*/ 1326383 w 1377612"/>
                      <a:gd name="connsiteY29" fmla="*/ 782085 h 1793387"/>
                      <a:gd name="connsiteX30" fmla="*/ 1369245 w 1377612"/>
                      <a:gd name="connsiteY30" fmla="*/ 734459 h 1793387"/>
                      <a:gd name="connsiteX31" fmla="*/ 1364483 w 1377612"/>
                      <a:gd name="connsiteY31" fmla="*/ 629684 h 1793387"/>
                      <a:gd name="connsiteX32" fmla="*/ 1264471 w 1377612"/>
                      <a:gd name="connsiteY32" fmla="*/ 584440 h 1793387"/>
                      <a:gd name="connsiteX33" fmla="*/ 1150170 w 1377612"/>
                      <a:gd name="connsiteY33" fmla="*/ 510622 h 1793387"/>
                      <a:gd name="connsiteX34" fmla="*/ 1050157 w 1377612"/>
                      <a:gd name="connsiteY34" fmla="*/ 448709 h 1793387"/>
                      <a:gd name="connsiteX35" fmla="*/ 888232 w 1377612"/>
                      <a:gd name="connsiteY35" fmla="*/ 429659 h 1793387"/>
                      <a:gd name="connsiteX36" fmla="*/ 683445 w 1377612"/>
                      <a:gd name="connsiteY36" fmla="*/ 477284 h 1793387"/>
                      <a:gd name="connsiteX37" fmla="*/ 578670 w 1377612"/>
                      <a:gd name="connsiteY37" fmla="*/ 553484 h 1793387"/>
                      <a:gd name="connsiteX38" fmla="*/ 473895 w 1377612"/>
                      <a:gd name="connsiteY38" fmla="*/ 605872 h 1793387"/>
                      <a:gd name="connsiteX39" fmla="*/ 388170 w 1377612"/>
                      <a:gd name="connsiteY39" fmla="*/ 682072 h 1793387"/>
                      <a:gd name="connsiteX40" fmla="*/ 297682 w 1377612"/>
                      <a:gd name="connsiteY40" fmla="*/ 682072 h 1793387"/>
                      <a:gd name="connsiteX41" fmla="*/ 278632 w 1377612"/>
                      <a:gd name="connsiteY41" fmla="*/ 634447 h 1793387"/>
                      <a:gd name="connsiteX42" fmla="*/ 302445 w 1377612"/>
                      <a:gd name="connsiteY42" fmla="*/ 543959 h 1793387"/>
                      <a:gd name="connsiteX43" fmla="*/ 359595 w 1377612"/>
                      <a:gd name="connsiteY43" fmla="*/ 470139 h 1793387"/>
                      <a:gd name="connsiteX44" fmla="*/ 421507 w 1377612"/>
                      <a:gd name="connsiteY44" fmla="*/ 377272 h 1793387"/>
                      <a:gd name="connsiteX45" fmla="*/ 507232 w 1377612"/>
                      <a:gd name="connsiteY45" fmla="*/ 1034 h 1793387"/>
                      <a:gd name="connsiteX0" fmla="*/ 507232 w 1377612"/>
                      <a:gd name="connsiteY0" fmla="*/ 1034 h 1793387"/>
                      <a:gd name="connsiteX1" fmla="*/ 392932 w 1377612"/>
                      <a:gd name="connsiteY1" fmla="*/ 115334 h 1793387"/>
                      <a:gd name="connsiteX2" fmla="*/ 278632 w 1377612"/>
                      <a:gd name="connsiteY2" fmla="*/ 286784 h 1793387"/>
                      <a:gd name="connsiteX3" fmla="*/ 221482 w 1377612"/>
                      <a:gd name="connsiteY3" fmla="*/ 601109 h 1793387"/>
                      <a:gd name="connsiteX4" fmla="*/ 223864 w 1377612"/>
                      <a:gd name="connsiteY4" fmla="*/ 774939 h 1793387"/>
                      <a:gd name="connsiteX5" fmla="*/ 207195 w 1377612"/>
                      <a:gd name="connsiteY5" fmla="*/ 1015447 h 1793387"/>
                      <a:gd name="connsiteX6" fmla="*/ 154807 w 1377612"/>
                      <a:gd name="connsiteY6" fmla="*/ 1286909 h 1793387"/>
                      <a:gd name="connsiteX7" fmla="*/ 78607 w 1377612"/>
                      <a:gd name="connsiteY7" fmla="*/ 1582184 h 1793387"/>
                      <a:gd name="connsiteX8" fmla="*/ 25 w 1377612"/>
                      <a:gd name="connsiteY8" fmla="*/ 1786972 h 1793387"/>
                      <a:gd name="connsiteX9" fmla="*/ 400076 w 1377612"/>
                      <a:gd name="connsiteY9" fmla="*/ 1786972 h 1793387"/>
                      <a:gd name="connsiteX10" fmla="*/ 438176 w 1377612"/>
                      <a:gd name="connsiteY10" fmla="*/ 1706008 h 1793387"/>
                      <a:gd name="connsiteX11" fmla="*/ 459607 w 1377612"/>
                      <a:gd name="connsiteY11" fmla="*/ 1582184 h 1793387"/>
                      <a:gd name="connsiteX12" fmla="*/ 383407 w 1377612"/>
                      <a:gd name="connsiteY12" fmla="*/ 1363109 h 1793387"/>
                      <a:gd name="connsiteX13" fmla="*/ 340545 w 1377612"/>
                      <a:gd name="connsiteY13" fmla="*/ 1115459 h 1793387"/>
                      <a:gd name="connsiteX14" fmla="*/ 364357 w 1377612"/>
                      <a:gd name="connsiteY14" fmla="*/ 1029734 h 1793387"/>
                      <a:gd name="connsiteX15" fmla="*/ 407220 w 1377612"/>
                      <a:gd name="connsiteY15" fmla="*/ 1096409 h 1793387"/>
                      <a:gd name="connsiteX16" fmla="*/ 426270 w 1377612"/>
                      <a:gd name="connsiteY16" fmla="*/ 1205947 h 1793387"/>
                      <a:gd name="connsiteX17" fmla="*/ 464370 w 1377612"/>
                      <a:gd name="connsiteY17" fmla="*/ 1272622 h 1793387"/>
                      <a:gd name="connsiteX18" fmla="*/ 454845 w 1377612"/>
                      <a:gd name="connsiteY18" fmla="*/ 1172609 h 1793387"/>
                      <a:gd name="connsiteX19" fmla="*/ 426270 w 1377612"/>
                      <a:gd name="connsiteY19" fmla="*/ 996397 h 1793387"/>
                      <a:gd name="connsiteX20" fmla="*/ 473895 w 1377612"/>
                      <a:gd name="connsiteY20" fmla="*/ 824947 h 1793387"/>
                      <a:gd name="connsiteX21" fmla="*/ 616770 w 1377612"/>
                      <a:gd name="connsiteY21" fmla="*/ 701122 h 1793387"/>
                      <a:gd name="connsiteX22" fmla="*/ 888232 w 1377612"/>
                      <a:gd name="connsiteY22" fmla="*/ 634447 h 1793387"/>
                      <a:gd name="connsiteX23" fmla="*/ 1116832 w 1377612"/>
                      <a:gd name="connsiteY23" fmla="*/ 663022 h 1793387"/>
                      <a:gd name="connsiteX24" fmla="*/ 1202558 w 1377612"/>
                      <a:gd name="connsiteY24" fmla="*/ 720172 h 1793387"/>
                      <a:gd name="connsiteX25" fmla="*/ 1188270 w 1377612"/>
                      <a:gd name="connsiteY25" fmla="*/ 782084 h 1793387"/>
                      <a:gd name="connsiteX26" fmla="*/ 1059682 w 1377612"/>
                      <a:gd name="connsiteY26" fmla="*/ 801134 h 1793387"/>
                      <a:gd name="connsiteX27" fmla="*/ 1002532 w 1377612"/>
                      <a:gd name="connsiteY27" fmla="*/ 848759 h 1793387"/>
                      <a:gd name="connsiteX28" fmla="*/ 1069208 w 1377612"/>
                      <a:gd name="connsiteY28" fmla="*/ 898765 h 1793387"/>
                      <a:gd name="connsiteX29" fmla="*/ 1216845 w 1377612"/>
                      <a:gd name="connsiteY29" fmla="*/ 810659 h 1793387"/>
                      <a:gd name="connsiteX30" fmla="*/ 1326383 w 1377612"/>
                      <a:gd name="connsiteY30" fmla="*/ 782085 h 1793387"/>
                      <a:gd name="connsiteX31" fmla="*/ 1369245 w 1377612"/>
                      <a:gd name="connsiteY31" fmla="*/ 734459 h 1793387"/>
                      <a:gd name="connsiteX32" fmla="*/ 1364483 w 1377612"/>
                      <a:gd name="connsiteY32" fmla="*/ 629684 h 1793387"/>
                      <a:gd name="connsiteX33" fmla="*/ 1264471 w 1377612"/>
                      <a:gd name="connsiteY33" fmla="*/ 584440 h 1793387"/>
                      <a:gd name="connsiteX34" fmla="*/ 1150170 w 1377612"/>
                      <a:gd name="connsiteY34" fmla="*/ 510622 h 1793387"/>
                      <a:gd name="connsiteX35" fmla="*/ 1050157 w 1377612"/>
                      <a:gd name="connsiteY35" fmla="*/ 448709 h 1793387"/>
                      <a:gd name="connsiteX36" fmla="*/ 888232 w 1377612"/>
                      <a:gd name="connsiteY36" fmla="*/ 429659 h 1793387"/>
                      <a:gd name="connsiteX37" fmla="*/ 683445 w 1377612"/>
                      <a:gd name="connsiteY37" fmla="*/ 477284 h 1793387"/>
                      <a:gd name="connsiteX38" fmla="*/ 578670 w 1377612"/>
                      <a:gd name="connsiteY38" fmla="*/ 553484 h 1793387"/>
                      <a:gd name="connsiteX39" fmla="*/ 473895 w 1377612"/>
                      <a:gd name="connsiteY39" fmla="*/ 605872 h 1793387"/>
                      <a:gd name="connsiteX40" fmla="*/ 388170 w 1377612"/>
                      <a:gd name="connsiteY40" fmla="*/ 682072 h 1793387"/>
                      <a:gd name="connsiteX41" fmla="*/ 297682 w 1377612"/>
                      <a:gd name="connsiteY41" fmla="*/ 682072 h 1793387"/>
                      <a:gd name="connsiteX42" fmla="*/ 278632 w 1377612"/>
                      <a:gd name="connsiteY42" fmla="*/ 634447 h 1793387"/>
                      <a:gd name="connsiteX43" fmla="*/ 302445 w 1377612"/>
                      <a:gd name="connsiteY43" fmla="*/ 543959 h 1793387"/>
                      <a:gd name="connsiteX44" fmla="*/ 359595 w 1377612"/>
                      <a:gd name="connsiteY44" fmla="*/ 470139 h 1793387"/>
                      <a:gd name="connsiteX45" fmla="*/ 421507 w 1377612"/>
                      <a:gd name="connsiteY45" fmla="*/ 377272 h 1793387"/>
                      <a:gd name="connsiteX46" fmla="*/ 507232 w 1377612"/>
                      <a:gd name="connsiteY46" fmla="*/ 1034 h 1793387"/>
                      <a:gd name="connsiteX0" fmla="*/ 507232 w 1376093"/>
                      <a:gd name="connsiteY0" fmla="*/ 1034 h 1793387"/>
                      <a:gd name="connsiteX1" fmla="*/ 392932 w 1376093"/>
                      <a:gd name="connsiteY1" fmla="*/ 115334 h 1793387"/>
                      <a:gd name="connsiteX2" fmla="*/ 278632 w 1376093"/>
                      <a:gd name="connsiteY2" fmla="*/ 286784 h 1793387"/>
                      <a:gd name="connsiteX3" fmla="*/ 221482 w 1376093"/>
                      <a:gd name="connsiteY3" fmla="*/ 601109 h 1793387"/>
                      <a:gd name="connsiteX4" fmla="*/ 223864 w 1376093"/>
                      <a:gd name="connsiteY4" fmla="*/ 774939 h 1793387"/>
                      <a:gd name="connsiteX5" fmla="*/ 207195 w 1376093"/>
                      <a:gd name="connsiteY5" fmla="*/ 1015447 h 1793387"/>
                      <a:gd name="connsiteX6" fmla="*/ 154807 w 1376093"/>
                      <a:gd name="connsiteY6" fmla="*/ 1286909 h 1793387"/>
                      <a:gd name="connsiteX7" fmla="*/ 78607 w 1376093"/>
                      <a:gd name="connsiteY7" fmla="*/ 1582184 h 1793387"/>
                      <a:gd name="connsiteX8" fmla="*/ 25 w 1376093"/>
                      <a:gd name="connsiteY8" fmla="*/ 1786972 h 1793387"/>
                      <a:gd name="connsiteX9" fmla="*/ 400076 w 1376093"/>
                      <a:gd name="connsiteY9" fmla="*/ 1786972 h 1793387"/>
                      <a:gd name="connsiteX10" fmla="*/ 438176 w 1376093"/>
                      <a:gd name="connsiteY10" fmla="*/ 1706008 h 1793387"/>
                      <a:gd name="connsiteX11" fmla="*/ 459607 w 1376093"/>
                      <a:gd name="connsiteY11" fmla="*/ 1582184 h 1793387"/>
                      <a:gd name="connsiteX12" fmla="*/ 383407 w 1376093"/>
                      <a:gd name="connsiteY12" fmla="*/ 1363109 h 1793387"/>
                      <a:gd name="connsiteX13" fmla="*/ 340545 w 1376093"/>
                      <a:gd name="connsiteY13" fmla="*/ 1115459 h 1793387"/>
                      <a:gd name="connsiteX14" fmla="*/ 364357 w 1376093"/>
                      <a:gd name="connsiteY14" fmla="*/ 1029734 h 1793387"/>
                      <a:gd name="connsiteX15" fmla="*/ 407220 w 1376093"/>
                      <a:gd name="connsiteY15" fmla="*/ 1096409 h 1793387"/>
                      <a:gd name="connsiteX16" fmla="*/ 426270 w 1376093"/>
                      <a:gd name="connsiteY16" fmla="*/ 1205947 h 1793387"/>
                      <a:gd name="connsiteX17" fmla="*/ 464370 w 1376093"/>
                      <a:gd name="connsiteY17" fmla="*/ 1272622 h 1793387"/>
                      <a:gd name="connsiteX18" fmla="*/ 454845 w 1376093"/>
                      <a:gd name="connsiteY18" fmla="*/ 1172609 h 1793387"/>
                      <a:gd name="connsiteX19" fmla="*/ 426270 w 1376093"/>
                      <a:gd name="connsiteY19" fmla="*/ 996397 h 1793387"/>
                      <a:gd name="connsiteX20" fmla="*/ 473895 w 1376093"/>
                      <a:gd name="connsiteY20" fmla="*/ 824947 h 1793387"/>
                      <a:gd name="connsiteX21" fmla="*/ 616770 w 1376093"/>
                      <a:gd name="connsiteY21" fmla="*/ 701122 h 1793387"/>
                      <a:gd name="connsiteX22" fmla="*/ 888232 w 1376093"/>
                      <a:gd name="connsiteY22" fmla="*/ 634447 h 1793387"/>
                      <a:gd name="connsiteX23" fmla="*/ 1116832 w 1376093"/>
                      <a:gd name="connsiteY23" fmla="*/ 663022 h 1793387"/>
                      <a:gd name="connsiteX24" fmla="*/ 1202558 w 1376093"/>
                      <a:gd name="connsiteY24" fmla="*/ 720172 h 1793387"/>
                      <a:gd name="connsiteX25" fmla="*/ 1188270 w 1376093"/>
                      <a:gd name="connsiteY25" fmla="*/ 782084 h 1793387"/>
                      <a:gd name="connsiteX26" fmla="*/ 1059682 w 1376093"/>
                      <a:gd name="connsiteY26" fmla="*/ 801134 h 1793387"/>
                      <a:gd name="connsiteX27" fmla="*/ 1002532 w 1376093"/>
                      <a:gd name="connsiteY27" fmla="*/ 848759 h 1793387"/>
                      <a:gd name="connsiteX28" fmla="*/ 1069208 w 1376093"/>
                      <a:gd name="connsiteY28" fmla="*/ 898765 h 1793387"/>
                      <a:gd name="connsiteX29" fmla="*/ 1216845 w 1376093"/>
                      <a:gd name="connsiteY29" fmla="*/ 810659 h 1793387"/>
                      <a:gd name="connsiteX30" fmla="*/ 1321621 w 1376093"/>
                      <a:gd name="connsiteY30" fmla="*/ 763035 h 1793387"/>
                      <a:gd name="connsiteX31" fmla="*/ 1369245 w 1376093"/>
                      <a:gd name="connsiteY31" fmla="*/ 734459 h 1793387"/>
                      <a:gd name="connsiteX32" fmla="*/ 1364483 w 1376093"/>
                      <a:gd name="connsiteY32" fmla="*/ 629684 h 1793387"/>
                      <a:gd name="connsiteX33" fmla="*/ 1264471 w 1376093"/>
                      <a:gd name="connsiteY33" fmla="*/ 584440 h 1793387"/>
                      <a:gd name="connsiteX34" fmla="*/ 1150170 w 1376093"/>
                      <a:gd name="connsiteY34" fmla="*/ 510622 h 1793387"/>
                      <a:gd name="connsiteX35" fmla="*/ 1050157 w 1376093"/>
                      <a:gd name="connsiteY35" fmla="*/ 448709 h 1793387"/>
                      <a:gd name="connsiteX36" fmla="*/ 888232 w 1376093"/>
                      <a:gd name="connsiteY36" fmla="*/ 429659 h 1793387"/>
                      <a:gd name="connsiteX37" fmla="*/ 683445 w 1376093"/>
                      <a:gd name="connsiteY37" fmla="*/ 477284 h 1793387"/>
                      <a:gd name="connsiteX38" fmla="*/ 578670 w 1376093"/>
                      <a:gd name="connsiteY38" fmla="*/ 553484 h 1793387"/>
                      <a:gd name="connsiteX39" fmla="*/ 473895 w 1376093"/>
                      <a:gd name="connsiteY39" fmla="*/ 605872 h 1793387"/>
                      <a:gd name="connsiteX40" fmla="*/ 388170 w 1376093"/>
                      <a:gd name="connsiteY40" fmla="*/ 682072 h 1793387"/>
                      <a:gd name="connsiteX41" fmla="*/ 297682 w 1376093"/>
                      <a:gd name="connsiteY41" fmla="*/ 682072 h 1793387"/>
                      <a:gd name="connsiteX42" fmla="*/ 278632 w 1376093"/>
                      <a:gd name="connsiteY42" fmla="*/ 634447 h 1793387"/>
                      <a:gd name="connsiteX43" fmla="*/ 302445 w 1376093"/>
                      <a:gd name="connsiteY43" fmla="*/ 543959 h 1793387"/>
                      <a:gd name="connsiteX44" fmla="*/ 359595 w 1376093"/>
                      <a:gd name="connsiteY44" fmla="*/ 470139 h 1793387"/>
                      <a:gd name="connsiteX45" fmla="*/ 421507 w 1376093"/>
                      <a:gd name="connsiteY45" fmla="*/ 377272 h 1793387"/>
                      <a:gd name="connsiteX46" fmla="*/ 507232 w 1376093"/>
                      <a:gd name="connsiteY46" fmla="*/ 1034 h 1793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1376093" h="1793387">
                        <a:moveTo>
                          <a:pt x="507232" y="1034"/>
                        </a:moveTo>
                        <a:cubicBezTo>
                          <a:pt x="495327" y="24053"/>
                          <a:pt x="431032" y="67709"/>
                          <a:pt x="392932" y="115334"/>
                        </a:cubicBezTo>
                        <a:cubicBezTo>
                          <a:pt x="354832" y="162959"/>
                          <a:pt x="307207" y="205822"/>
                          <a:pt x="278632" y="286784"/>
                        </a:cubicBezTo>
                        <a:cubicBezTo>
                          <a:pt x="250057" y="367747"/>
                          <a:pt x="230610" y="519750"/>
                          <a:pt x="221482" y="601109"/>
                        </a:cubicBezTo>
                        <a:cubicBezTo>
                          <a:pt x="212354" y="682468"/>
                          <a:pt x="226245" y="705883"/>
                          <a:pt x="223864" y="774939"/>
                        </a:cubicBezTo>
                        <a:cubicBezTo>
                          <a:pt x="221483" y="843995"/>
                          <a:pt x="218704" y="930119"/>
                          <a:pt x="207195" y="1015447"/>
                        </a:cubicBezTo>
                        <a:cubicBezTo>
                          <a:pt x="195686" y="1100775"/>
                          <a:pt x="176238" y="1192453"/>
                          <a:pt x="154807" y="1286909"/>
                        </a:cubicBezTo>
                        <a:cubicBezTo>
                          <a:pt x="133376" y="1381365"/>
                          <a:pt x="104404" y="1498840"/>
                          <a:pt x="78607" y="1582184"/>
                        </a:cubicBezTo>
                        <a:cubicBezTo>
                          <a:pt x="52810" y="1665528"/>
                          <a:pt x="3597" y="1781416"/>
                          <a:pt x="25" y="1786972"/>
                        </a:cubicBezTo>
                        <a:cubicBezTo>
                          <a:pt x="-3547" y="1792528"/>
                          <a:pt x="391345" y="1798085"/>
                          <a:pt x="400076" y="1786972"/>
                        </a:cubicBezTo>
                        <a:cubicBezTo>
                          <a:pt x="408807" y="1775859"/>
                          <a:pt x="428254" y="1740139"/>
                          <a:pt x="438176" y="1706008"/>
                        </a:cubicBezTo>
                        <a:cubicBezTo>
                          <a:pt x="448098" y="1671877"/>
                          <a:pt x="468735" y="1639334"/>
                          <a:pt x="459607" y="1582184"/>
                        </a:cubicBezTo>
                        <a:cubicBezTo>
                          <a:pt x="450479" y="1525034"/>
                          <a:pt x="403251" y="1440897"/>
                          <a:pt x="383407" y="1363109"/>
                        </a:cubicBezTo>
                        <a:cubicBezTo>
                          <a:pt x="363563" y="1285321"/>
                          <a:pt x="343720" y="1171021"/>
                          <a:pt x="340545" y="1115459"/>
                        </a:cubicBezTo>
                        <a:cubicBezTo>
                          <a:pt x="337370" y="1059897"/>
                          <a:pt x="353244" y="1032909"/>
                          <a:pt x="364357" y="1029734"/>
                        </a:cubicBezTo>
                        <a:cubicBezTo>
                          <a:pt x="375470" y="1026559"/>
                          <a:pt x="396901" y="1067040"/>
                          <a:pt x="407220" y="1096409"/>
                        </a:cubicBezTo>
                        <a:cubicBezTo>
                          <a:pt x="417539" y="1125778"/>
                          <a:pt x="416745" y="1176578"/>
                          <a:pt x="426270" y="1205947"/>
                        </a:cubicBezTo>
                        <a:cubicBezTo>
                          <a:pt x="435795" y="1235316"/>
                          <a:pt x="459608" y="1278178"/>
                          <a:pt x="464370" y="1272622"/>
                        </a:cubicBezTo>
                        <a:cubicBezTo>
                          <a:pt x="469133" y="1267066"/>
                          <a:pt x="461195" y="1218647"/>
                          <a:pt x="454845" y="1172609"/>
                        </a:cubicBezTo>
                        <a:cubicBezTo>
                          <a:pt x="448495" y="1126571"/>
                          <a:pt x="424682" y="1054341"/>
                          <a:pt x="426270" y="996397"/>
                        </a:cubicBezTo>
                        <a:cubicBezTo>
                          <a:pt x="427857" y="938453"/>
                          <a:pt x="442145" y="874160"/>
                          <a:pt x="473895" y="824947"/>
                        </a:cubicBezTo>
                        <a:cubicBezTo>
                          <a:pt x="505645" y="775735"/>
                          <a:pt x="547714" y="732872"/>
                          <a:pt x="616770" y="701122"/>
                        </a:cubicBezTo>
                        <a:cubicBezTo>
                          <a:pt x="685826" y="669372"/>
                          <a:pt x="804888" y="640797"/>
                          <a:pt x="888232" y="634447"/>
                        </a:cubicBezTo>
                        <a:cubicBezTo>
                          <a:pt x="971576" y="628097"/>
                          <a:pt x="1064444" y="648735"/>
                          <a:pt x="1116832" y="663022"/>
                        </a:cubicBezTo>
                        <a:cubicBezTo>
                          <a:pt x="1169220" y="677309"/>
                          <a:pt x="1190652" y="700328"/>
                          <a:pt x="1202558" y="720172"/>
                        </a:cubicBezTo>
                        <a:cubicBezTo>
                          <a:pt x="1214464" y="740016"/>
                          <a:pt x="1212083" y="768590"/>
                          <a:pt x="1188270" y="782084"/>
                        </a:cubicBezTo>
                        <a:cubicBezTo>
                          <a:pt x="1164457" y="795578"/>
                          <a:pt x="1090638" y="790022"/>
                          <a:pt x="1059682" y="801134"/>
                        </a:cubicBezTo>
                        <a:cubicBezTo>
                          <a:pt x="1028726" y="812246"/>
                          <a:pt x="1000944" y="832487"/>
                          <a:pt x="1002532" y="848759"/>
                        </a:cubicBezTo>
                        <a:cubicBezTo>
                          <a:pt x="1004120" y="865031"/>
                          <a:pt x="1033489" y="905115"/>
                          <a:pt x="1069208" y="898765"/>
                        </a:cubicBezTo>
                        <a:cubicBezTo>
                          <a:pt x="1104927" y="892415"/>
                          <a:pt x="1174776" y="833281"/>
                          <a:pt x="1216845" y="810659"/>
                        </a:cubicBezTo>
                        <a:cubicBezTo>
                          <a:pt x="1258914" y="788037"/>
                          <a:pt x="1296221" y="775735"/>
                          <a:pt x="1321621" y="763035"/>
                        </a:cubicBezTo>
                        <a:cubicBezTo>
                          <a:pt x="1347021" y="750335"/>
                          <a:pt x="1362101" y="756684"/>
                          <a:pt x="1369245" y="734459"/>
                        </a:cubicBezTo>
                        <a:cubicBezTo>
                          <a:pt x="1376389" y="712234"/>
                          <a:pt x="1381945" y="654687"/>
                          <a:pt x="1364483" y="629684"/>
                        </a:cubicBezTo>
                        <a:cubicBezTo>
                          <a:pt x="1347021" y="604681"/>
                          <a:pt x="1300190" y="604284"/>
                          <a:pt x="1264471" y="584440"/>
                        </a:cubicBezTo>
                        <a:cubicBezTo>
                          <a:pt x="1228752" y="564596"/>
                          <a:pt x="1185889" y="533244"/>
                          <a:pt x="1150170" y="510622"/>
                        </a:cubicBezTo>
                        <a:cubicBezTo>
                          <a:pt x="1114451" y="488000"/>
                          <a:pt x="1093813" y="462203"/>
                          <a:pt x="1050157" y="448709"/>
                        </a:cubicBezTo>
                        <a:cubicBezTo>
                          <a:pt x="1006501" y="435215"/>
                          <a:pt x="949351" y="424897"/>
                          <a:pt x="888232" y="429659"/>
                        </a:cubicBezTo>
                        <a:cubicBezTo>
                          <a:pt x="827113" y="434421"/>
                          <a:pt x="735038" y="456647"/>
                          <a:pt x="683445" y="477284"/>
                        </a:cubicBezTo>
                        <a:cubicBezTo>
                          <a:pt x="631852" y="497921"/>
                          <a:pt x="613595" y="532053"/>
                          <a:pt x="578670" y="553484"/>
                        </a:cubicBezTo>
                        <a:cubicBezTo>
                          <a:pt x="543745" y="574915"/>
                          <a:pt x="505645" y="584441"/>
                          <a:pt x="473895" y="605872"/>
                        </a:cubicBezTo>
                        <a:cubicBezTo>
                          <a:pt x="442145" y="627303"/>
                          <a:pt x="417539" y="669372"/>
                          <a:pt x="388170" y="682072"/>
                        </a:cubicBezTo>
                        <a:cubicBezTo>
                          <a:pt x="358801" y="694772"/>
                          <a:pt x="315938" y="690009"/>
                          <a:pt x="297682" y="682072"/>
                        </a:cubicBezTo>
                        <a:cubicBezTo>
                          <a:pt x="279426" y="674135"/>
                          <a:pt x="277838" y="657466"/>
                          <a:pt x="278632" y="634447"/>
                        </a:cubicBezTo>
                        <a:cubicBezTo>
                          <a:pt x="279426" y="611428"/>
                          <a:pt x="287364" y="567772"/>
                          <a:pt x="302445" y="543959"/>
                        </a:cubicBezTo>
                        <a:cubicBezTo>
                          <a:pt x="317526" y="520146"/>
                          <a:pt x="341339" y="489189"/>
                          <a:pt x="359595" y="470139"/>
                        </a:cubicBezTo>
                        <a:cubicBezTo>
                          <a:pt x="377851" y="451089"/>
                          <a:pt x="413570" y="407831"/>
                          <a:pt x="421507" y="377272"/>
                        </a:cubicBezTo>
                        <a:cubicBezTo>
                          <a:pt x="429444" y="346713"/>
                          <a:pt x="519137" y="-21985"/>
                          <a:pt x="507232" y="1034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rgbClr val="FFFFFF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  <p:sp>
                <p:nvSpPr>
                  <p:cNvPr id="103" name="フリーフォーム 102"/>
                  <p:cNvSpPr/>
                  <p:nvPr/>
                </p:nvSpPr>
                <p:spPr bwMode="auto">
                  <a:xfrm>
                    <a:off x="-1152525" y="5741195"/>
                    <a:ext cx="502444" cy="1788318"/>
                  </a:xfrm>
                  <a:custGeom>
                    <a:avLst/>
                    <a:gdLst>
                      <a:gd name="connsiteX0" fmla="*/ 423863 w 423863"/>
                      <a:gd name="connsiteY0" fmla="*/ 0 h 1576387"/>
                      <a:gd name="connsiteX1" fmla="*/ 359569 w 423863"/>
                      <a:gd name="connsiteY1" fmla="*/ 66675 h 1576387"/>
                      <a:gd name="connsiteX2" fmla="*/ 264319 w 423863"/>
                      <a:gd name="connsiteY2" fmla="*/ 176212 h 1576387"/>
                      <a:gd name="connsiteX3" fmla="*/ 195263 w 423863"/>
                      <a:gd name="connsiteY3" fmla="*/ 288131 h 1576387"/>
                      <a:gd name="connsiteX4" fmla="*/ 152400 w 423863"/>
                      <a:gd name="connsiteY4" fmla="*/ 488156 h 1576387"/>
                      <a:gd name="connsiteX5" fmla="*/ 142875 w 423863"/>
                      <a:gd name="connsiteY5" fmla="*/ 700087 h 1576387"/>
                      <a:gd name="connsiteX6" fmla="*/ 140494 w 423863"/>
                      <a:gd name="connsiteY6" fmla="*/ 873919 h 1576387"/>
                      <a:gd name="connsiteX7" fmla="*/ 119063 w 423863"/>
                      <a:gd name="connsiteY7" fmla="*/ 1076325 h 1576387"/>
                      <a:gd name="connsiteX8" fmla="*/ 71438 w 423863"/>
                      <a:gd name="connsiteY8" fmla="*/ 1293019 h 1576387"/>
                      <a:gd name="connsiteX9" fmla="*/ 26194 w 423863"/>
                      <a:gd name="connsiteY9" fmla="*/ 1485900 h 1576387"/>
                      <a:gd name="connsiteX10" fmla="*/ 0 w 423863"/>
                      <a:gd name="connsiteY10" fmla="*/ 1576387 h 1576387"/>
                      <a:gd name="connsiteX0" fmla="*/ 502444 w 502444"/>
                      <a:gd name="connsiteY0" fmla="*/ 0 h 1788318"/>
                      <a:gd name="connsiteX1" fmla="*/ 438150 w 502444"/>
                      <a:gd name="connsiteY1" fmla="*/ 66675 h 1788318"/>
                      <a:gd name="connsiteX2" fmla="*/ 342900 w 502444"/>
                      <a:gd name="connsiteY2" fmla="*/ 176212 h 1788318"/>
                      <a:gd name="connsiteX3" fmla="*/ 273844 w 502444"/>
                      <a:gd name="connsiteY3" fmla="*/ 288131 h 1788318"/>
                      <a:gd name="connsiteX4" fmla="*/ 230981 w 502444"/>
                      <a:gd name="connsiteY4" fmla="*/ 488156 h 1788318"/>
                      <a:gd name="connsiteX5" fmla="*/ 221456 w 502444"/>
                      <a:gd name="connsiteY5" fmla="*/ 700087 h 1788318"/>
                      <a:gd name="connsiteX6" fmla="*/ 219075 w 502444"/>
                      <a:gd name="connsiteY6" fmla="*/ 873919 h 1788318"/>
                      <a:gd name="connsiteX7" fmla="*/ 197644 w 502444"/>
                      <a:gd name="connsiteY7" fmla="*/ 1076325 h 1788318"/>
                      <a:gd name="connsiteX8" fmla="*/ 150019 w 502444"/>
                      <a:gd name="connsiteY8" fmla="*/ 1293019 h 1788318"/>
                      <a:gd name="connsiteX9" fmla="*/ 104775 w 502444"/>
                      <a:gd name="connsiteY9" fmla="*/ 1485900 h 1788318"/>
                      <a:gd name="connsiteX10" fmla="*/ 0 w 502444"/>
                      <a:gd name="connsiteY10" fmla="*/ 1788318 h 1788318"/>
                      <a:gd name="connsiteX0" fmla="*/ 502444 w 502444"/>
                      <a:gd name="connsiteY0" fmla="*/ 0 h 1788318"/>
                      <a:gd name="connsiteX1" fmla="*/ 438150 w 502444"/>
                      <a:gd name="connsiteY1" fmla="*/ 66675 h 1788318"/>
                      <a:gd name="connsiteX2" fmla="*/ 342900 w 502444"/>
                      <a:gd name="connsiteY2" fmla="*/ 176212 h 1788318"/>
                      <a:gd name="connsiteX3" fmla="*/ 273844 w 502444"/>
                      <a:gd name="connsiteY3" fmla="*/ 288131 h 1788318"/>
                      <a:gd name="connsiteX4" fmla="*/ 230981 w 502444"/>
                      <a:gd name="connsiteY4" fmla="*/ 488156 h 1788318"/>
                      <a:gd name="connsiteX5" fmla="*/ 221456 w 502444"/>
                      <a:gd name="connsiteY5" fmla="*/ 700087 h 1788318"/>
                      <a:gd name="connsiteX6" fmla="*/ 219075 w 502444"/>
                      <a:gd name="connsiteY6" fmla="*/ 873919 h 1788318"/>
                      <a:gd name="connsiteX7" fmla="*/ 197644 w 502444"/>
                      <a:gd name="connsiteY7" fmla="*/ 1076325 h 1788318"/>
                      <a:gd name="connsiteX8" fmla="*/ 150019 w 502444"/>
                      <a:gd name="connsiteY8" fmla="*/ 1293019 h 1788318"/>
                      <a:gd name="connsiteX9" fmla="*/ 104775 w 502444"/>
                      <a:gd name="connsiteY9" fmla="*/ 1485900 h 1788318"/>
                      <a:gd name="connsiteX10" fmla="*/ 59531 w 502444"/>
                      <a:gd name="connsiteY10" fmla="*/ 1631155 h 1788318"/>
                      <a:gd name="connsiteX11" fmla="*/ 0 w 502444"/>
                      <a:gd name="connsiteY11" fmla="*/ 1788318 h 178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02444" h="1788318">
                        <a:moveTo>
                          <a:pt x="502444" y="0"/>
                        </a:moveTo>
                        <a:cubicBezTo>
                          <a:pt x="483592" y="18653"/>
                          <a:pt x="464741" y="37306"/>
                          <a:pt x="438150" y="66675"/>
                        </a:cubicBezTo>
                        <a:cubicBezTo>
                          <a:pt x="411559" y="96044"/>
                          <a:pt x="370284" y="139303"/>
                          <a:pt x="342900" y="176212"/>
                        </a:cubicBezTo>
                        <a:cubicBezTo>
                          <a:pt x="315516" y="213121"/>
                          <a:pt x="292497" y="236140"/>
                          <a:pt x="273844" y="288131"/>
                        </a:cubicBezTo>
                        <a:cubicBezTo>
                          <a:pt x="255191" y="340122"/>
                          <a:pt x="239712" y="419497"/>
                          <a:pt x="230981" y="488156"/>
                        </a:cubicBezTo>
                        <a:cubicBezTo>
                          <a:pt x="222250" y="556815"/>
                          <a:pt x="223440" y="635793"/>
                          <a:pt x="221456" y="700087"/>
                        </a:cubicBezTo>
                        <a:cubicBezTo>
                          <a:pt x="219472" y="764381"/>
                          <a:pt x="223044" y="811213"/>
                          <a:pt x="219075" y="873919"/>
                        </a:cubicBezTo>
                        <a:cubicBezTo>
                          <a:pt x="215106" y="936625"/>
                          <a:pt x="209153" y="1006475"/>
                          <a:pt x="197644" y="1076325"/>
                        </a:cubicBezTo>
                        <a:cubicBezTo>
                          <a:pt x="186135" y="1146175"/>
                          <a:pt x="165497" y="1224757"/>
                          <a:pt x="150019" y="1293019"/>
                        </a:cubicBezTo>
                        <a:cubicBezTo>
                          <a:pt x="134541" y="1361281"/>
                          <a:pt x="119856" y="1429544"/>
                          <a:pt x="104775" y="1485900"/>
                        </a:cubicBezTo>
                        <a:cubicBezTo>
                          <a:pt x="89694" y="1542256"/>
                          <a:pt x="76994" y="1580752"/>
                          <a:pt x="59531" y="1631155"/>
                        </a:cubicBezTo>
                        <a:cubicBezTo>
                          <a:pt x="42069" y="1681558"/>
                          <a:pt x="10716" y="1756568"/>
                          <a:pt x="0" y="178831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  <p:sp>
                <p:nvSpPr>
                  <p:cNvPr id="104" name="フリーフォーム 103"/>
                  <p:cNvSpPr/>
                  <p:nvPr/>
                </p:nvSpPr>
                <p:spPr bwMode="auto">
                  <a:xfrm>
                    <a:off x="-872141" y="6168144"/>
                    <a:ext cx="1100741" cy="263176"/>
                  </a:xfrm>
                  <a:custGeom>
                    <a:avLst/>
                    <a:gdLst>
                      <a:gd name="connsiteX0" fmla="*/ 93472 w 1100741"/>
                      <a:gd name="connsiteY0" fmla="*/ 35012 h 263176"/>
                      <a:gd name="connsiteX1" fmla="*/ 38703 w 1100741"/>
                      <a:gd name="connsiteY1" fmla="*/ 99306 h 263176"/>
                      <a:gd name="connsiteX2" fmla="*/ 603 w 1100741"/>
                      <a:gd name="connsiteY2" fmla="*/ 175506 h 263176"/>
                      <a:gd name="connsiteX3" fmla="*/ 22035 w 1100741"/>
                      <a:gd name="connsiteY3" fmla="*/ 251706 h 263176"/>
                      <a:gd name="connsiteX4" fmla="*/ 105378 w 1100741"/>
                      <a:gd name="connsiteY4" fmla="*/ 256469 h 263176"/>
                      <a:gd name="connsiteX5" fmla="*/ 179197 w 1100741"/>
                      <a:gd name="connsiteY5" fmla="*/ 189794 h 263176"/>
                      <a:gd name="connsiteX6" fmla="*/ 291116 w 1100741"/>
                      <a:gd name="connsiteY6" fmla="*/ 130262 h 263176"/>
                      <a:gd name="connsiteX7" fmla="*/ 383985 w 1100741"/>
                      <a:gd name="connsiteY7" fmla="*/ 58825 h 263176"/>
                      <a:gd name="connsiteX8" fmla="*/ 519716 w 1100741"/>
                      <a:gd name="connsiteY8" fmla="*/ 8819 h 263176"/>
                      <a:gd name="connsiteX9" fmla="*/ 674497 w 1100741"/>
                      <a:gd name="connsiteY9" fmla="*/ 1675 h 263176"/>
                      <a:gd name="connsiteX10" fmla="*/ 805466 w 1100741"/>
                      <a:gd name="connsiteY10" fmla="*/ 27869 h 263176"/>
                      <a:gd name="connsiteX11" fmla="*/ 898335 w 1100741"/>
                      <a:gd name="connsiteY11" fmla="*/ 92162 h 263176"/>
                      <a:gd name="connsiteX12" fmla="*/ 1005491 w 1100741"/>
                      <a:gd name="connsiteY12" fmla="*/ 165981 h 263176"/>
                      <a:gd name="connsiteX13" fmla="*/ 1100741 w 1100741"/>
                      <a:gd name="connsiteY13" fmla="*/ 204081 h 263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00741" h="263176">
                        <a:moveTo>
                          <a:pt x="93472" y="35012"/>
                        </a:moveTo>
                        <a:cubicBezTo>
                          <a:pt x="73826" y="55451"/>
                          <a:pt x="54181" y="75890"/>
                          <a:pt x="38703" y="99306"/>
                        </a:cubicBezTo>
                        <a:cubicBezTo>
                          <a:pt x="23225" y="122722"/>
                          <a:pt x="3381" y="150106"/>
                          <a:pt x="603" y="175506"/>
                        </a:cubicBezTo>
                        <a:cubicBezTo>
                          <a:pt x="-2175" y="200906"/>
                          <a:pt x="4573" y="238212"/>
                          <a:pt x="22035" y="251706"/>
                        </a:cubicBezTo>
                        <a:cubicBezTo>
                          <a:pt x="39497" y="265200"/>
                          <a:pt x="79184" y="266788"/>
                          <a:pt x="105378" y="256469"/>
                        </a:cubicBezTo>
                        <a:cubicBezTo>
                          <a:pt x="131572" y="246150"/>
                          <a:pt x="148241" y="210829"/>
                          <a:pt x="179197" y="189794"/>
                        </a:cubicBezTo>
                        <a:cubicBezTo>
                          <a:pt x="210153" y="168760"/>
                          <a:pt x="256985" y="152090"/>
                          <a:pt x="291116" y="130262"/>
                        </a:cubicBezTo>
                        <a:cubicBezTo>
                          <a:pt x="325247" y="108434"/>
                          <a:pt x="345885" y="79065"/>
                          <a:pt x="383985" y="58825"/>
                        </a:cubicBezTo>
                        <a:cubicBezTo>
                          <a:pt x="422085" y="38585"/>
                          <a:pt x="471297" y="18344"/>
                          <a:pt x="519716" y="8819"/>
                        </a:cubicBezTo>
                        <a:cubicBezTo>
                          <a:pt x="568135" y="-706"/>
                          <a:pt x="626872" y="-1500"/>
                          <a:pt x="674497" y="1675"/>
                        </a:cubicBezTo>
                        <a:cubicBezTo>
                          <a:pt x="722122" y="4850"/>
                          <a:pt x="768160" y="12788"/>
                          <a:pt x="805466" y="27869"/>
                        </a:cubicBezTo>
                        <a:cubicBezTo>
                          <a:pt x="842772" y="42950"/>
                          <a:pt x="898335" y="92162"/>
                          <a:pt x="898335" y="92162"/>
                        </a:cubicBezTo>
                        <a:cubicBezTo>
                          <a:pt x="931672" y="115181"/>
                          <a:pt x="971757" y="147328"/>
                          <a:pt x="1005491" y="165981"/>
                        </a:cubicBezTo>
                        <a:cubicBezTo>
                          <a:pt x="1039225" y="184634"/>
                          <a:pt x="1100741" y="204081"/>
                          <a:pt x="1100741" y="204081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  <p:sp>
                <p:nvSpPr>
                  <p:cNvPr id="105" name="フリーフォーム 104"/>
                  <p:cNvSpPr/>
                  <p:nvPr/>
                </p:nvSpPr>
                <p:spPr bwMode="auto">
                  <a:xfrm>
                    <a:off x="-807440" y="6378779"/>
                    <a:ext cx="1024134" cy="1155496"/>
                  </a:xfrm>
                  <a:custGeom>
                    <a:avLst/>
                    <a:gdLst>
                      <a:gd name="connsiteX0" fmla="*/ 1024134 w 1024134"/>
                      <a:gd name="connsiteY0" fmla="*/ 102984 h 1015002"/>
                      <a:gd name="connsiteX1" fmla="*/ 886021 w 1024134"/>
                      <a:gd name="connsiteY1" fmla="*/ 174421 h 1015002"/>
                      <a:gd name="connsiteX2" fmla="*/ 795534 w 1024134"/>
                      <a:gd name="connsiteY2" fmla="*/ 236334 h 1015002"/>
                      <a:gd name="connsiteX3" fmla="*/ 714571 w 1024134"/>
                      <a:gd name="connsiteY3" fmla="*/ 269671 h 1015002"/>
                      <a:gd name="connsiteX4" fmla="*/ 664565 w 1024134"/>
                      <a:gd name="connsiteY4" fmla="*/ 241096 h 1015002"/>
                      <a:gd name="connsiteX5" fmla="*/ 666946 w 1024134"/>
                      <a:gd name="connsiteY5" fmla="*/ 186327 h 1015002"/>
                      <a:gd name="connsiteX6" fmla="*/ 714571 w 1024134"/>
                      <a:gd name="connsiteY6" fmla="*/ 162515 h 1015002"/>
                      <a:gd name="connsiteX7" fmla="*/ 816965 w 1024134"/>
                      <a:gd name="connsiteY7" fmla="*/ 152990 h 1015002"/>
                      <a:gd name="connsiteX8" fmla="*/ 857446 w 1024134"/>
                      <a:gd name="connsiteY8" fmla="*/ 124415 h 1015002"/>
                      <a:gd name="connsiteX9" fmla="*/ 857446 w 1024134"/>
                      <a:gd name="connsiteY9" fmla="*/ 86315 h 1015002"/>
                      <a:gd name="connsiteX10" fmla="*/ 807440 w 1024134"/>
                      <a:gd name="connsiteY10" fmla="*/ 43452 h 1015002"/>
                      <a:gd name="connsiteX11" fmla="*/ 685996 w 1024134"/>
                      <a:gd name="connsiteY11" fmla="*/ 14877 h 1015002"/>
                      <a:gd name="connsiteX12" fmla="*/ 528834 w 1024134"/>
                      <a:gd name="connsiteY12" fmla="*/ 590 h 1015002"/>
                      <a:gd name="connsiteX13" fmla="*/ 364527 w 1024134"/>
                      <a:gd name="connsiteY13" fmla="*/ 33927 h 1015002"/>
                      <a:gd name="connsiteX14" fmla="*/ 259752 w 1024134"/>
                      <a:gd name="connsiteY14" fmla="*/ 74409 h 1015002"/>
                      <a:gd name="connsiteX15" fmla="*/ 166884 w 1024134"/>
                      <a:gd name="connsiteY15" fmla="*/ 150609 h 1015002"/>
                      <a:gd name="connsiteX16" fmla="*/ 100209 w 1024134"/>
                      <a:gd name="connsiteY16" fmla="*/ 281577 h 1015002"/>
                      <a:gd name="connsiteX17" fmla="*/ 90684 w 1024134"/>
                      <a:gd name="connsiteY17" fmla="*/ 407784 h 1015002"/>
                      <a:gd name="connsiteX18" fmla="*/ 121640 w 1024134"/>
                      <a:gd name="connsiteY18" fmla="*/ 576852 h 1015002"/>
                      <a:gd name="connsiteX19" fmla="*/ 126402 w 1024134"/>
                      <a:gd name="connsiteY19" fmla="*/ 643527 h 1015002"/>
                      <a:gd name="connsiteX20" fmla="*/ 90684 w 1024134"/>
                      <a:gd name="connsiteY20" fmla="*/ 603046 h 1015002"/>
                      <a:gd name="connsiteX21" fmla="*/ 71634 w 1024134"/>
                      <a:gd name="connsiteY21" fmla="*/ 526846 h 1015002"/>
                      <a:gd name="connsiteX22" fmla="*/ 59727 w 1024134"/>
                      <a:gd name="connsiteY22" fmla="*/ 460171 h 1015002"/>
                      <a:gd name="connsiteX23" fmla="*/ 24009 w 1024134"/>
                      <a:gd name="connsiteY23" fmla="*/ 400640 h 1015002"/>
                      <a:gd name="connsiteX24" fmla="*/ 196 w 1024134"/>
                      <a:gd name="connsiteY24" fmla="*/ 464934 h 1015002"/>
                      <a:gd name="connsiteX25" fmla="*/ 14484 w 1024134"/>
                      <a:gd name="connsiteY25" fmla="*/ 581615 h 1015002"/>
                      <a:gd name="connsiteX26" fmla="*/ 45440 w 1024134"/>
                      <a:gd name="connsiteY26" fmla="*/ 743540 h 1015002"/>
                      <a:gd name="connsiteX27" fmla="*/ 102590 w 1024134"/>
                      <a:gd name="connsiteY27" fmla="*/ 881652 h 1015002"/>
                      <a:gd name="connsiteX28" fmla="*/ 119259 w 1024134"/>
                      <a:gd name="connsiteY28" fmla="*/ 931659 h 1015002"/>
                      <a:gd name="connsiteX29" fmla="*/ 119259 w 1024134"/>
                      <a:gd name="connsiteY29" fmla="*/ 1015002 h 1015002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9259 w 1024134"/>
                      <a:gd name="connsiteY28" fmla="*/ 931659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9259 w 1024134"/>
                      <a:gd name="connsiteY28" fmla="*/ 931659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4496 w 1024134"/>
                      <a:gd name="connsiteY28" fmla="*/ 1012622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4496 w 1024134"/>
                      <a:gd name="connsiteY28" fmla="*/ 1010241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21640 w 1024134"/>
                      <a:gd name="connsiteY28" fmla="*/ 938802 h 1155496"/>
                      <a:gd name="connsiteX29" fmla="*/ 114496 w 1024134"/>
                      <a:gd name="connsiteY29" fmla="*/ 1010241 h 1155496"/>
                      <a:gd name="connsiteX30" fmla="*/ 69253 w 1024134"/>
                      <a:gd name="connsiteY30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88302 w 1024134"/>
                      <a:gd name="connsiteY27" fmla="*/ 848315 h 1155496"/>
                      <a:gd name="connsiteX28" fmla="*/ 121640 w 1024134"/>
                      <a:gd name="connsiteY28" fmla="*/ 938802 h 1155496"/>
                      <a:gd name="connsiteX29" fmla="*/ 114496 w 1024134"/>
                      <a:gd name="connsiteY29" fmla="*/ 1010241 h 1155496"/>
                      <a:gd name="connsiteX30" fmla="*/ 69253 w 1024134"/>
                      <a:gd name="connsiteY30" fmla="*/ 1155496 h 1155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024134" h="1155496">
                        <a:moveTo>
                          <a:pt x="1024134" y="102984"/>
                        </a:moveTo>
                        <a:cubicBezTo>
                          <a:pt x="974127" y="127590"/>
                          <a:pt x="924121" y="152196"/>
                          <a:pt x="886021" y="174421"/>
                        </a:cubicBezTo>
                        <a:cubicBezTo>
                          <a:pt x="847921" y="196646"/>
                          <a:pt x="824109" y="220459"/>
                          <a:pt x="795534" y="236334"/>
                        </a:cubicBezTo>
                        <a:cubicBezTo>
                          <a:pt x="766959" y="252209"/>
                          <a:pt x="736399" y="268877"/>
                          <a:pt x="714571" y="269671"/>
                        </a:cubicBezTo>
                        <a:cubicBezTo>
                          <a:pt x="692743" y="270465"/>
                          <a:pt x="672502" y="254987"/>
                          <a:pt x="664565" y="241096"/>
                        </a:cubicBezTo>
                        <a:cubicBezTo>
                          <a:pt x="656628" y="227205"/>
                          <a:pt x="658612" y="199424"/>
                          <a:pt x="666946" y="186327"/>
                        </a:cubicBezTo>
                        <a:cubicBezTo>
                          <a:pt x="675280" y="173230"/>
                          <a:pt x="689568" y="168071"/>
                          <a:pt x="714571" y="162515"/>
                        </a:cubicBezTo>
                        <a:cubicBezTo>
                          <a:pt x="739574" y="156959"/>
                          <a:pt x="793153" y="159340"/>
                          <a:pt x="816965" y="152990"/>
                        </a:cubicBezTo>
                        <a:cubicBezTo>
                          <a:pt x="840777" y="146640"/>
                          <a:pt x="850699" y="135527"/>
                          <a:pt x="857446" y="124415"/>
                        </a:cubicBezTo>
                        <a:cubicBezTo>
                          <a:pt x="864193" y="113303"/>
                          <a:pt x="865780" y="99809"/>
                          <a:pt x="857446" y="86315"/>
                        </a:cubicBezTo>
                        <a:cubicBezTo>
                          <a:pt x="849112" y="72821"/>
                          <a:pt x="836015" y="55358"/>
                          <a:pt x="807440" y="43452"/>
                        </a:cubicBezTo>
                        <a:cubicBezTo>
                          <a:pt x="778865" y="31546"/>
                          <a:pt x="732430" y="22021"/>
                          <a:pt x="685996" y="14877"/>
                        </a:cubicBezTo>
                        <a:cubicBezTo>
                          <a:pt x="639562" y="7733"/>
                          <a:pt x="582412" y="-2585"/>
                          <a:pt x="528834" y="590"/>
                        </a:cubicBezTo>
                        <a:cubicBezTo>
                          <a:pt x="475256" y="3765"/>
                          <a:pt x="409374" y="21624"/>
                          <a:pt x="364527" y="33927"/>
                        </a:cubicBezTo>
                        <a:cubicBezTo>
                          <a:pt x="319680" y="46230"/>
                          <a:pt x="292692" y="54962"/>
                          <a:pt x="259752" y="74409"/>
                        </a:cubicBezTo>
                        <a:cubicBezTo>
                          <a:pt x="226812" y="93856"/>
                          <a:pt x="193474" y="116081"/>
                          <a:pt x="166884" y="150609"/>
                        </a:cubicBezTo>
                        <a:cubicBezTo>
                          <a:pt x="140294" y="185137"/>
                          <a:pt x="112909" y="238715"/>
                          <a:pt x="100209" y="281577"/>
                        </a:cubicBezTo>
                        <a:cubicBezTo>
                          <a:pt x="87509" y="324440"/>
                          <a:pt x="87112" y="358572"/>
                          <a:pt x="90684" y="407784"/>
                        </a:cubicBezTo>
                        <a:cubicBezTo>
                          <a:pt x="94256" y="456996"/>
                          <a:pt x="115687" y="537562"/>
                          <a:pt x="121640" y="576852"/>
                        </a:cubicBezTo>
                        <a:cubicBezTo>
                          <a:pt x="127593" y="616143"/>
                          <a:pt x="131561" y="639161"/>
                          <a:pt x="126402" y="643527"/>
                        </a:cubicBezTo>
                        <a:cubicBezTo>
                          <a:pt x="121243" y="647893"/>
                          <a:pt x="99812" y="622493"/>
                          <a:pt x="90684" y="603046"/>
                        </a:cubicBezTo>
                        <a:cubicBezTo>
                          <a:pt x="81556" y="583599"/>
                          <a:pt x="76794" y="550659"/>
                          <a:pt x="71634" y="526846"/>
                        </a:cubicBezTo>
                        <a:cubicBezTo>
                          <a:pt x="66474" y="503033"/>
                          <a:pt x="67664" y="481205"/>
                          <a:pt x="59727" y="460171"/>
                        </a:cubicBezTo>
                        <a:cubicBezTo>
                          <a:pt x="51790" y="439137"/>
                          <a:pt x="33931" y="399846"/>
                          <a:pt x="24009" y="400640"/>
                        </a:cubicBezTo>
                        <a:cubicBezTo>
                          <a:pt x="14087" y="401434"/>
                          <a:pt x="1783" y="434772"/>
                          <a:pt x="196" y="464934"/>
                        </a:cubicBezTo>
                        <a:cubicBezTo>
                          <a:pt x="-1391" y="495096"/>
                          <a:pt x="6943" y="535181"/>
                          <a:pt x="14484" y="581615"/>
                        </a:cubicBezTo>
                        <a:cubicBezTo>
                          <a:pt x="22025" y="628049"/>
                          <a:pt x="33137" y="699090"/>
                          <a:pt x="45440" y="743540"/>
                        </a:cubicBezTo>
                        <a:cubicBezTo>
                          <a:pt x="57743" y="787990"/>
                          <a:pt x="75602" y="815771"/>
                          <a:pt x="88302" y="848315"/>
                        </a:cubicBezTo>
                        <a:cubicBezTo>
                          <a:pt x="101002" y="880859"/>
                          <a:pt x="119656" y="917371"/>
                          <a:pt x="121640" y="938802"/>
                        </a:cubicBezTo>
                        <a:cubicBezTo>
                          <a:pt x="123624" y="960233"/>
                          <a:pt x="123227" y="974125"/>
                          <a:pt x="114496" y="1010241"/>
                        </a:cubicBezTo>
                        <a:cubicBezTo>
                          <a:pt x="105765" y="1046357"/>
                          <a:pt x="81160" y="1109458"/>
                          <a:pt x="69253" y="1155496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</p:grpSp>
            <p:sp>
              <p:nvSpPr>
                <p:cNvPr id="107" name="フリーフォーム 106"/>
                <p:cNvSpPr/>
                <p:nvPr/>
              </p:nvSpPr>
              <p:spPr bwMode="auto">
                <a:xfrm>
                  <a:off x="-1429619" y="3280250"/>
                  <a:ext cx="157602" cy="328978"/>
                </a:xfrm>
                <a:custGeom>
                  <a:avLst/>
                  <a:gdLst>
                    <a:gd name="connsiteX0" fmla="*/ 0 w 113964"/>
                    <a:gd name="connsiteY0" fmla="*/ 327105 h 327105"/>
                    <a:gd name="connsiteX1" fmla="*/ 95250 w 113964"/>
                    <a:gd name="connsiteY1" fmla="*/ 8018 h 327105"/>
                    <a:gd name="connsiteX2" fmla="*/ 111919 w 113964"/>
                    <a:gd name="connsiteY2" fmla="*/ 115174 h 327105"/>
                    <a:gd name="connsiteX3" fmla="*/ 66675 w 113964"/>
                    <a:gd name="connsiteY3" fmla="*/ 324724 h 327105"/>
                    <a:gd name="connsiteX0" fmla="*/ 0 w 113465"/>
                    <a:gd name="connsiteY0" fmla="*/ 319690 h 319690"/>
                    <a:gd name="connsiteX1" fmla="*/ 21876 w 113465"/>
                    <a:gd name="connsiteY1" fmla="*/ 76803 h 319690"/>
                    <a:gd name="connsiteX2" fmla="*/ 95250 w 113465"/>
                    <a:gd name="connsiteY2" fmla="*/ 603 h 319690"/>
                    <a:gd name="connsiteX3" fmla="*/ 111919 w 113465"/>
                    <a:gd name="connsiteY3" fmla="*/ 107759 h 319690"/>
                    <a:gd name="connsiteX4" fmla="*/ 66675 w 113465"/>
                    <a:gd name="connsiteY4" fmla="*/ 317309 h 319690"/>
                    <a:gd name="connsiteX0" fmla="*/ 0 w 149184"/>
                    <a:gd name="connsiteY0" fmla="*/ 310165 h 317309"/>
                    <a:gd name="connsiteX1" fmla="*/ 57595 w 149184"/>
                    <a:gd name="connsiteY1" fmla="*/ 76803 h 317309"/>
                    <a:gd name="connsiteX2" fmla="*/ 130969 w 149184"/>
                    <a:gd name="connsiteY2" fmla="*/ 603 h 317309"/>
                    <a:gd name="connsiteX3" fmla="*/ 147638 w 149184"/>
                    <a:gd name="connsiteY3" fmla="*/ 107759 h 317309"/>
                    <a:gd name="connsiteX4" fmla="*/ 102394 w 149184"/>
                    <a:gd name="connsiteY4" fmla="*/ 317309 h 317309"/>
                    <a:gd name="connsiteX0" fmla="*/ 0 w 147772"/>
                    <a:gd name="connsiteY0" fmla="*/ 321915 h 329059"/>
                    <a:gd name="connsiteX1" fmla="*/ 57595 w 147772"/>
                    <a:gd name="connsiteY1" fmla="*/ 88553 h 329059"/>
                    <a:gd name="connsiteX2" fmla="*/ 114300 w 147772"/>
                    <a:gd name="connsiteY2" fmla="*/ 447 h 329059"/>
                    <a:gd name="connsiteX3" fmla="*/ 147638 w 147772"/>
                    <a:gd name="connsiteY3" fmla="*/ 119509 h 329059"/>
                    <a:gd name="connsiteX4" fmla="*/ 102394 w 147772"/>
                    <a:gd name="connsiteY4" fmla="*/ 329059 h 329059"/>
                    <a:gd name="connsiteX0" fmla="*/ 0 w 157703"/>
                    <a:gd name="connsiteY0" fmla="*/ 324216 h 331360"/>
                    <a:gd name="connsiteX1" fmla="*/ 57595 w 157703"/>
                    <a:gd name="connsiteY1" fmla="*/ 90854 h 331360"/>
                    <a:gd name="connsiteX2" fmla="*/ 114300 w 157703"/>
                    <a:gd name="connsiteY2" fmla="*/ 2748 h 331360"/>
                    <a:gd name="connsiteX3" fmla="*/ 155227 w 157703"/>
                    <a:gd name="connsiteY3" fmla="*/ 31323 h 331360"/>
                    <a:gd name="connsiteX4" fmla="*/ 147638 w 157703"/>
                    <a:gd name="connsiteY4" fmla="*/ 121810 h 331360"/>
                    <a:gd name="connsiteX5" fmla="*/ 102394 w 157703"/>
                    <a:gd name="connsiteY5" fmla="*/ 331360 h 331360"/>
                    <a:gd name="connsiteX0" fmla="*/ 0 w 160425"/>
                    <a:gd name="connsiteY0" fmla="*/ 324216 h 331360"/>
                    <a:gd name="connsiteX1" fmla="*/ 57595 w 160425"/>
                    <a:gd name="connsiteY1" fmla="*/ 90854 h 331360"/>
                    <a:gd name="connsiteX2" fmla="*/ 114300 w 160425"/>
                    <a:gd name="connsiteY2" fmla="*/ 2748 h 331360"/>
                    <a:gd name="connsiteX3" fmla="*/ 155227 w 160425"/>
                    <a:gd name="connsiteY3" fmla="*/ 31323 h 331360"/>
                    <a:gd name="connsiteX4" fmla="*/ 154782 w 160425"/>
                    <a:gd name="connsiteY4" fmla="*/ 124191 h 331360"/>
                    <a:gd name="connsiteX5" fmla="*/ 102394 w 160425"/>
                    <a:gd name="connsiteY5" fmla="*/ 331360 h 331360"/>
                    <a:gd name="connsiteX0" fmla="*/ 0 w 159178"/>
                    <a:gd name="connsiteY0" fmla="*/ 324216 h 331360"/>
                    <a:gd name="connsiteX1" fmla="*/ 57595 w 159178"/>
                    <a:gd name="connsiteY1" fmla="*/ 90854 h 331360"/>
                    <a:gd name="connsiteX2" fmla="*/ 114300 w 159178"/>
                    <a:gd name="connsiteY2" fmla="*/ 2748 h 331360"/>
                    <a:gd name="connsiteX3" fmla="*/ 155227 w 159178"/>
                    <a:gd name="connsiteY3" fmla="*/ 31323 h 331360"/>
                    <a:gd name="connsiteX4" fmla="*/ 154782 w 159178"/>
                    <a:gd name="connsiteY4" fmla="*/ 124191 h 331360"/>
                    <a:gd name="connsiteX5" fmla="*/ 121890 w 159178"/>
                    <a:gd name="connsiteY5" fmla="*/ 188485 h 331360"/>
                    <a:gd name="connsiteX6" fmla="*/ 102394 w 159178"/>
                    <a:gd name="connsiteY6" fmla="*/ 331360 h 331360"/>
                    <a:gd name="connsiteX0" fmla="*/ 0 w 157602"/>
                    <a:gd name="connsiteY0" fmla="*/ 324216 h 331360"/>
                    <a:gd name="connsiteX1" fmla="*/ 57595 w 157602"/>
                    <a:gd name="connsiteY1" fmla="*/ 90854 h 331360"/>
                    <a:gd name="connsiteX2" fmla="*/ 114300 w 157602"/>
                    <a:gd name="connsiteY2" fmla="*/ 2748 h 331360"/>
                    <a:gd name="connsiteX3" fmla="*/ 155227 w 157602"/>
                    <a:gd name="connsiteY3" fmla="*/ 31323 h 331360"/>
                    <a:gd name="connsiteX4" fmla="*/ 150019 w 157602"/>
                    <a:gd name="connsiteY4" fmla="*/ 102760 h 331360"/>
                    <a:gd name="connsiteX5" fmla="*/ 121890 w 157602"/>
                    <a:gd name="connsiteY5" fmla="*/ 188485 h 331360"/>
                    <a:gd name="connsiteX6" fmla="*/ 102394 w 157602"/>
                    <a:gd name="connsiteY6" fmla="*/ 331360 h 331360"/>
                    <a:gd name="connsiteX0" fmla="*/ 0 w 157602"/>
                    <a:gd name="connsiteY0" fmla="*/ 324216 h 324216"/>
                    <a:gd name="connsiteX1" fmla="*/ 57595 w 157602"/>
                    <a:gd name="connsiteY1" fmla="*/ 90854 h 324216"/>
                    <a:gd name="connsiteX2" fmla="*/ 114300 w 157602"/>
                    <a:gd name="connsiteY2" fmla="*/ 2748 h 324216"/>
                    <a:gd name="connsiteX3" fmla="*/ 155227 w 157602"/>
                    <a:gd name="connsiteY3" fmla="*/ 31323 h 324216"/>
                    <a:gd name="connsiteX4" fmla="*/ 150019 w 157602"/>
                    <a:gd name="connsiteY4" fmla="*/ 102760 h 324216"/>
                    <a:gd name="connsiteX5" fmla="*/ 121890 w 157602"/>
                    <a:gd name="connsiteY5" fmla="*/ 188485 h 324216"/>
                    <a:gd name="connsiteX6" fmla="*/ 78582 w 157602"/>
                    <a:gd name="connsiteY6" fmla="*/ 319454 h 324216"/>
                    <a:gd name="connsiteX0" fmla="*/ 0 w 157602"/>
                    <a:gd name="connsiteY0" fmla="*/ 324216 h 331361"/>
                    <a:gd name="connsiteX1" fmla="*/ 57595 w 157602"/>
                    <a:gd name="connsiteY1" fmla="*/ 90854 h 331361"/>
                    <a:gd name="connsiteX2" fmla="*/ 114300 w 157602"/>
                    <a:gd name="connsiteY2" fmla="*/ 2748 h 331361"/>
                    <a:gd name="connsiteX3" fmla="*/ 155227 w 157602"/>
                    <a:gd name="connsiteY3" fmla="*/ 31323 h 331361"/>
                    <a:gd name="connsiteX4" fmla="*/ 150019 w 157602"/>
                    <a:gd name="connsiteY4" fmla="*/ 102760 h 331361"/>
                    <a:gd name="connsiteX5" fmla="*/ 121890 w 157602"/>
                    <a:gd name="connsiteY5" fmla="*/ 188485 h 331361"/>
                    <a:gd name="connsiteX6" fmla="*/ 76201 w 157602"/>
                    <a:gd name="connsiteY6" fmla="*/ 331361 h 331361"/>
                    <a:gd name="connsiteX0" fmla="*/ 0 w 157602"/>
                    <a:gd name="connsiteY0" fmla="*/ 324216 h 324216"/>
                    <a:gd name="connsiteX1" fmla="*/ 57595 w 157602"/>
                    <a:gd name="connsiteY1" fmla="*/ 90854 h 324216"/>
                    <a:gd name="connsiteX2" fmla="*/ 114300 w 157602"/>
                    <a:gd name="connsiteY2" fmla="*/ 2748 h 324216"/>
                    <a:gd name="connsiteX3" fmla="*/ 155227 w 157602"/>
                    <a:gd name="connsiteY3" fmla="*/ 31323 h 324216"/>
                    <a:gd name="connsiteX4" fmla="*/ 150019 w 157602"/>
                    <a:gd name="connsiteY4" fmla="*/ 102760 h 324216"/>
                    <a:gd name="connsiteX5" fmla="*/ 121890 w 157602"/>
                    <a:gd name="connsiteY5" fmla="*/ 188485 h 324216"/>
                    <a:gd name="connsiteX6" fmla="*/ 78582 w 157602"/>
                    <a:gd name="connsiteY6" fmla="*/ 319454 h 324216"/>
                    <a:gd name="connsiteX0" fmla="*/ 0 w 157602"/>
                    <a:gd name="connsiteY0" fmla="*/ 324216 h 333741"/>
                    <a:gd name="connsiteX1" fmla="*/ 57595 w 157602"/>
                    <a:gd name="connsiteY1" fmla="*/ 90854 h 333741"/>
                    <a:gd name="connsiteX2" fmla="*/ 114300 w 157602"/>
                    <a:gd name="connsiteY2" fmla="*/ 2748 h 333741"/>
                    <a:gd name="connsiteX3" fmla="*/ 155227 w 157602"/>
                    <a:gd name="connsiteY3" fmla="*/ 31323 h 333741"/>
                    <a:gd name="connsiteX4" fmla="*/ 150019 w 157602"/>
                    <a:gd name="connsiteY4" fmla="*/ 102760 h 333741"/>
                    <a:gd name="connsiteX5" fmla="*/ 121890 w 157602"/>
                    <a:gd name="connsiteY5" fmla="*/ 188485 h 333741"/>
                    <a:gd name="connsiteX6" fmla="*/ 78582 w 157602"/>
                    <a:gd name="connsiteY6" fmla="*/ 333741 h 333741"/>
                    <a:gd name="connsiteX0" fmla="*/ 0 w 157602"/>
                    <a:gd name="connsiteY0" fmla="*/ 324216 h 324216"/>
                    <a:gd name="connsiteX1" fmla="*/ 57595 w 157602"/>
                    <a:gd name="connsiteY1" fmla="*/ 90854 h 324216"/>
                    <a:gd name="connsiteX2" fmla="*/ 114300 w 157602"/>
                    <a:gd name="connsiteY2" fmla="*/ 2748 h 324216"/>
                    <a:gd name="connsiteX3" fmla="*/ 155227 w 157602"/>
                    <a:gd name="connsiteY3" fmla="*/ 31323 h 324216"/>
                    <a:gd name="connsiteX4" fmla="*/ 150019 w 157602"/>
                    <a:gd name="connsiteY4" fmla="*/ 102760 h 324216"/>
                    <a:gd name="connsiteX5" fmla="*/ 121890 w 157602"/>
                    <a:gd name="connsiteY5" fmla="*/ 188485 h 324216"/>
                    <a:gd name="connsiteX6" fmla="*/ 80963 w 157602"/>
                    <a:gd name="connsiteY6" fmla="*/ 321835 h 324216"/>
                    <a:gd name="connsiteX0" fmla="*/ 0 w 157602"/>
                    <a:gd name="connsiteY0" fmla="*/ 324216 h 328978"/>
                    <a:gd name="connsiteX1" fmla="*/ 57595 w 157602"/>
                    <a:gd name="connsiteY1" fmla="*/ 90854 h 328978"/>
                    <a:gd name="connsiteX2" fmla="*/ 114300 w 157602"/>
                    <a:gd name="connsiteY2" fmla="*/ 2748 h 328978"/>
                    <a:gd name="connsiteX3" fmla="*/ 155227 w 157602"/>
                    <a:gd name="connsiteY3" fmla="*/ 31323 h 328978"/>
                    <a:gd name="connsiteX4" fmla="*/ 150019 w 157602"/>
                    <a:gd name="connsiteY4" fmla="*/ 102760 h 328978"/>
                    <a:gd name="connsiteX5" fmla="*/ 121890 w 157602"/>
                    <a:gd name="connsiteY5" fmla="*/ 188485 h 328978"/>
                    <a:gd name="connsiteX6" fmla="*/ 80963 w 157602"/>
                    <a:gd name="connsiteY6" fmla="*/ 328978 h 328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7602" h="328978">
                      <a:moveTo>
                        <a:pt x="0" y="324216"/>
                      </a:moveTo>
                      <a:cubicBezTo>
                        <a:pt x="8805" y="290879"/>
                        <a:pt x="41720" y="144035"/>
                        <a:pt x="57595" y="90854"/>
                      </a:cubicBezTo>
                      <a:cubicBezTo>
                        <a:pt x="73470" y="37673"/>
                        <a:pt x="98028" y="12670"/>
                        <a:pt x="114300" y="2748"/>
                      </a:cubicBezTo>
                      <a:cubicBezTo>
                        <a:pt x="130572" y="-7174"/>
                        <a:pt x="149671" y="11479"/>
                        <a:pt x="155227" y="31323"/>
                      </a:cubicBezTo>
                      <a:cubicBezTo>
                        <a:pt x="160783" y="51167"/>
                        <a:pt x="155575" y="76566"/>
                        <a:pt x="150019" y="102760"/>
                      </a:cubicBezTo>
                      <a:cubicBezTo>
                        <a:pt x="144463" y="128954"/>
                        <a:pt x="130621" y="153957"/>
                        <a:pt x="121890" y="188485"/>
                      </a:cubicBezTo>
                      <a:cubicBezTo>
                        <a:pt x="113159" y="223013"/>
                        <a:pt x="85800" y="311912"/>
                        <a:pt x="80963" y="328978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108" name="フリーフォーム 107"/>
                <p:cNvSpPr/>
                <p:nvPr/>
              </p:nvSpPr>
              <p:spPr bwMode="auto">
                <a:xfrm>
                  <a:off x="-1307370" y="3451927"/>
                  <a:ext cx="262002" cy="53320"/>
                </a:xfrm>
                <a:custGeom>
                  <a:avLst/>
                  <a:gdLst>
                    <a:gd name="connsiteX0" fmla="*/ 17 w 260829"/>
                    <a:gd name="connsiteY0" fmla="*/ 21812 h 48013"/>
                    <a:gd name="connsiteX1" fmla="*/ 83361 w 260829"/>
                    <a:gd name="connsiteY1" fmla="*/ 43243 h 48013"/>
                    <a:gd name="connsiteX2" fmla="*/ 152417 w 260829"/>
                    <a:gd name="connsiteY2" fmla="*/ 48006 h 48013"/>
                    <a:gd name="connsiteX3" fmla="*/ 252429 w 260829"/>
                    <a:gd name="connsiteY3" fmla="*/ 43243 h 48013"/>
                    <a:gd name="connsiteX4" fmla="*/ 247667 w 260829"/>
                    <a:gd name="connsiteY4" fmla="*/ 17049 h 48013"/>
                    <a:gd name="connsiteX5" fmla="*/ 185754 w 260829"/>
                    <a:gd name="connsiteY5" fmla="*/ 7524 h 48013"/>
                    <a:gd name="connsiteX6" fmla="*/ 90504 w 260829"/>
                    <a:gd name="connsiteY6" fmla="*/ 381 h 48013"/>
                    <a:gd name="connsiteX7" fmla="*/ 17 w 260829"/>
                    <a:gd name="connsiteY7" fmla="*/ 21812 h 48013"/>
                    <a:gd name="connsiteX0" fmla="*/ 17 w 258436"/>
                    <a:gd name="connsiteY0" fmla="*/ 21812 h 48006"/>
                    <a:gd name="connsiteX1" fmla="*/ 83361 w 258436"/>
                    <a:gd name="connsiteY1" fmla="*/ 43243 h 48006"/>
                    <a:gd name="connsiteX2" fmla="*/ 152417 w 258436"/>
                    <a:gd name="connsiteY2" fmla="*/ 48006 h 48006"/>
                    <a:gd name="connsiteX3" fmla="*/ 252429 w 258436"/>
                    <a:gd name="connsiteY3" fmla="*/ 43243 h 48006"/>
                    <a:gd name="connsiteX4" fmla="*/ 240523 w 258436"/>
                    <a:gd name="connsiteY4" fmla="*/ 19430 h 48006"/>
                    <a:gd name="connsiteX5" fmla="*/ 185754 w 258436"/>
                    <a:gd name="connsiteY5" fmla="*/ 7524 h 48006"/>
                    <a:gd name="connsiteX6" fmla="*/ 90504 w 258436"/>
                    <a:gd name="connsiteY6" fmla="*/ 381 h 48006"/>
                    <a:gd name="connsiteX7" fmla="*/ 17 w 258436"/>
                    <a:gd name="connsiteY7" fmla="*/ 21812 h 48006"/>
                    <a:gd name="connsiteX0" fmla="*/ 17 w 258892"/>
                    <a:gd name="connsiteY0" fmla="*/ 22271 h 48465"/>
                    <a:gd name="connsiteX1" fmla="*/ 83361 w 258892"/>
                    <a:gd name="connsiteY1" fmla="*/ 43702 h 48465"/>
                    <a:gd name="connsiteX2" fmla="*/ 152417 w 258892"/>
                    <a:gd name="connsiteY2" fmla="*/ 48465 h 48465"/>
                    <a:gd name="connsiteX3" fmla="*/ 252429 w 258892"/>
                    <a:gd name="connsiteY3" fmla="*/ 43702 h 48465"/>
                    <a:gd name="connsiteX4" fmla="*/ 240523 w 258892"/>
                    <a:gd name="connsiteY4" fmla="*/ 19889 h 48465"/>
                    <a:gd name="connsiteX5" fmla="*/ 171466 w 258892"/>
                    <a:gd name="connsiteY5" fmla="*/ 5602 h 48465"/>
                    <a:gd name="connsiteX6" fmla="*/ 90504 w 258892"/>
                    <a:gd name="connsiteY6" fmla="*/ 840 h 48465"/>
                    <a:gd name="connsiteX7" fmla="*/ 17 w 258892"/>
                    <a:gd name="connsiteY7" fmla="*/ 22271 h 48465"/>
                    <a:gd name="connsiteX0" fmla="*/ 95 w 258970"/>
                    <a:gd name="connsiteY0" fmla="*/ 22271 h 48465"/>
                    <a:gd name="connsiteX1" fmla="*/ 83439 w 258970"/>
                    <a:gd name="connsiteY1" fmla="*/ 43702 h 48465"/>
                    <a:gd name="connsiteX2" fmla="*/ 152495 w 258970"/>
                    <a:gd name="connsiteY2" fmla="*/ 48465 h 48465"/>
                    <a:gd name="connsiteX3" fmla="*/ 252507 w 258970"/>
                    <a:gd name="connsiteY3" fmla="*/ 43702 h 48465"/>
                    <a:gd name="connsiteX4" fmla="*/ 240601 w 258970"/>
                    <a:gd name="connsiteY4" fmla="*/ 19889 h 48465"/>
                    <a:gd name="connsiteX5" fmla="*/ 171544 w 258970"/>
                    <a:gd name="connsiteY5" fmla="*/ 5602 h 48465"/>
                    <a:gd name="connsiteX6" fmla="*/ 69151 w 258970"/>
                    <a:gd name="connsiteY6" fmla="*/ 840 h 48465"/>
                    <a:gd name="connsiteX7" fmla="*/ 95 w 258970"/>
                    <a:gd name="connsiteY7" fmla="*/ 22271 h 48465"/>
                    <a:gd name="connsiteX0" fmla="*/ 95 w 269771"/>
                    <a:gd name="connsiteY0" fmla="*/ 23112 h 49933"/>
                    <a:gd name="connsiteX1" fmla="*/ 83439 w 269771"/>
                    <a:gd name="connsiteY1" fmla="*/ 44543 h 49933"/>
                    <a:gd name="connsiteX2" fmla="*/ 152495 w 269771"/>
                    <a:gd name="connsiteY2" fmla="*/ 49306 h 49933"/>
                    <a:gd name="connsiteX3" fmla="*/ 252507 w 269771"/>
                    <a:gd name="connsiteY3" fmla="*/ 44543 h 49933"/>
                    <a:gd name="connsiteX4" fmla="*/ 262032 w 269771"/>
                    <a:gd name="connsiteY4" fmla="*/ 1680 h 49933"/>
                    <a:gd name="connsiteX5" fmla="*/ 171544 w 269771"/>
                    <a:gd name="connsiteY5" fmla="*/ 6443 h 49933"/>
                    <a:gd name="connsiteX6" fmla="*/ 69151 w 269771"/>
                    <a:gd name="connsiteY6" fmla="*/ 1681 h 49933"/>
                    <a:gd name="connsiteX7" fmla="*/ 95 w 269771"/>
                    <a:gd name="connsiteY7" fmla="*/ 23112 h 49933"/>
                    <a:gd name="connsiteX0" fmla="*/ 95 w 270801"/>
                    <a:gd name="connsiteY0" fmla="*/ 22272 h 49509"/>
                    <a:gd name="connsiteX1" fmla="*/ 83439 w 270801"/>
                    <a:gd name="connsiteY1" fmla="*/ 43703 h 49509"/>
                    <a:gd name="connsiteX2" fmla="*/ 152495 w 270801"/>
                    <a:gd name="connsiteY2" fmla="*/ 48466 h 49509"/>
                    <a:gd name="connsiteX3" fmla="*/ 254888 w 270801"/>
                    <a:gd name="connsiteY3" fmla="*/ 27034 h 49509"/>
                    <a:gd name="connsiteX4" fmla="*/ 262032 w 270801"/>
                    <a:gd name="connsiteY4" fmla="*/ 840 h 49509"/>
                    <a:gd name="connsiteX5" fmla="*/ 171544 w 270801"/>
                    <a:gd name="connsiteY5" fmla="*/ 5603 h 49509"/>
                    <a:gd name="connsiteX6" fmla="*/ 69151 w 270801"/>
                    <a:gd name="connsiteY6" fmla="*/ 841 h 49509"/>
                    <a:gd name="connsiteX7" fmla="*/ 95 w 270801"/>
                    <a:gd name="connsiteY7" fmla="*/ 22272 h 49509"/>
                    <a:gd name="connsiteX0" fmla="*/ 95 w 270801"/>
                    <a:gd name="connsiteY0" fmla="*/ 25326 h 52563"/>
                    <a:gd name="connsiteX1" fmla="*/ 83439 w 270801"/>
                    <a:gd name="connsiteY1" fmla="*/ 46757 h 52563"/>
                    <a:gd name="connsiteX2" fmla="*/ 152495 w 270801"/>
                    <a:gd name="connsiteY2" fmla="*/ 51520 h 52563"/>
                    <a:gd name="connsiteX3" fmla="*/ 254888 w 270801"/>
                    <a:gd name="connsiteY3" fmla="*/ 30088 h 52563"/>
                    <a:gd name="connsiteX4" fmla="*/ 262032 w 270801"/>
                    <a:gd name="connsiteY4" fmla="*/ 3894 h 52563"/>
                    <a:gd name="connsiteX5" fmla="*/ 171544 w 270801"/>
                    <a:gd name="connsiteY5" fmla="*/ 1513 h 52563"/>
                    <a:gd name="connsiteX6" fmla="*/ 69151 w 270801"/>
                    <a:gd name="connsiteY6" fmla="*/ 3895 h 52563"/>
                    <a:gd name="connsiteX7" fmla="*/ 95 w 270801"/>
                    <a:gd name="connsiteY7" fmla="*/ 25326 h 52563"/>
                    <a:gd name="connsiteX0" fmla="*/ 95 w 277843"/>
                    <a:gd name="connsiteY0" fmla="*/ 31915 h 59152"/>
                    <a:gd name="connsiteX1" fmla="*/ 83439 w 277843"/>
                    <a:gd name="connsiteY1" fmla="*/ 53346 h 59152"/>
                    <a:gd name="connsiteX2" fmla="*/ 152495 w 277843"/>
                    <a:gd name="connsiteY2" fmla="*/ 58109 h 59152"/>
                    <a:gd name="connsiteX3" fmla="*/ 254888 w 277843"/>
                    <a:gd name="connsiteY3" fmla="*/ 36677 h 59152"/>
                    <a:gd name="connsiteX4" fmla="*/ 271557 w 277843"/>
                    <a:gd name="connsiteY4" fmla="*/ 958 h 59152"/>
                    <a:gd name="connsiteX5" fmla="*/ 171544 w 277843"/>
                    <a:gd name="connsiteY5" fmla="*/ 8102 h 59152"/>
                    <a:gd name="connsiteX6" fmla="*/ 69151 w 277843"/>
                    <a:gd name="connsiteY6" fmla="*/ 10484 h 59152"/>
                    <a:gd name="connsiteX7" fmla="*/ 95 w 277843"/>
                    <a:gd name="connsiteY7" fmla="*/ 31915 h 59152"/>
                    <a:gd name="connsiteX0" fmla="*/ 95 w 277458"/>
                    <a:gd name="connsiteY0" fmla="*/ 31915 h 59152"/>
                    <a:gd name="connsiteX1" fmla="*/ 83439 w 277458"/>
                    <a:gd name="connsiteY1" fmla="*/ 53346 h 59152"/>
                    <a:gd name="connsiteX2" fmla="*/ 164401 w 277458"/>
                    <a:gd name="connsiteY2" fmla="*/ 58109 h 59152"/>
                    <a:gd name="connsiteX3" fmla="*/ 254888 w 277458"/>
                    <a:gd name="connsiteY3" fmla="*/ 36677 h 59152"/>
                    <a:gd name="connsiteX4" fmla="*/ 271557 w 277458"/>
                    <a:gd name="connsiteY4" fmla="*/ 958 h 59152"/>
                    <a:gd name="connsiteX5" fmla="*/ 171544 w 277458"/>
                    <a:gd name="connsiteY5" fmla="*/ 8102 h 59152"/>
                    <a:gd name="connsiteX6" fmla="*/ 69151 w 277458"/>
                    <a:gd name="connsiteY6" fmla="*/ 10484 h 59152"/>
                    <a:gd name="connsiteX7" fmla="*/ 95 w 277458"/>
                    <a:gd name="connsiteY7" fmla="*/ 31915 h 59152"/>
                    <a:gd name="connsiteX0" fmla="*/ 95 w 277458"/>
                    <a:gd name="connsiteY0" fmla="*/ 31915 h 55736"/>
                    <a:gd name="connsiteX1" fmla="*/ 83439 w 277458"/>
                    <a:gd name="connsiteY1" fmla="*/ 53346 h 55736"/>
                    <a:gd name="connsiteX2" fmla="*/ 164401 w 277458"/>
                    <a:gd name="connsiteY2" fmla="*/ 53346 h 55736"/>
                    <a:gd name="connsiteX3" fmla="*/ 254888 w 277458"/>
                    <a:gd name="connsiteY3" fmla="*/ 36677 h 55736"/>
                    <a:gd name="connsiteX4" fmla="*/ 271557 w 277458"/>
                    <a:gd name="connsiteY4" fmla="*/ 958 h 55736"/>
                    <a:gd name="connsiteX5" fmla="*/ 171544 w 277458"/>
                    <a:gd name="connsiteY5" fmla="*/ 8102 h 55736"/>
                    <a:gd name="connsiteX6" fmla="*/ 69151 w 277458"/>
                    <a:gd name="connsiteY6" fmla="*/ 10484 h 55736"/>
                    <a:gd name="connsiteX7" fmla="*/ 95 w 277458"/>
                    <a:gd name="connsiteY7" fmla="*/ 31915 h 55736"/>
                    <a:gd name="connsiteX0" fmla="*/ 95 w 277458"/>
                    <a:gd name="connsiteY0" fmla="*/ 31564 h 55824"/>
                    <a:gd name="connsiteX1" fmla="*/ 83439 w 277458"/>
                    <a:gd name="connsiteY1" fmla="*/ 52995 h 55824"/>
                    <a:gd name="connsiteX2" fmla="*/ 164401 w 277458"/>
                    <a:gd name="connsiteY2" fmla="*/ 52995 h 55824"/>
                    <a:gd name="connsiteX3" fmla="*/ 254888 w 277458"/>
                    <a:gd name="connsiteY3" fmla="*/ 29183 h 55824"/>
                    <a:gd name="connsiteX4" fmla="*/ 271557 w 277458"/>
                    <a:gd name="connsiteY4" fmla="*/ 607 h 55824"/>
                    <a:gd name="connsiteX5" fmla="*/ 171544 w 277458"/>
                    <a:gd name="connsiteY5" fmla="*/ 7751 h 55824"/>
                    <a:gd name="connsiteX6" fmla="*/ 69151 w 277458"/>
                    <a:gd name="connsiteY6" fmla="*/ 10133 h 55824"/>
                    <a:gd name="connsiteX7" fmla="*/ 95 w 277458"/>
                    <a:gd name="connsiteY7" fmla="*/ 31564 h 55824"/>
                    <a:gd name="connsiteX0" fmla="*/ 95 w 268610"/>
                    <a:gd name="connsiteY0" fmla="*/ 25327 h 49587"/>
                    <a:gd name="connsiteX1" fmla="*/ 83439 w 268610"/>
                    <a:gd name="connsiteY1" fmla="*/ 46758 h 49587"/>
                    <a:gd name="connsiteX2" fmla="*/ 164401 w 268610"/>
                    <a:gd name="connsiteY2" fmla="*/ 46758 h 49587"/>
                    <a:gd name="connsiteX3" fmla="*/ 254888 w 268610"/>
                    <a:gd name="connsiteY3" fmla="*/ 22946 h 49587"/>
                    <a:gd name="connsiteX4" fmla="*/ 259651 w 268610"/>
                    <a:gd name="connsiteY4" fmla="*/ 1514 h 49587"/>
                    <a:gd name="connsiteX5" fmla="*/ 171544 w 268610"/>
                    <a:gd name="connsiteY5" fmla="*/ 1514 h 49587"/>
                    <a:gd name="connsiteX6" fmla="*/ 69151 w 268610"/>
                    <a:gd name="connsiteY6" fmla="*/ 3896 h 49587"/>
                    <a:gd name="connsiteX7" fmla="*/ 95 w 268610"/>
                    <a:gd name="connsiteY7" fmla="*/ 25327 h 49587"/>
                    <a:gd name="connsiteX0" fmla="*/ 64 w 268579"/>
                    <a:gd name="connsiteY0" fmla="*/ 24935 h 49195"/>
                    <a:gd name="connsiteX1" fmla="*/ 83408 w 268579"/>
                    <a:gd name="connsiteY1" fmla="*/ 46366 h 49195"/>
                    <a:gd name="connsiteX2" fmla="*/ 164370 w 268579"/>
                    <a:gd name="connsiteY2" fmla="*/ 46366 h 49195"/>
                    <a:gd name="connsiteX3" fmla="*/ 254857 w 268579"/>
                    <a:gd name="connsiteY3" fmla="*/ 22554 h 49195"/>
                    <a:gd name="connsiteX4" fmla="*/ 259620 w 268579"/>
                    <a:gd name="connsiteY4" fmla="*/ 1122 h 49195"/>
                    <a:gd name="connsiteX5" fmla="*/ 171513 w 268579"/>
                    <a:gd name="connsiteY5" fmla="*/ 1122 h 49195"/>
                    <a:gd name="connsiteX6" fmla="*/ 71501 w 268579"/>
                    <a:gd name="connsiteY6" fmla="*/ 13029 h 49195"/>
                    <a:gd name="connsiteX7" fmla="*/ 64 w 268579"/>
                    <a:gd name="connsiteY7" fmla="*/ 24935 h 49195"/>
                    <a:gd name="connsiteX0" fmla="*/ 61 w 270958"/>
                    <a:gd name="connsiteY0" fmla="*/ 39223 h 48425"/>
                    <a:gd name="connsiteX1" fmla="*/ 85787 w 270958"/>
                    <a:gd name="connsiteY1" fmla="*/ 46366 h 48425"/>
                    <a:gd name="connsiteX2" fmla="*/ 166749 w 270958"/>
                    <a:gd name="connsiteY2" fmla="*/ 46366 h 48425"/>
                    <a:gd name="connsiteX3" fmla="*/ 257236 w 270958"/>
                    <a:gd name="connsiteY3" fmla="*/ 22554 h 48425"/>
                    <a:gd name="connsiteX4" fmla="*/ 261999 w 270958"/>
                    <a:gd name="connsiteY4" fmla="*/ 1122 h 48425"/>
                    <a:gd name="connsiteX5" fmla="*/ 173892 w 270958"/>
                    <a:gd name="connsiteY5" fmla="*/ 1122 h 48425"/>
                    <a:gd name="connsiteX6" fmla="*/ 73880 w 270958"/>
                    <a:gd name="connsiteY6" fmla="*/ 13029 h 48425"/>
                    <a:gd name="connsiteX7" fmla="*/ 61 w 270958"/>
                    <a:gd name="connsiteY7" fmla="*/ 39223 h 48425"/>
                    <a:gd name="connsiteX0" fmla="*/ 61 w 261999"/>
                    <a:gd name="connsiteY0" fmla="*/ 39223 h 49998"/>
                    <a:gd name="connsiteX1" fmla="*/ 85787 w 261999"/>
                    <a:gd name="connsiteY1" fmla="*/ 46366 h 49998"/>
                    <a:gd name="connsiteX2" fmla="*/ 166749 w 261999"/>
                    <a:gd name="connsiteY2" fmla="*/ 46366 h 49998"/>
                    <a:gd name="connsiteX3" fmla="*/ 261999 w 261999"/>
                    <a:gd name="connsiteY3" fmla="*/ 1122 h 49998"/>
                    <a:gd name="connsiteX4" fmla="*/ 173892 w 261999"/>
                    <a:gd name="connsiteY4" fmla="*/ 1122 h 49998"/>
                    <a:gd name="connsiteX5" fmla="*/ 73880 w 261999"/>
                    <a:gd name="connsiteY5" fmla="*/ 13029 h 49998"/>
                    <a:gd name="connsiteX6" fmla="*/ 61 w 261999"/>
                    <a:gd name="connsiteY6" fmla="*/ 39223 h 49998"/>
                    <a:gd name="connsiteX0" fmla="*/ 61 w 262035"/>
                    <a:gd name="connsiteY0" fmla="*/ 40398 h 47544"/>
                    <a:gd name="connsiteX1" fmla="*/ 85787 w 262035"/>
                    <a:gd name="connsiteY1" fmla="*/ 47541 h 47544"/>
                    <a:gd name="connsiteX2" fmla="*/ 183418 w 262035"/>
                    <a:gd name="connsiteY2" fmla="*/ 40397 h 47544"/>
                    <a:gd name="connsiteX3" fmla="*/ 261999 w 262035"/>
                    <a:gd name="connsiteY3" fmla="*/ 2297 h 47544"/>
                    <a:gd name="connsiteX4" fmla="*/ 173892 w 262035"/>
                    <a:gd name="connsiteY4" fmla="*/ 2297 h 47544"/>
                    <a:gd name="connsiteX5" fmla="*/ 73880 w 262035"/>
                    <a:gd name="connsiteY5" fmla="*/ 14204 h 47544"/>
                    <a:gd name="connsiteX6" fmla="*/ 61 w 262035"/>
                    <a:gd name="connsiteY6" fmla="*/ 40398 h 47544"/>
                    <a:gd name="connsiteX0" fmla="*/ 62 w 262002"/>
                    <a:gd name="connsiteY0" fmla="*/ 43265 h 50411"/>
                    <a:gd name="connsiteX1" fmla="*/ 85788 w 262002"/>
                    <a:gd name="connsiteY1" fmla="*/ 50408 h 50411"/>
                    <a:gd name="connsiteX2" fmla="*/ 183419 w 262002"/>
                    <a:gd name="connsiteY2" fmla="*/ 43264 h 50411"/>
                    <a:gd name="connsiteX3" fmla="*/ 262000 w 262002"/>
                    <a:gd name="connsiteY3" fmla="*/ 5164 h 50411"/>
                    <a:gd name="connsiteX4" fmla="*/ 181037 w 262002"/>
                    <a:gd name="connsiteY4" fmla="*/ 401 h 50411"/>
                    <a:gd name="connsiteX5" fmla="*/ 73881 w 262002"/>
                    <a:gd name="connsiteY5" fmla="*/ 17071 h 50411"/>
                    <a:gd name="connsiteX6" fmla="*/ 62 w 262002"/>
                    <a:gd name="connsiteY6" fmla="*/ 43265 h 50411"/>
                    <a:gd name="connsiteX0" fmla="*/ 62 w 262002"/>
                    <a:gd name="connsiteY0" fmla="*/ 42876 h 50022"/>
                    <a:gd name="connsiteX1" fmla="*/ 85788 w 262002"/>
                    <a:gd name="connsiteY1" fmla="*/ 50019 h 50022"/>
                    <a:gd name="connsiteX2" fmla="*/ 183419 w 262002"/>
                    <a:gd name="connsiteY2" fmla="*/ 42875 h 50022"/>
                    <a:gd name="connsiteX3" fmla="*/ 262000 w 262002"/>
                    <a:gd name="connsiteY3" fmla="*/ 4775 h 50022"/>
                    <a:gd name="connsiteX4" fmla="*/ 181037 w 262002"/>
                    <a:gd name="connsiteY4" fmla="*/ 12 h 50022"/>
                    <a:gd name="connsiteX5" fmla="*/ 73881 w 262002"/>
                    <a:gd name="connsiteY5" fmla="*/ 16682 h 50022"/>
                    <a:gd name="connsiteX6" fmla="*/ 62 w 262002"/>
                    <a:gd name="connsiteY6" fmla="*/ 42876 h 50022"/>
                    <a:gd name="connsiteX0" fmla="*/ 62 w 262002"/>
                    <a:gd name="connsiteY0" fmla="*/ 43074 h 50220"/>
                    <a:gd name="connsiteX1" fmla="*/ 85788 w 262002"/>
                    <a:gd name="connsiteY1" fmla="*/ 50217 h 50220"/>
                    <a:gd name="connsiteX2" fmla="*/ 183419 w 262002"/>
                    <a:gd name="connsiteY2" fmla="*/ 43073 h 50220"/>
                    <a:gd name="connsiteX3" fmla="*/ 262000 w 262002"/>
                    <a:gd name="connsiteY3" fmla="*/ 4973 h 50220"/>
                    <a:gd name="connsiteX4" fmla="*/ 181037 w 262002"/>
                    <a:gd name="connsiteY4" fmla="*/ 210 h 50220"/>
                    <a:gd name="connsiteX5" fmla="*/ 73881 w 262002"/>
                    <a:gd name="connsiteY5" fmla="*/ 16880 h 50220"/>
                    <a:gd name="connsiteX6" fmla="*/ 62 w 262002"/>
                    <a:gd name="connsiteY6" fmla="*/ 43074 h 50220"/>
                    <a:gd name="connsiteX0" fmla="*/ 62 w 262002"/>
                    <a:gd name="connsiteY0" fmla="*/ 46221 h 53367"/>
                    <a:gd name="connsiteX1" fmla="*/ 85788 w 262002"/>
                    <a:gd name="connsiteY1" fmla="*/ 53364 h 53367"/>
                    <a:gd name="connsiteX2" fmla="*/ 183419 w 262002"/>
                    <a:gd name="connsiteY2" fmla="*/ 46220 h 53367"/>
                    <a:gd name="connsiteX3" fmla="*/ 262000 w 262002"/>
                    <a:gd name="connsiteY3" fmla="*/ 8120 h 53367"/>
                    <a:gd name="connsiteX4" fmla="*/ 181037 w 262002"/>
                    <a:gd name="connsiteY4" fmla="*/ 3357 h 53367"/>
                    <a:gd name="connsiteX5" fmla="*/ 73881 w 262002"/>
                    <a:gd name="connsiteY5" fmla="*/ 20027 h 53367"/>
                    <a:gd name="connsiteX6" fmla="*/ 62 w 262002"/>
                    <a:gd name="connsiteY6" fmla="*/ 46221 h 53367"/>
                    <a:gd name="connsiteX0" fmla="*/ 62 w 262002"/>
                    <a:gd name="connsiteY0" fmla="*/ 46221 h 53364"/>
                    <a:gd name="connsiteX1" fmla="*/ 85788 w 262002"/>
                    <a:gd name="connsiteY1" fmla="*/ 53364 h 53364"/>
                    <a:gd name="connsiteX2" fmla="*/ 183419 w 262002"/>
                    <a:gd name="connsiteY2" fmla="*/ 46220 h 53364"/>
                    <a:gd name="connsiteX3" fmla="*/ 262000 w 262002"/>
                    <a:gd name="connsiteY3" fmla="*/ 8120 h 53364"/>
                    <a:gd name="connsiteX4" fmla="*/ 181037 w 262002"/>
                    <a:gd name="connsiteY4" fmla="*/ 3357 h 53364"/>
                    <a:gd name="connsiteX5" fmla="*/ 73881 w 262002"/>
                    <a:gd name="connsiteY5" fmla="*/ 20027 h 53364"/>
                    <a:gd name="connsiteX6" fmla="*/ 62 w 262002"/>
                    <a:gd name="connsiteY6" fmla="*/ 46221 h 53364"/>
                    <a:gd name="connsiteX0" fmla="*/ 62 w 262002"/>
                    <a:gd name="connsiteY0" fmla="*/ 46221 h 54437"/>
                    <a:gd name="connsiteX1" fmla="*/ 85788 w 262002"/>
                    <a:gd name="connsiteY1" fmla="*/ 53364 h 54437"/>
                    <a:gd name="connsiteX2" fmla="*/ 183419 w 262002"/>
                    <a:gd name="connsiteY2" fmla="*/ 46220 h 54437"/>
                    <a:gd name="connsiteX3" fmla="*/ 262000 w 262002"/>
                    <a:gd name="connsiteY3" fmla="*/ 8120 h 54437"/>
                    <a:gd name="connsiteX4" fmla="*/ 181037 w 262002"/>
                    <a:gd name="connsiteY4" fmla="*/ 3357 h 54437"/>
                    <a:gd name="connsiteX5" fmla="*/ 73881 w 262002"/>
                    <a:gd name="connsiteY5" fmla="*/ 20027 h 54437"/>
                    <a:gd name="connsiteX6" fmla="*/ 62 w 262002"/>
                    <a:gd name="connsiteY6" fmla="*/ 46221 h 54437"/>
                    <a:gd name="connsiteX0" fmla="*/ 62 w 262002"/>
                    <a:gd name="connsiteY0" fmla="*/ 46129 h 53365"/>
                    <a:gd name="connsiteX1" fmla="*/ 85788 w 262002"/>
                    <a:gd name="connsiteY1" fmla="*/ 53272 h 53365"/>
                    <a:gd name="connsiteX2" fmla="*/ 183419 w 262002"/>
                    <a:gd name="connsiteY2" fmla="*/ 43747 h 53365"/>
                    <a:gd name="connsiteX3" fmla="*/ 262000 w 262002"/>
                    <a:gd name="connsiteY3" fmla="*/ 8028 h 53365"/>
                    <a:gd name="connsiteX4" fmla="*/ 181037 w 262002"/>
                    <a:gd name="connsiteY4" fmla="*/ 3265 h 53365"/>
                    <a:gd name="connsiteX5" fmla="*/ 73881 w 262002"/>
                    <a:gd name="connsiteY5" fmla="*/ 19935 h 53365"/>
                    <a:gd name="connsiteX6" fmla="*/ 62 w 262002"/>
                    <a:gd name="connsiteY6" fmla="*/ 46129 h 53365"/>
                    <a:gd name="connsiteX0" fmla="*/ 62 w 262002"/>
                    <a:gd name="connsiteY0" fmla="*/ 46129 h 53320"/>
                    <a:gd name="connsiteX1" fmla="*/ 85788 w 262002"/>
                    <a:gd name="connsiteY1" fmla="*/ 53272 h 53320"/>
                    <a:gd name="connsiteX2" fmla="*/ 183419 w 262002"/>
                    <a:gd name="connsiteY2" fmla="*/ 43747 h 53320"/>
                    <a:gd name="connsiteX3" fmla="*/ 262000 w 262002"/>
                    <a:gd name="connsiteY3" fmla="*/ 8028 h 53320"/>
                    <a:gd name="connsiteX4" fmla="*/ 181037 w 262002"/>
                    <a:gd name="connsiteY4" fmla="*/ 3265 h 53320"/>
                    <a:gd name="connsiteX5" fmla="*/ 73881 w 262002"/>
                    <a:gd name="connsiteY5" fmla="*/ 19935 h 53320"/>
                    <a:gd name="connsiteX6" fmla="*/ 62 w 262002"/>
                    <a:gd name="connsiteY6" fmla="*/ 46129 h 5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2002" h="53320">
                      <a:moveTo>
                        <a:pt x="62" y="46129"/>
                      </a:moveTo>
                      <a:cubicBezTo>
                        <a:pt x="2046" y="51685"/>
                        <a:pt x="55229" y="53669"/>
                        <a:pt x="85788" y="53272"/>
                      </a:cubicBezTo>
                      <a:cubicBezTo>
                        <a:pt x="116347" y="52875"/>
                        <a:pt x="146907" y="53670"/>
                        <a:pt x="183419" y="43747"/>
                      </a:cubicBezTo>
                      <a:cubicBezTo>
                        <a:pt x="219931" y="33824"/>
                        <a:pt x="262397" y="14775"/>
                        <a:pt x="262000" y="8028"/>
                      </a:cubicBezTo>
                      <a:cubicBezTo>
                        <a:pt x="261603" y="1281"/>
                        <a:pt x="219137" y="-3482"/>
                        <a:pt x="181037" y="3265"/>
                      </a:cubicBezTo>
                      <a:cubicBezTo>
                        <a:pt x="147699" y="2869"/>
                        <a:pt x="104043" y="12791"/>
                        <a:pt x="73881" y="19935"/>
                      </a:cubicBezTo>
                      <a:cubicBezTo>
                        <a:pt x="43719" y="27079"/>
                        <a:pt x="-1922" y="40573"/>
                        <a:pt x="62" y="46129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98" name="フリーフォーム 97"/>
                <p:cNvSpPr/>
                <p:nvPr/>
              </p:nvSpPr>
              <p:spPr bwMode="auto">
                <a:xfrm>
                  <a:off x="-138113" y="1585913"/>
                  <a:ext cx="409576" cy="897677"/>
                </a:xfrm>
                <a:custGeom>
                  <a:avLst/>
                  <a:gdLst>
                    <a:gd name="connsiteX0" fmla="*/ 152401 w 409576"/>
                    <a:gd name="connsiteY0" fmla="*/ 0 h 897677"/>
                    <a:gd name="connsiteX1" fmla="*/ 357188 w 409576"/>
                    <a:gd name="connsiteY1" fmla="*/ 381000 h 897677"/>
                    <a:gd name="connsiteX2" fmla="*/ 409576 w 409576"/>
                    <a:gd name="connsiteY2" fmla="*/ 504825 h 897677"/>
                    <a:gd name="connsiteX3" fmla="*/ 357188 w 409576"/>
                    <a:gd name="connsiteY3" fmla="*/ 576262 h 897677"/>
                    <a:gd name="connsiteX4" fmla="*/ 209551 w 409576"/>
                    <a:gd name="connsiteY4" fmla="*/ 576262 h 897677"/>
                    <a:gd name="connsiteX5" fmla="*/ 123825 w 409576"/>
                    <a:gd name="connsiteY5" fmla="*/ 609600 h 897677"/>
                    <a:gd name="connsiteX6" fmla="*/ 119063 w 409576"/>
                    <a:gd name="connsiteY6" fmla="*/ 709612 h 897677"/>
                    <a:gd name="connsiteX7" fmla="*/ 161926 w 409576"/>
                    <a:gd name="connsiteY7" fmla="*/ 814387 h 897677"/>
                    <a:gd name="connsiteX8" fmla="*/ 104775 w 409576"/>
                    <a:gd name="connsiteY8" fmla="*/ 890587 h 897677"/>
                    <a:gd name="connsiteX9" fmla="*/ 57150 w 409576"/>
                    <a:gd name="connsiteY9" fmla="*/ 890587 h 897677"/>
                    <a:gd name="connsiteX10" fmla="*/ 0 w 409576"/>
                    <a:gd name="connsiteY10" fmla="*/ 857250 h 897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9576" h="897677">
                      <a:moveTo>
                        <a:pt x="152401" y="0"/>
                      </a:moveTo>
                      <a:cubicBezTo>
                        <a:pt x="233363" y="148431"/>
                        <a:pt x="314326" y="296863"/>
                        <a:pt x="357188" y="381000"/>
                      </a:cubicBezTo>
                      <a:cubicBezTo>
                        <a:pt x="400050" y="465137"/>
                        <a:pt x="409576" y="472281"/>
                        <a:pt x="409576" y="504825"/>
                      </a:cubicBezTo>
                      <a:cubicBezTo>
                        <a:pt x="409576" y="537369"/>
                        <a:pt x="390526" y="564356"/>
                        <a:pt x="357188" y="576262"/>
                      </a:cubicBezTo>
                      <a:cubicBezTo>
                        <a:pt x="323850" y="588168"/>
                        <a:pt x="248445" y="570706"/>
                        <a:pt x="209551" y="576262"/>
                      </a:cubicBezTo>
                      <a:cubicBezTo>
                        <a:pt x="170657" y="581818"/>
                        <a:pt x="138906" y="587375"/>
                        <a:pt x="123825" y="609600"/>
                      </a:cubicBezTo>
                      <a:cubicBezTo>
                        <a:pt x="108744" y="631825"/>
                        <a:pt x="112713" y="675481"/>
                        <a:pt x="119063" y="709612"/>
                      </a:cubicBezTo>
                      <a:cubicBezTo>
                        <a:pt x="125413" y="743743"/>
                        <a:pt x="164307" y="784225"/>
                        <a:pt x="161926" y="814387"/>
                      </a:cubicBezTo>
                      <a:cubicBezTo>
                        <a:pt x="159545" y="844550"/>
                        <a:pt x="122238" y="877887"/>
                        <a:pt x="104775" y="890587"/>
                      </a:cubicBezTo>
                      <a:cubicBezTo>
                        <a:pt x="87312" y="903287"/>
                        <a:pt x="74612" y="896143"/>
                        <a:pt x="57150" y="890587"/>
                      </a:cubicBezTo>
                      <a:cubicBezTo>
                        <a:pt x="39688" y="885031"/>
                        <a:pt x="9525" y="865187"/>
                        <a:pt x="0" y="857250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99" name="フリーフォーム 98"/>
                <p:cNvSpPr/>
                <p:nvPr/>
              </p:nvSpPr>
              <p:spPr bwMode="auto">
                <a:xfrm>
                  <a:off x="-904875" y="2543055"/>
                  <a:ext cx="890626" cy="1059778"/>
                </a:xfrm>
                <a:custGeom>
                  <a:avLst/>
                  <a:gdLst>
                    <a:gd name="connsiteX0" fmla="*/ 745331 w 864432"/>
                    <a:gd name="connsiteY0" fmla="*/ 14409 h 997865"/>
                    <a:gd name="connsiteX1" fmla="*/ 795337 w 864432"/>
                    <a:gd name="connsiteY1" fmla="*/ 121 h 997865"/>
                    <a:gd name="connsiteX2" fmla="*/ 845343 w 864432"/>
                    <a:gd name="connsiteY2" fmla="*/ 21552 h 997865"/>
                    <a:gd name="connsiteX3" fmla="*/ 864393 w 864432"/>
                    <a:gd name="connsiteY3" fmla="*/ 69177 h 997865"/>
                    <a:gd name="connsiteX4" fmla="*/ 847725 w 864432"/>
                    <a:gd name="connsiteY4" fmla="*/ 119184 h 997865"/>
                    <a:gd name="connsiteX5" fmla="*/ 776287 w 864432"/>
                    <a:gd name="connsiteY5" fmla="*/ 181096 h 997865"/>
                    <a:gd name="connsiteX6" fmla="*/ 762000 w 864432"/>
                    <a:gd name="connsiteY6" fmla="*/ 288252 h 997865"/>
                    <a:gd name="connsiteX7" fmla="*/ 790575 w 864432"/>
                    <a:gd name="connsiteY7" fmla="*/ 462084 h 997865"/>
                    <a:gd name="connsiteX8" fmla="*/ 785812 w 864432"/>
                    <a:gd name="connsiteY8" fmla="*/ 564477 h 997865"/>
                    <a:gd name="connsiteX9" fmla="*/ 735806 w 864432"/>
                    <a:gd name="connsiteY9" fmla="*/ 681159 h 997865"/>
                    <a:gd name="connsiteX10" fmla="*/ 661987 w 864432"/>
                    <a:gd name="connsiteY10" fmla="*/ 712115 h 997865"/>
                    <a:gd name="connsiteX11" fmla="*/ 404812 w 864432"/>
                    <a:gd name="connsiteY11" fmla="*/ 695446 h 997865"/>
                    <a:gd name="connsiteX12" fmla="*/ 228600 w 864432"/>
                    <a:gd name="connsiteY12" fmla="*/ 662109 h 997865"/>
                    <a:gd name="connsiteX13" fmla="*/ 104775 w 864432"/>
                    <a:gd name="connsiteY13" fmla="*/ 697827 h 997865"/>
                    <a:gd name="connsiteX14" fmla="*/ 52387 w 864432"/>
                    <a:gd name="connsiteY14" fmla="*/ 783552 h 997865"/>
                    <a:gd name="connsiteX15" fmla="*/ 33337 w 864432"/>
                    <a:gd name="connsiteY15" fmla="*/ 890709 h 997865"/>
                    <a:gd name="connsiteX16" fmla="*/ 0 w 864432"/>
                    <a:gd name="connsiteY16" fmla="*/ 997865 h 997865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2000 w 890626"/>
                    <a:gd name="connsiteY9" fmla="*/ 681159 h 1059778"/>
                    <a:gd name="connsiteX10" fmla="*/ 688181 w 890626"/>
                    <a:gd name="connsiteY10" fmla="*/ 712115 h 1059778"/>
                    <a:gd name="connsiteX11" fmla="*/ 431006 w 890626"/>
                    <a:gd name="connsiteY11" fmla="*/ 695446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9531 w 890626"/>
                    <a:gd name="connsiteY15" fmla="*/ 890709 h 1059778"/>
                    <a:gd name="connsiteX16" fmla="*/ 0 w 890626"/>
                    <a:gd name="connsiteY16" fmla="*/ 1059778 h 1059778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2000 w 890626"/>
                    <a:gd name="connsiteY9" fmla="*/ 681159 h 1059778"/>
                    <a:gd name="connsiteX10" fmla="*/ 688181 w 890626"/>
                    <a:gd name="connsiteY10" fmla="*/ 712115 h 1059778"/>
                    <a:gd name="connsiteX11" fmla="*/ 431006 w 890626"/>
                    <a:gd name="connsiteY11" fmla="*/ 695446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2387 w 890626"/>
                    <a:gd name="connsiteY15" fmla="*/ 924046 h 1059778"/>
                    <a:gd name="connsiteX16" fmla="*/ 0 w 890626"/>
                    <a:gd name="connsiteY16" fmla="*/ 1059778 h 1059778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6762 w 890626"/>
                    <a:gd name="connsiteY9" fmla="*/ 662109 h 1059778"/>
                    <a:gd name="connsiteX10" fmla="*/ 688181 w 890626"/>
                    <a:gd name="connsiteY10" fmla="*/ 712115 h 1059778"/>
                    <a:gd name="connsiteX11" fmla="*/ 431006 w 890626"/>
                    <a:gd name="connsiteY11" fmla="*/ 695446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2387 w 890626"/>
                    <a:gd name="connsiteY15" fmla="*/ 924046 h 1059778"/>
                    <a:gd name="connsiteX16" fmla="*/ 0 w 890626"/>
                    <a:gd name="connsiteY16" fmla="*/ 1059778 h 1059778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6762 w 890626"/>
                    <a:gd name="connsiteY9" fmla="*/ 662109 h 1059778"/>
                    <a:gd name="connsiteX10" fmla="*/ 688181 w 890626"/>
                    <a:gd name="connsiteY10" fmla="*/ 712115 h 1059778"/>
                    <a:gd name="connsiteX11" fmla="*/ 478631 w 890626"/>
                    <a:gd name="connsiteY11" fmla="*/ 697827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2387 w 890626"/>
                    <a:gd name="connsiteY15" fmla="*/ 924046 h 1059778"/>
                    <a:gd name="connsiteX16" fmla="*/ 0 w 890626"/>
                    <a:gd name="connsiteY16" fmla="*/ 1059778 h 105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90626" h="1059778">
                      <a:moveTo>
                        <a:pt x="771525" y="14409"/>
                      </a:moveTo>
                      <a:cubicBezTo>
                        <a:pt x="788193" y="6670"/>
                        <a:pt x="804862" y="-1069"/>
                        <a:pt x="821531" y="121"/>
                      </a:cubicBezTo>
                      <a:cubicBezTo>
                        <a:pt x="838200" y="1311"/>
                        <a:pt x="860028" y="10043"/>
                        <a:pt x="871537" y="21552"/>
                      </a:cubicBezTo>
                      <a:cubicBezTo>
                        <a:pt x="883046" y="33061"/>
                        <a:pt x="890190" y="52905"/>
                        <a:pt x="890587" y="69177"/>
                      </a:cubicBezTo>
                      <a:cubicBezTo>
                        <a:pt x="890984" y="85449"/>
                        <a:pt x="888603" y="100531"/>
                        <a:pt x="873919" y="119184"/>
                      </a:cubicBezTo>
                      <a:cubicBezTo>
                        <a:pt x="859235" y="137837"/>
                        <a:pt x="816768" y="152918"/>
                        <a:pt x="802481" y="181096"/>
                      </a:cubicBezTo>
                      <a:cubicBezTo>
                        <a:pt x="788194" y="209274"/>
                        <a:pt x="785813" y="241421"/>
                        <a:pt x="788194" y="288252"/>
                      </a:cubicBezTo>
                      <a:cubicBezTo>
                        <a:pt x="790575" y="335083"/>
                        <a:pt x="812800" y="416047"/>
                        <a:pt x="816769" y="462084"/>
                      </a:cubicBezTo>
                      <a:cubicBezTo>
                        <a:pt x="820738" y="508121"/>
                        <a:pt x="820340" y="531140"/>
                        <a:pt x="812006" y="564477"/>
                      </a:cubicBezTo>
                      <a:cubicBezTo>
                        <a:pt x="803672" y="597814"/>
                        <a:pt x="787400" y="637503"/>
                        <a:pt x="766762" y="662109"/>
                      </a:cubicBezTo>
                      <a:cubicBezTo>
                        <a:pt x="746124" y="686715"/>
                        <a:pt x="736203" y="706162"/>
                        <a:pt x="688181" y="712115"/>
                      </a:cubicBezTo>
                      <a:cubicBezTo>
                        <a:pt x="640159" y="718068"/>
                        <a:pt x="550862" y="706161"/>
                        <a:pt x="478631" y="697827"/>
                      </a:cubicBezTo>
                      <a:cubicBezTo>
                        <a:pt x="406400" y="689493"/>
                        <a:pt x="312738" y="662109"/>
                        <a:pt x="254794" y="662109"/>
                      </a:cubicBezTo>
                      <a:cubicBezTo>
                        <a:pt x="196850" y="662109"/>
                        <a:pt x="160338" y="677587"/>
                        <a:pt x="130969" y="697827"/>
                      </a:cubicBezTo>
                      <a:cubicBezTo>
                        <a:pt x="101600" y="718067"/>
                        <a:pt x="91678" y="745849"/>
                        <a:pt x="78581" y="783552"/>
                      </a:cubicBezTo>
                      <a:cubicBezTo>
                        <a:pt x="65484" y="821255"/>
                        <a:pt x="65484" y="878008"/>
                        <a:pt x="52387" y="924046"/>
                      </a:cubicBezTo>
                      <a:cubicBezTo>
                        <a:pt x="39290" y="970084"/>
                        <a:pt x="0" y="1059778"/>
                        <a:pt x="0" y="1059778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</p:grpSp>
          <p:cxnSp>
            <p:nvCxnSpPr>
              <p:cNvPr id="116" name="直線コネクタ 115"/>
              <p:cNvCxnSpPr>
                <a:endCxn id="108" idx="1"/>
              </p:cNvCxnSpPr>
              <p:nvPr/>
            </p:nvCxnSpPr>
            <p:spPr bwMode="auto">
              <a:xfrm flipV="1">
                <a:off x="392295" y="3654860"/>
                <a:ext cx="605795" cy="745933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直線コネクタ 119"/>
              <p:cNvCxnSpPr>
                <a:stCxn id="87" idx="0"/>
              </p:cNvCxnSpPr>
              <p:nvPr/>
            </p:nvCxnSpPr>
            <p:spPr bwMode="auto">
              <a:xfrm flipH="1" flipV="1">
                <a:off x="1426937" y="2570681"/>
                <a:ext cx="178043" cy="2027413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" name="グループ化 4"/>
            <p:cNvGrpSpPr/>
            <p:nvPr/>
          </p:nvGrpSpPr>
          <p:grpSpPr>
            <a:xfrm>
              <a:off x="2619457" y="3446312"/>
              <a:ext cx="6371373" cy="3137790"/>
              <a:chOff x="2629119" y="1304764"/>
              <a:chExt cx="6371373" cy="3137790"/>
            </a:xfrm>
          </p:grpSpPr>
          <p:sp>
            <p:nvSpPr>
              <p:cNvPr id="14" name="正方形/長方形 13"/>
              <p:cNvSpPr/>
              <p:nvPr/>
            </p:nvSpPr>
            <p:spPr bwMode="auto">
              <a:xfrm>
                <a:off x="7370937" y="2268000"/>
                <a:ext cx="1419926" cy="344704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2000" b="1" dirty="0" smtClean="0">
                    <a:latin typeface="Calibri" pitchFamily="34" charset="0"/>
                    <a:cs typeface="MigMix 1P" pitchFamily="50" charset="-128"/>
                  </a:rPr>
                  <a:t>音声</a:t>
                </a:r>
                <a:r>
                  <a:rPr lang="ja-JP" altLang="en-US" sz="2000" b="1" dirty="0">
                    <a:latin typeface="Calibri" pitchFamily="34" charset="0"/>
                    <a:cs typeface="MigMix 1P" pitchFamily="50" charset="-128"/>
                  </a:rPr>
                  <a:t>波形</a:t>
                </a:r>
                <a:endParaRPr kumimoji="1" lang="ja-JP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Calibri" pitchFamily="34" charset="0"/>
                  <a:cs typeface="MigMix 1P" pitchFamily="50" charset="-128"/>
                </a:endParaRP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5375302" y="2268000"/>
                <a:ext cx="2027886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</a:pPr>
                <a:r>
                  <a:rPr lang="ja-JP" altLang="en-US" dirty="0" smtClean="0">
                    <a:latin typeface="Calibri" pitchFamily="34" charset="0"/>
                    <a:cs typeface="MigMix 1P" panose="020B0502020203020207" pitchFamily="50" charset="-128"/>
                  </a:rPr>
                  <a:t>声道</a:t>
                </a:r>
                <a:r>
                  <a:rPr lang="en-US" altLang="ja-JP" dirty="0" smtClean="0">
                    <a:latin typeface="Calibri" pitchFamily="34" charset="0"/>
                    <a:cs typeface="MigMix 1P" panose="020B0502020203020207" pitchFamily="50" charset="-128"/>
                  </a:rPr>
                  <a:t/>
                </a:r>
                <a:br>
                  <a:rPr lang="en-US" altLang="ja-JP" dirty="0" smtClean="0">
                    <a:latin typeface="Calibri" pitchFamily="34" charset="0"/>
                    <a:cs typeface="MigMix 1P" panose="020B0502020203020207" pitchFamily="50" charset="-128"/>
                  </a:rPr>
                </a:br>
                <a:r>
                  <a:rPr lang="ja-JP" altLang="en-US" dirty="0" smtClean="0">
                    <a:latin typeface="Calibri" pitchFamily="34" charset="0"/>
                    <a:cs typeface="MigMix 1P" panose="020B0502020203020207" pitchFamily="50" charset="-128"/>
                  </a:rPr>
                  <a:t>インパルス応答</a:t>
                </a:r>
                <a:endParaRPr lang="en-US" altLang="ja-JP" dirty="0" smtClean="0">
                  <a:latin typeface="Calibri" pitchFamily="34" charset="0"/>
                  <a:cs typeface="MigMix 1P" panose="020B0502020203020207" pitchFamily="50" charset="-128"/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2878119" y="2268000"/>
                <a:ext cx="1424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ja-JP" altLang="en-US" dirty="0" smtClean="0">
                    <a:latin typeface="Calibri" pitchFamily="34" charset="0"/>
                    <a:cs typeface="MigMix 1P" panose="020B0502020203020207" pitchFamily="50" charset="-128"/>
                  </a:rPr>
                  <a:t>声帯音源波形</a:t>
                </a:r>
                <a:endParaRPr lang="en-US" altLang="ja-JP" dirty="0" smtClean="0">
                  <a:latin typeface="Calibri" pitchFamily="34" charset="0"/>
                  <a:cs typeface="MigMix 1P" panose="020B0502020203020207" pitchFamily="50" charset="-128"/>
                </a:endParaRPr>
              </a:p>
            </p:txBody>
          </p:sp>
          <p:pic>
            <p:nvPicPr>
              <p:cNvPr id="17" name="図 16" descr="txp_fig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4583128" y="2734229"/>
                <a:ext cx="187256" cy="225609"/>
              </a:xfrm>
              <a:prstGeom prst="rect">
                <a:avLst/>
              </a:prstGeom>
            </p:spPr>
          </p:pic>
          <p:pic>
            <p:nvPicPr>
              <p:cNvPr id="18" name="図 17" descr="txp_fig.pn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2">
                <a:lum/>
              </a:blip>
              <a:stretch>
                <a:fillRect/>
              </a:stretch>
            </p:blipFill>
            <p:spPr>
              <a:xfrm>
                <a:off x="6880510" y="2805796"/>
                <a:ext cx="196280" cy="111676"/>
              </a:xfrm>
              <a:prstGeom prst="rect">
                <a:avLst/>
              </a:prstGeom>
            </p:spPr>
          </p:pic>
          <p:cxnSp>
            <p:nvCxnSpPr>
              <p:cNvPr id="20" name="直線コネクタ 19"/>
              <p:cNvCxnSpPr/>
              <p:nvPr/>
            </p:nvCxnSpPr>
            <p:spPr bwMode="auto">
              <a:xfrm>
                <a:off x="3155166" y="2726656"/>
                <a:ext cx="0" cy="23730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直線コネクタ 20"/>
              <p:cNvCxnSpPr/>
              <p:nvPr/>
            </p:nvCxnSpPr>
            <p:spPr bwMode="auto">
              <a:xfrm>
                <a:off x="3442589" y="2726663"/>
                <a:ext cx="0" cy="23730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直線コネクタ 21"/>
              <p:cNvCxnSpPr/>
              <p:nvPr/>
            </p:nvCxnSpPr>
            <p:spPr bwMode="auto">
              <a:xfrm>
                <a:off x="3719663" y="2726658"/>
                <a:ext cx="0" cy="23730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直線コネクタ 22"/>
              <p:cNvCxnSpPr/>
              <p:nvPr/>
            </p:nvCxnSpPr>
            <p:spPr bwMode="auto">
              <a:xfrm>
                <a:off x="2810661" y="2960862"/>
                <a:ext cx="142200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" name="直線コネクタ 24"/>
              <p:cNvCxnSpPr/>
              <p:nvPr/>
            </p:nvCxnSpPr>
            <p:spPr bwMode="auto">
              <a:xfrm>
                <a:off x="3998149" y="2719608"/>
                <a:ext cx="0" cy="23730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直線矢印コネクタ 25"/>
              <p:cNvCxnSpPr/>
              <p:nvPr/>
            </p:nvCxnSpPr>
            <p:spPr bwMode="auto">
              <a:xfrm rot="5400000" flipH="1" flipV="1">
                <a:off x="2668431" y="2802980"/>
                <a:ext cx="426348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8" name="直線コネクタ 27"/>
              <p:cNvCxnSpPr/>
              <p:nvPr/>
            </p:nvCxnSpPr>
            <p:spPr bwMode="auto">
              <a:xfrm>
                <a:off x="5045851" y="2958666"/>
                <a:ext cx="142200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" name="直線矢印コネクタ 30"/>
              <p:cNvCxnSpPr/>
              <p:nvPr/>
            </p:nvCxnSpPr>
            <p:spPr bwMode="auto">
              <a:xfrm rot="5400000" flipH="1" flipV="1">
                <a:off x="4908068" y="2810033"/>
                <a:ext cx="426348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3" name="直線コネクタ 32"/>
              <p:cNvCxnSpPr/>
              <p:nvPr/>
            </p:nvCxnSpPr>
            <p:spPr bwMode="auto">
              <a:xfrm>
                <a:off x="7400197" y="2958526"/>
                <a:ext cx="142200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6" name="直線矢印コネクタ 35"/>
              <p:cNvCxnSpPr/>
              <p:nvPr/>
            </p:nvCxnSpPr>
            <p:spPr bwMode="auto">
              <a:xfrm rot="5400000" flipH="1" flipV="1">
                <a:off x="7251115" y="2807683"/>
                <a:ext cx="426348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38" name="グループ化 56"/>
              <p:cNvGrpSpPr/>
              <p:nvPr/>
            </p:nvGrpSpPr>
            <p:grpSpPr>
              <a:xfrm>
                <a:off x="2955247" y="3761444"/>
                <a:ext cx="1194375" cy="250203"/>
                <a:chOff x="2340000" y="2522350"/>
                <a:chExt cx="1613612" cy="338027"/>
              </a:xfrm>
            </p:grpSpPr>
            <p:sp>
              <p:nvSpPr>
                <p:cNvPr id="42" name="Freeform 111"/>
                <p:cNvSpPr>
                  <a:spLocks/>
                </p:cNvSpPr>
                <p:nvPr/>
              </p:nvSpPr>
              <p:spPr bwMode="auto">
                <a:xfrm>
                  <a:off x="2340000" y="2522350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3" name="Freeform 111"/>
                <p:cNvSpPr>
                  <a:spLocks/>
                </p:cNvSpPr>
                <p:nvPr/>
              </p:nvSpPr>
              <p:spPr bwMode="auto">
                <a:xfrm>
                  <a:off x="2520000" y="2527112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4" name="Freeform 111"/>
                <p:cNvSpPr>
                  <a:spLocks/>
                </p:cNvSpPr>
                <p:nvPr/>
              </p:nvSpPr>
              <p:spPr bwMode="auto">
                <a:xfrm>
                  <a:off x="2700000" y="2527112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5" name="Freeform 111"/>
                <p:cNvSpPr>
                  <a:spLocks/>
                </p:cNvSpPr>
                <p:nvPr/>
              </p:nvSpPr>
              <p:spPr bwMode="auto">
                <a:xfrm>
                  <a:off x="288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6" name="Freeform 111"/>
                <p:cNvSpPr>
                  <a:spLocks/>
                </p:cNvSpPr>
                <p:nvPr/>
              </p:nvSpPr>
              <p:spPr bwMode="auto">
                <a:xfrm>
                  <a:off x="306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7" name="Freeform 111"/>
                <p:cNvSpPr>
                  <a:spLocks/>
                </p:cNvSpPr>
                <p:nvPr/>
              </p:nvSpPr>
              <p:spPr bwMode="auto">
                <a:xfrm>
                  <a:off x="324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8" name="Freeform 111"/>
                <p:cNvSpPr>
                  <a:spLocks/>
                </p:cNvSpPr>
                <p:nvPr/>
              </p:nvSpPr>
              <p:spPr bwMode="auto">
                <a:xfrm>
                  <a:off x="342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9" name="Freeform 111"/>
                <p:cNvSpPr>
                  <a:spLocks/>
                </p:cNvSpPr>
                <p:nvPr/>
              </p:nvSpPr>
              <p:spPr bwMode="auto">
                <a:xfrm>
                  <a:off x="360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50" name="Freeform 111"/>
                <p:cNvSpPr>
                  <a:spLocks/>
                </p:cNvSpPr>
                <p:nvPr/>
              </p:nvSpPr>
              <p:spPr bwMode="auto">
                <a:xfrm>
                  <a:off x="3778594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39" name="直線矢印コネクタ 38"/>
              <p:cNvCxnSpPr/>
              <p:nvPr/>
            </p:nvCxnSpPr>
            <p:spPr bwMode="auto">
              <a:xfrm>
                <a:off x="2887638" y="4016347"/>
                <a:ext cx="1358984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0" name="直線矢印コネクタ 39"/>
              <p:cNvCxnSpPr/>
              <p:nvPr/>
            </p:nvCxnSpPr>
            <p:spPr bwMode="auto">
              <a:xfrm rot="5400000" flipH="1" flipV="1">
                <a:off x="2696957" y="3830354"/>
                <a:ext cx="373054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52" name="グループ化 95"/>
              <p:cNvGrpSpPr/>
              <p:nvPr/>
            </p:nvGrpSpPr>
            <p:grpSpPr>
              <a:xfrm>
                <a:off x="5112830" y="3647747"/>
                <a:ext cx="1402649" cy="373109"/>
                <a:chOff x="3891449" y="2738809"/>
                <a:chExt cx="2988000" cy="504073"/>
              </a:xfrm>
            </p:grpSpPr>
            <p:sp>
              <p:nvSpPr>
                <p:cNvPr id="54" name="フリーフォーム 53"/>
                <p:cNvSpPr/>
                <p:nvPr/>
              </p:nvSpPr>
              <p:spPr bwMode="auto">
                <a:xfrm>
                  <a:off x="3916875" y="2742464"/>
                  <a:ext cx="2954020" cy="489865"/>
                </a:xfrm>
                <a:custGeom>
                  <a:avLst/>
                  <a:gdLst>
                    <a:gd name="connsiteX0" fmla="*/ 0 w 2865120"/>
                    <a:gd name="connsiteY0" fmla="*/ 294640 h 309880"/>
                    <a:gd name="connsiteX1" fmla="*/ 160020 w 2865120"/>
                    <a:gd name="connsiteY1" fmla="*/ 241300 h 309880"/>
                    <a:gd name="connsiteX2" fmla="*/ 350520 w 2865120"/>
                    <a:gd name="connsiteY2" fmla="*/ 50800 h 309880"/>
                    <a:gd name="connsiteX3" fmla="*/ 464820 w 2865120"/>
                    <a:gd name="connsiteY3" fmla="*/ 104140 h 309880"/>
                    <a:gd name="connsiteX4" fmla="*/ 586740 w 2865120"/>
                    <a:gd name="connsiteY4" fmla="*/ 5080 h 309880"/>
                    <a:gd name="connsiteX5" fmla="*/ 716280 w 2865120"/>
                    <a:gd name="connsiteY5" fmla="*/ 134620 h 309880"/>
                    <a:gd name="connsiteX6" fmla="*/ 1013460 w 2865120"/>
                    <a:gd name="connsiteY6" fmla="*/ 256540 h 309880"/>
                    <a:gd name="connsiteX7" fmla="*/ 1432560 w 2865120"/>
                    <a:gd name="connsiteY7" fmla="*/ 271780 h 309880"/>
                    <a:gd name="connsiteX8" fmla="*/ 1813560 w 2865120"/>
                    <a:gd name="connsiteY8" fmla="*/ 127000 h 309880"/>
                    <a:gd name="connsiteX9" fmla="*/ 2072640 w 2865120"/>
                    <a:gd name="connsiteY9" fmla="*/ 203200 h 309880"/>
                    <a:gd name="connsiteX10" fmla="*/ 2293620 w 2865120"/>
                    <a:gd name="connsiteY10" fmla="*/ 271780 h 309880"/>
                    <a:gd name="connsiteX11" fmla="*/ 2865120 w 2865120"/>
                    <a:gd name="connsiteY11" fmla="*/ 309880 h 309880"/>
                    <a:gd name="connsiteX0" fmla="*/ 0 w 2865120"/>
                    <a:gd name="connsiteY0" fmla="*/ 294640 h 309880"/>
                    <a:gd name="connsiteX1" fmla="*/ 160020 w 2865120"/>
                    <a:gd name="connsiteY1" fmla="*/ 241300 h 309880"/>
                    <a:gd name="connsiteX2" fmla="*/ 350520 w 2865120"/>
                    <a:gd name="connsiteY2" fmla="*/ 50800 h 309880"/>
                    <a:gd name="connsiteX3" fmla="*/ 464820 w 2865120"/>
                    <a:gd name="connsiteY3" fmla="*/ 104140 h 309880"/>
                    <a:gd name="connsiteX4" fmla="*/ 586740 w 2865120"/>
                    <a:gd name="connsiteY4" fmla="*/ 5080 h 309880"/>
                    <a:gd name="connsiteX5" fmla="*/ 757555 w 2865120"/>
                    <a:gd name="connsiteY5" fmla="*/ 134620 h 309880"/>
                    <a:gd name="connsiteX6" fmla="*/ 1013460 w 2865120"/>
                    <a:gd name="connsiteY6" fmla="*/ 256540 h 309880"/>
                    <a:gd name="connsiteX7" fmla="*/ 1432560 w 2865120"/>
                    <a:gd name="connsiteY7" fmla="*/ 271780 h 309880"/>
                    <a:gd name="connsiteX8" fmla="*/ 1813560 w 2865120"/>
                    <a:gd name="connsiteY8" fmla="*/ 127000 h 309880"/>
                    <a:gd name="connsiteX9" fmla="*/ 2072640 w 2865120"/>
                    <a:gd name="connsiteY9" fmla="*/ 203200 h 309880"/>
                    <a:gd name="connsiteX10" fmla="*/ 2293620 w 2865120"/>
                    <a:gd name="connsiteY10" fmla="*/ 271780 h 309880"/>
                    <a:gd name="connsiteX11" fmla="*/ 2865120 w 2865120"/>
                    <a:gd name="connsiteY11" fmla="*/ 309880 h 309880"/>
                    <a:gd name="connsiteX0" fmla="*/ 0 w 2865120"/>
                    <a:gd name="connsiteY0" fmla="*/ 291359 h 306599"/>
                    <a:gd name="connsiteX1" fmla="*/ 160020 w 2865120"/>
                    <a:gd name="connsiteY1" fmla="*/ 238019 h 306599"/>
                    <a:gd name="connsiteX2" fmla="*/ 350520 w 2865120"/>
                    <a:gd name="connsiteY2" fmla="*/ 47519 h 306599"/>
                    <a:gd name="connsiteX3" fmla="*/ 464820 w 2865120"/>
                    <a:gd name="connsiteY3" fmla="*/ 142134 h 306599"/>
                    <a:gd name="connsiteX4" fmla="*/ 586740 w 2865120"/>
                    <a:gd name="connsiteY4" fmla="*/ 1799 h 306599"/>
                    <a:gd name="connsiteX5" fmla="*/ 757555 w 2865120"/>
                    <a:gd name="connsiteY5" fmla="*/ 131339 h 306599"/>
                    <a:gd name="connsiteX6" fmla="*/ 1013460 w 2865120"/>
                    <a:gd name="connsiteY6" fmla="*/ 253259 h 306599"/>
                    <a:gd name="connsiteX7" fmla="*/ 1432560 w 2865120"/>
                    <a:gd name="connsiteY7" fmla="*/ 268499 h 306599"/>
                    <a:gd name="connsiteX8" fmla="*/ 1813560 w 2865120"/>
                    <a:gd name="connsiteY8" fmla="*/ 123719 h 306599"/>
                    <a:gd name="connsiteX9" fmla="*/ 2072640 w 2865120"/>
                    <a:gd name="connsiteY9" fmla="*/ 199919 h 306599"/>
                    <a:gd name="connsiteX10" fmla="*/ 2293620 w 2865120"/>
                    <a:gd name="connsiteY10" fmla="*/ 268499 h 306599"/>
                    <a:gd name="connsiteX11" fmla="*/ 2865120 w 2865120"/>
                    <a:gd name="connsiteY11" fmla="*/ 306599 h 306599"/>
                    <a:gd name="connsiteX0" fmla="*/ 0 w 2865120"/>
                    <a:gd name="connsiteY0" fmla="*/ 291359 h 306599"/>
                    <a:gd name="connsiteX1" fmla="*/ 160020 w 2865120"/>
                    <a:gd name="connsiteY1" fmla="*/ 238019 h 306599"/>
                    <a:gd name="connsiteX2" fmla="*/ 350520 w 2865120"/>
                    <a:gd name="connsiteY2" fmla="*/ 47519 h 306599"/>
                    <a:gd name="connsiteX3" fmla="*/ 464820 w 2865120"/>
                    <a:gd name="connsiteY3" fmla="*/ 142134 h 306599"/>
                    <a:gd name="connsiteX4" fmla="*/ 586740 w 2865120"/>
                    <a:gd name="connsiteY4" fmla="*/ 1799 h 306599"/>
                    <a:gd name="connsiteX5" fmla="*/ 757555 w 2865120"/>
                    <a:gd name="connsiteY5" fmla="*/ 131339 h 306599"/>
                    <a:gd name="connsiteX6" fmla="*/ 1013460 w 2865120"/>
                    <a:gd name="connsiteY6" fmla="*/ 253259 h 306599"/>
                    <a:gd name="connsiteX7" fmla="*/ 1432560 w 2865120"/>
                    <a:gd name="connsiteY7" fmla="*/ 268499 h 306599"/>
                    <a:gd name="connsiteX8" fmla="*/ 1813560 w 2865120"/>
                    <a:gd name="connsiteY8" fmla="*/ 123719 h 306599"/>
                    <a:gd name="connsiteX9" fmla="*/ 2072640 w 2865120"/>
                    <a:gd name="connsiteY9" fmla="*/ 199919 h 306599"/>
                    <a:gd name="connsiteX10" fmla="*/ 2293620 w 2865120"/>
                    <a:gd name="connsiteY10" fmla="*/ 268499 h 306599"/>
                    <a:gd name="connsiteX11" fmla="*/ 2865120 w 2865120"/>
                    <a:gd name="connsiteY11" fmla="*/ 306599 h 306599"/>
                    <a:gd name="connsiteX0" fmla="*/ 0 w 2909570"/>
                    <a:gd name="connsiteY0" fmla="*/ 291359 h 306599"/>
                    <a:gd name="connsiteX1" fmla="*/ 204470 w 2909570"/>
                    <a:gd name="connsiteY1" fmla="*/ 238019 h 306599"/>
                    <a:gd name="connsiteX2" fmla="*/ 394970 w 2909570"/>
                    <a:gd name="connsiteY2" fmla="*/ 47519 h 306599"/>
                    <a:gd name="connsiteX3" fmla="*/ 509270 w 2909570"/>
                    <a:gd name="connsiteY3" fmla="*/ 142134 h 306599"/>
                    <a:gd name="connsiteX4" fmla="*/ 631190 w 2909570"/>
                    <a:gd name="connsiteY4" fmla="*/ 1799 h 306599"/>
                    <a:gd name="connsiteX5" fmla="*/ 802005 w 2909570"/>
                    <a:gd name="connsiteY5" fmla="*/ 131339 h 306599"/>
                    <a:gd name="connsiteX6" fmla="*/ 1057910 w 2909570"/>
                    <a:gd name="connsiteY6" fmla="*/ 253259 h 306599"/>
                    <a:gd name="connsiteX7" fmla="*/ 1477010 w 2909570"/>
                    <a:gd name="connsiteY7" fmla="*/ 268499 h 306599"/>
                    <a:gd name="connsiteX8" fmla="*/ 1858010 w 2909570"/>
                    <a:gd name="connsiteY8" fmla="*/ 123719 h 306599"/>
                    <a:gd name="connsiteX9" fmla="*/ 2117090 w 2909570"/>
                    <a:gd name="connsiteY9" fmla="*/ 199919 h 306599"/>
                    <a:gd name="connsiteX10" fmla="*/ 2338070 w 2909570"/>
                    <a:gd name="connsiteY10" fmla="*/ 268499 h 306599"/>
                    <a:gd name="connsiteX11" fmla="*/ 2909570 w 2909570"/>
                    <a:gd name="connsiteY11" fmla="*/ 306599 h 306599"/>
                    <a:gd name="connsiteX0" fmla="*/ 0 w 2909570"/>
                    <a:gd name="connsiteY0" fmla="*/ 332634 h 332634"/>
                    <a:gd name="connsiteX1" fmla="*/ 204470 w 2909570"/>
                    <a:gd name="connsiteY1" fmla="*/ 238019 h 332634"/>
                    <a:gd name="connsiteX2" fmla="*/ 394970 w 2909570"/>
                    <a:gd name="connsiteY2" fmla="*/ 47519 h 332634"/>
                    <a:gd name="connsiteX3" fmla="*/ 509270 w 2909570"/>
                    <a:gd name="connsiteY3" fmla="*/ 142134 h 332634"/>
                    <a:gd name="connsiteX4" fmla="*/ 631190 w 2909570"/>
                    <a:gd name="connsiteY4" fmla="*/ 1799 h 332634"/>
                    <a:gd name="connsiteX5" fmla="*/ 802005 w 2909570"/>
                    <a:gd name="connsiteY5" fmla="*/ 131339 h 332634"/>
                    <a:gd name="connsiteX6" fmla="*/ 1057910 w 2909570"/>
                    <a:gd name="connsiteY6" fmla="*/ 253259 h 332634"/>
                    <a:gd name="connsiteX7" fmla="*/ 1477010 w 2909570"/>
                    <a:gd name="connsiteY7" fmla="*/ 268499 h 332634"/>
                    <a:gd name="connsiteX8" fmla="*/ 1858010 w 2909570"/>
                    <a:gd name="connsiteY8" fmla="*/ 123719 h 332634"/>
                    <a:gd name="connsiteX9" fmla="*/ 2117090 w 2909570"/>
                    <a:gd name="connsiteY9" fmla="*/ 199919 h 332634"/>
                    <a:gd name="connsiteX10" fmla="*/ 2338070 w 2909570"/>
                    <a:gd name="connsiteY10" fmla="*/ 268499 h 332634"/>
                    <a:gd name="connsiteX11" fmla="*/ 2909570 w 2909570"/>
                    <a:gd name="connsiteY11" fmla="*/ 306599 h 332634"/>
                    <a:gd name="connsiteX0" fmla="*/ 0 w 2982595"/>
                    <a:gd name="connsiteY0" fmla="*/ 332634 h 332634"/>
                    <a:gd name="connsiteX1" fmla="*/ 204470 w 2982595"/>
                    <a:gd name="connsiteY1" fmla="*/ 238019 h 332634"/>
                    <a:gd name="connsiteX2" fmla="*/ 394970 w 2982595"/>
                    <a:gd name="connsiteY2" fmla="*/ 47519 h 332634"/>
                    <a:gd name="connsiteX3" fmla="*/ 509270 w 2982595"/>
                    <a:gd name="connsiteY3" fmla="*/ 142134 h 332634"/>
                    <a:gd name="connsiteX4" fmla="*/ 631190 w 2982595"/>
                    <a:gd name="connsiteY4" fmla="*/ 1799 h 332634"/>
                    <a:gd name="connsiteX5" fmla="*/ 802005 w 2982595"/>
                    <a:gd name="connsiteY5" fmla="*/ 131339 h 332634"/>
                    <a:gd name="connsiteX6" fmla="*/ 1057910 w 2982595"/>
                    <a:gd name="connsiteY6" fmla="*/ 253259 h 332634"/>
                    <a:gd name="connsiteX7" fmla="*/ 1477010 w 2982595"/>
                    <a:gd name="connsiteY7" fmla="*/ 268499 h 332634"/>
                    <a:gd name="connsiteX8" fmla="*/ 1858010 w 2982595"/>
                    <a:gd name="connsiteY8" fmla="*/ 123719 h 332634"/>
                    <a:gd name="connsiteX9" fmla="*/ 2117090 w 2982595"/>
                    <a:gd name="connsiteY9" fmla="*/ 199919 h 332634"/>
                    <a:gd name="connsiteX10" fmla="*/ 2338070 w 2982595"/>
                    <a:gd name="connsiteY10" fmla="*/ 268499 h 332634"/>
                    <a:gd name="connsiteX11" fmla="*/ 2982595 w 2982595"/>
                    <a:gd name="connsiteY11" fmla="*/ 306599 h 332634"/>
                    <a:gd name="connsiteX0" fmla="*/ 0 w 2982595"/>
                    <a:gd name="connsiteY0" fmla="*/ 332634 h 332634"/>
                    <a:gd name="connsiteX1" fmla="*/ 204470 w 2982595"/>
                    <a:gd name="connsiteY1" fmla="*/ 238019 h 332634"/>
                    <a:gd name="connsiteX2" fmla="*/ 394970 w 2982595"/>
                    <a:gd name="connsiteY2" fmla="*/ 47519 h 332634"/>
                    <a:gd name="connsiteX3" fmla="*/ 509270 w 2982595"/>
                    <a:gd name="connsiteY3" fmla="*/ 142134 h 332634"/>
                    <a:gd name="connsiteX4" fmla="*/ 631190 w 2982595"/>
                    <a:gd name="connsiteY4" fmla="*/ 1799 h 332634"/>
                    <a:gd name="connsiteX5" fmla="*/ 802005 w 2982595"/>
                    <a:gd name="connsiteY5" fmla="*/ 131339 h 332634"/>
                    <a:gd name="connsiteX6" fmla="*/ 1057910 w 2982595"/>
                    <a:gd name="connsiteY6" fmla="*/ 253259 h 332634"/>
                    <a:gd name="connsiteX7" fmla="*/ 1477010 w 2982595"/>
                    <a:gd name="connsiteY7" fmla="*/ 268499 h 332634"/>
                    <a:gd name="connsiteX8" fmla="*/ 1858010 w 2982595"/>
                    <a:gd name="connsiteY8" fmla="*/ 123719 h 332634"/>
                    <a:gd name="connsiteX9" fmla="*/ 2117090 w 2982595"/>
                    <a:gd name="connsiteY9" fmla="*/ 199919 h 332634"/>
                    <a:gd name="connsiteX10" fmla="*/ 2338070 w 2982595"/>
                    <a:gd name="connsiteY10" fmla="*/ 268499 h 332634"/>
                    <a:gd name="connsiteX11" fmla="*/ 2982595 w 2982595"/>
                    <a:gd name="connsiteY11" fmla="*/ 306599 h 332634"/>
                    <a:gd name="connsiteX0" fmla="*/ 0 w 2982595"/>
                    <a:gd name="connsiteY0" fmla="*/ 294534 h 306599"/>
                    <a:gd name="connsiteX1" fmla="*/ 204470 w 2982595"/>
                    <a:gd name="connsiteY1" fmla="*/ 238019 h 306599"/>
                    <a:gd name="connsiteX2" fmla="*/ 394970 w 2982595"/>
                    <a:gd name="connsiteY2" fmla="*/ 47519 h 306599"/>
                    <a:gd name="connsiteX3" fmla="*/ 509270 w 2982595"/>
                    <a:gd name="connsiteY3" fmla="*/ 142134 h 306599"/>
                    <a:gd name="connsiteX4" fmla="*/ 631190 w 2982595"/>
                    <a:gd name="connsiteY4" fmla="*/ 1799 h 306599"/>
                    <a:gd name="connsiteX5" fmla="*/ 802005 w 2982595"/>
                    <a:gd name="connsiteY5" fmla="*/ 131339 h 306599"/>
                    <a:gd name="connsiteX6" fmla="*/ 1057910 w 2982595"/>
                    <a:gd name="connsiteY6" fmla="*/ 253259 h 306599"/>
                    <a:gd name="connsiteX7" fmla="*/ 1477010 w 2982595"/>
                    <a:gd name="connsiteY7" fmla="*/ 268499 h 306599"/>
                    <a:gd name="connsiteX8" fmla="*/ 1858010 w 2982595"/>
                    <a:gd name="connsiteY8" fmla="*/ 123719 h 306599"/>
                    <a:gd name="connsiteX9" fmla="*/ 2117090 w 2982595"/>
                    <a:gd name="connsiteY9" fmla="*/ 199919 h 306599"/>
                    <a:gd name="connsiteX10" fmla="*/ 2338070 w 2982595"/>
                    <a:gd name="connsiteY10" fmla="*/ 268499 h 306599"/>
                    <a:gd name="connsiteX11" fmla="*/ 2982595 w 2982595"/>
                    <a:gd name="connsiteY11" fmla="*/ 306599 h 306599"/>
                    <a:gd name="connsiteX0" fmla="*/ 0 w 3090545"/>
                    <a:gd name="connsiteY0" fmla="*/ 202459 h 306599"/>
                    <a:gd name="connsiteX1" fmla="*/ 312420 w 3090545"/>
                    <a:gd name="connsiteY1" fmla="*/ 238019 h 306599"/>
                    <a:gd name="connsiteX2" fmla="*/ 502920 w 3090545"/>
                    <a:gd name="connsiteY2" fmla="*/ 47519 h 306599"/>
                    <a:gd name="connsiteX3" fmla="*/ 617220 w 3090545"/>
                    <a:gd name="connsiteY3" fmla="*/ 142134 h 306599"/>
                    <a:gd name="connsiteX4" fmla="*/ 739140 w 3090545"/>
                    <a:gd name="connsiteY4" fmla="*/ 1799 h 306599"/>
                    <a:gd name="connsiteX5" fmla="*/ 909955 w 3090545"/>
                    <a:gd name="connsiteY5" fmla="*/ 131339 h 306599"/>
                    <a:gd name="connsiteX6" fmla="*/ 1165860 w 3090545"/>
                    <a:gd name="connsiteY6" fmla="*/ 253259 h 306599"/>
                    <a:gd name="connsiteX7" fmla="*/ 1584960 w 3090545"/>
                    <a:gd name="connsiteY7" fmla="*/ 268499 h 306599"/>
                    <a:gd name="connsiteX8" fmla="*/ 1965960 w 3090545"/>
                    <a:gd name="connsiteY8" fmla="*/ 123719 h 306599"/>
                    <a:gd name="connsiteX9" fmla="*/ 2225040 w 3090545"/>
                    <a:gd name="connsiteY9" fmla="*/ 199919 h 306599"/>
                    <a:gd name="connsiteX10" fmla="*/ 2446020 w 3090545"/>
                    <a:gd name="connsiteY10" fmla="*/ 268499 h 306599"/>
                    <a:gd name="connsiteX11" fmla="*/ 3090545 w 3090545"/>
                    <a:gd name="connsiteY11" fmla="*/ 306599 h 306599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02615 w 2954020"/>
                    <a:gd name="connsiteY4" fmla="*/ 1799 h 313584"/>
                    <a:gd name="connsiteX5" fmla="*/ 773430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773430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977265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235710 w 2954020"/>
                    <a:gd name="connsiteY6" fmla="*/ 91334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108710 w 2954020"/>
                    <a:gd name="connsiteY6" fmla="*/ 24690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31047 h 331047"/>
                    <a:gd name="connsiteX1" fmla="*/ 175895 w 2954020"/>
                    <a:gd name="connsiteY1" fmla="*/ 255482 h 331047"/>
                    <a:gd name="connsiteX2" fmla="*/ 366395 w 2954020"/>
                    <a:gd name="connsiteY2" fmla="*/ 64982 h 331047"/>
                    <a:gd name="connsiteX3" fmla="*/ 521970 w 2954020"/>
                    <a:gd name="connsiteY3" fmla="*/ 159597 h 331047"/>
                    <a:gd name="connsiteX4" fmla="*/ 681990 w 2954020"/>
                    <a:gd name="connsiteY4" fmla="*/ 19262 h 331047"/>
                    <a:gd name="connsiteX5" fmla="*/ 1046480 w 2954020"/>
                    <a:gd name="connsiteY5" fmla="*/ 44027 h 331047"/>
                    <a:gd name="connsiteX6" fmla="*/ 1108710 w 2954020"/>
                    <a:gd name="connsiteY6" fmla="*/ 264372 h 331047"/>
                    <a:gd name="connsiteX7" fmla="*/ 1448435 w 2954020"/>
                    <a:gd name="connsiteY7" fmla="*/ 285962 h 331047"/>
                    <a:gd name="connsiteX8" fmla="*/ 1829435 w 2954020"/>
                    <a:gd name="connsiteY8" fmla="*/ 141182 h 331047"/>
                    <a:gd name="connsiteX9" fmla="*/ 2088515 w 2954020"/>
                    <a:gd name="connsiteY9" fmla="*/ 217382 h 331047"/>
                    <a:gd name="connsiteX10" fmla="*/ 2309495 w 2954020"/>
                    <a:gd name="connsiteY10" fmla="*/ 285962 h 331047"/>
                    <a:gd name="connsiteX11" fmla="*/ 2954020 w 2954020"/>
                    <a:gd name="connsiteY11" fmla="*/ 324062 h 331047"/>
                    <a:gd name="connsiteX0" fmla="*/ 0 w 2954020"/>
                    <a:gd name="connsiteY0" fmla="*/ 315701 h 315701"/>
                    <a:gd name="connsiteX1" fmla="*/ 175895 w 2954020"/>
                    <a:gd name="connsiteY1" fmla="*/ 240136 h 315701"/>
                    <a:gd name="connsiteX2" fmla="*/ 366395 w 2954020"/>
                    <a:gd name="connsiteY2" fmla="*/ 49636 h 315701"/>
                    <a:gd name="connsiteX3" fmla="*/ 521970 w 2954020"/>
                    <a:gd name="connsiteY3" fmla="*/ 144251 h 315701"/>
                    <a:gd name="connsiteX4" fmla="*/ 681990 w 2954020"/>
                    <a:gd name="connsiteY4" fmla="*/ 3916 h 315701"/>
                    <a:gd name="connsiteX5" fmla="*/ 843280 w 2954020"/>
                    <a:gd name="connsiteY5" fmla="*/ 120756 h 315701"/>
                    <a:gd name="connsiteX6" fmla="*/ 1108710 w 2954020"/>
                    <a:gd name="connsiteY6" fmla="*/ 249026 h 315701"/>
                    <a:gd name="connsiteX7" fmla="*/ 1448435 w 2954020"/>
                    <a:gd name="connsiteY7" fmla="*/ 270616 h 315701"/>
                    <a:gd name="connsiteX8" fmla="*/ 1829435 w 2954020"/>
                    <a:gd name="connsiteY8" fmla="*/ 125836 h 315701"/>
                    <a:gd name="connsiteX9" fmla="*/ 2088515 w 2954020"/>
                    <a:gd name="connsiteY9" fmla="*/ 202036 h 315701"/>
                    <a:gd name="connsiteX10" fmla="*/ 2309495 w 2954020"/>
                    <a:gd name="connsiteY10" fmla="*/ 270616 h 315701"/>
                    <a:gd name="connsiteX11" fmla="*/ 2954020 w 2954020"/>
                    <a:gd name="connsiteY11" fmla="*/ 308716 h 315701"/>
                    <a:gd name="connsiteX0" fmla="*/ 0 w 2954020"/>
                    <a:gd name="connsiteY0" fmla="*/ 315701 h 315701"/>
                    <a:gd name="connsiteX1" fmla="*/ 175895 w 2954020"/>
                    <a:gd name="connsiteY1" fmla="*/ 240136 h 315701"/>
                    <a:gd name="connsiteX2" fmla="*/ 366395 w 2954020"/>
                    <a:gd name="connsiteY2" fmla="*/ 49636 h 315701"/>
                    <a:gd name="connsiteX3" fmla="*/ 521970 w 2954020"/>
                    <a:gd name="connsiteY3" fmla="*/ 144251 h 315701"/>
                    <a:gd name="connsiteX4" fmla="*/ 681990 w 2954020"/>
                    <a:gd name="connsiteY4" fmla="*/ 3916 h 315701"/>
                    <a:gd name="connsiteX5" fmla="*/ 843280 w 2954020"/>
                    <a:gd name="connsiteY5" fmla="*/ 120756 h 315701"/>
                    <a:gd name="connsiteX6" fmla="*/ 1108710 w 2954020"/>
                    <a:gd name="connsiteY6" fmla="*/ 249026 h 315701"/>
                    <a:gd name="connsiteX7" fmla="*/ 1448435 w 2954020"/>
                    <a:gd name="connsiteY7" fmla="*/ 270616 h 315701"/>
                    <a:gd name="connsiteX8" fmla="*/ 1829435 w 2954020"/>
                    <a:gd name="connsiteY8" fmla="*/ 125836 h 315701"/>
                    <a:gd name="connsiteX9" fmla="*/ 1981359 w 2954020"/>
                    <a:gd name="connsiteY9" fmla="*/ 159174 h 315701"/>
                    <a:gd name="connsiteX10" fmla="*/ 2309495 w 2954020"/>
                    <a:gd name="connsiteY10" fmla="*/ 270616 h 315701"/>
                    <a:gd name="connsiteX11" fmla="*/ 2954020 w 2954020"/>
                    <a:gd name="connsiteY11" fmla="*/ 308716 h 315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54020" h="315701">
                      <a:moveTo>
                        <a:pt x="0" y="315701"/>
                      </a:moveTo>
                      <a:cubicBezTo>
                        <a:pt x="50800" y="309351"/>
                        <a:pt x="114829" y="284480"/>
                        <a:pt x="175895" y="240136"/>
                      </a:cubicBezTo>
                      <a:cubicBezTo>
                        <a:pt x="236961" y="195792"/>
                        <a:pt x="308716" y="65617"/>
                        <a:pt x="366395" y="49636"/>
                      </a:cubicBezTo>
                      <a:cubicBezTo>
                        <a:pt x="424074" y="33655"/>
                        <a:pt x="469371" y="151871"/>
                        <a:pt x="521970" y="144251"/>
                      </a:cubicBezTo>
                      <a:cubicBezTo>
                        <a:pt x="574569" y="136631"/>
                        <a:pt x="628439" y="7832"/>
                        <a:pt x="681990" y="3916"/>
                      </a:cubicBezTo>
                      <a:cubicBezTo>
                        <a:pt x="735541" y="0"/>
                        <a:pt x="772160" y="79904"/>
                        <a:pt x="843280" y="120756"/>
                      </a:cubicBezTo>
                      <a:cubicBezTo>
                        <a:pt x="914400" y="161608"/>
                        <a:pt x="1007851" y="224049"/>
                        <a:pt x="1108710" y="249026"/>
                      </a:cubicBezTo>
                      <a:cubicBezTo>
                        <a:pt x="1209569" y="274003"/>
                        <a:pt x="1328314" y="291148"/>
                        <a:pt x="1448435" y="270616"/>
                      </a:cubicBezTo>
                      <a:cubicBezTo>
                        <a:pt x="1568556" y="250084"/>
                        <a:pt x="1740614" y="144410"/>
                        <a:pt x="1829435" y="125836"/>
                      </a:cubicBezTo>
                      <a:cubicBezTo>
                        <a:pt x="1918256" y="107262"/>
                        <a:pt x="1981359" y="159174"/>
                        <a:pt x="1981359" y="159174"/>
                      </a:cubicBezTo>
                      <a:cubicBezTo>
                        <a:pt x="2061369" y="183304"/>
                        <a:pt x="2147385" y="245692"/>
                        <a:pt x="2309495" y="270616"/>
                      </a:cubicBezTo>
                      <a:cubicBezTo>
                        <a:pt x="2471605" y="295540"/>
                        <a:pt x="2954020" y="308716"/>
                        <a:pt x="2954020" y="308716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3333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cxnSp>
              <p:nvCxnSpPr>
                <p:cNvPr id="55" name="直線矢印コネクタ 54"/>
                <p:cNvCxnSpPr/>
                <p:nvPr/>
              </p:nvCxnSpPr>
              <p:spPr bwMode="auto">
                <a:xfrm>
                  <a:off x="3891449" y="3241294"/>
                  <a:ext cx="2988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56" name="直線矢印コネクタ 55"/>
                <p:cNvCxnSpPr/>
                <p:nvPr/>
              </p:nvCxnSpPr>
              <p:spPr bwMode="auto">
                <a:xfrm rot="5400000" flipH="1" flipV="1">
                  <a:off x="3649713" y="2990015"/>
                  <a:ext cx="504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pic>
            <p:nvPicPr>
              <p:cNvPr id="57" name="図 56" descr="txp_fig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2">
                <a:lum/>
              </a:blip>
              <a:stretch>
                <a:fillRect/>
              </a:stretch>
            </p:blipFill>
            <p:spPr>
              <a:xfrm>
                <a:off x="6895174" y="3833012"/>
                <a:ext cx="196280" cy="111676"/>
              </a:xfrm>
              <a:prstGeom prst="rect">
                <a:avLst/>
              </a:prstGeom>
            </p:spPr>
          </p:pic>
          <p:pic>
            <p:nvPicPr>
              <p:cNvPr id="58" name="図 57" descr="txp_fig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3">
                <a:lum/>
              </a:blip>
              <a:stretch>
                <a:fillRect/>
              </a:stretch>
            </p:blipFill>
            <p:spPr>
              <a:xfrm>
                <a:off x="4614238" y="3805400"/>
                <a:ext cx="135365" cy="135365"/>
              </a:xfrm>
              <a:prstGeom prst="rect">
                <a:avLst/>
              </a:prstGeom>
            </p:spPr>
          </p:pic>
          <p:grpSp>
            <p:nvGrpSpPr>
              <p:cNvPr id="60" name="グループ化 102"/>
              <p:cNvGrpSpPr/>
              <p:nvPr/>
            </p:nvGrpSpPr>
            <p:grpSpPr>
              <a:xfrm>
                <a:off x="7536052" y="3797173"/>
                <a:ext cx="1194375" cy="217999"/>
                <a:chOff x="2340000" y="2565858"/>
                <a:chExt cx="1613612" cy="294519"/>
              </a:xfrm>
            </p:grpSpPr>
            <p:sp>
              <p:nvSpPr>
                <p:cNvPr id="65" name="Freeform 111"/>
                <p:cNvSpPr>
                  <a:spLocks/>
                </p:cNvSpPr>
                <p:nvPr/>
              </p:nvSpPr>
              <p:spPr bwMode="auto">
                <a:xfrm>
                  <a:off x="2340000" y="2576972"/>
                  <a:ext cx="175018" cy="276261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6" name="Freeform 111"/>
                <p:cNvSpPr>
                  <a:spLocks/>
                </p:cNvSpPr>
                <p:nvPr/>
              </p:nvSpPr>
              <p:spPr bwMode="auto">
                <a:xfrm>
                  <a:off x="2520000" y="2565858"/>
                  <a:ext cx="175018" cy="292137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7" name="Freeform 111"/>
                <p:cNvSpPr>
                  <a:spLocks/>
                </p:cNvSpPr>
                <p:nvPr/>
              </p:nvSpPr>
              <p:spPr bwMode="auto">
                <a:xfrm>
                  <a:off x="2700000" y="2572208"/>
                  <a:ext cx="175018" cy="285787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8" name="Freeform 111"/>
                <p:cNvSpPr>
                  <a:spLocks/>
                </p:cNvSpPr>
                <p:nvPr/>
              </p:nvSpPr>
              <p:spPr bwMode="auto">
                <a:xfrm>
                  <a:off x="2880000" y="2759533"/>
                  <a:ext cx="175018" cy="10084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9" name="Freeform 111"/>
                <p:cNvSpPr>
                  <a:spLocks/>
                </p:cNvSpPr>
                <p:nvPr/>
              </p:nvSpPr>
              <p:spPr bwMode="auto">
                <a:xfrm>
                  <a:off x="3060000" y="2800808"/>
                  <a:ext cx="175018" cy="5956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0" name="Freeform 111"/>
                <p:cNvSpPr>
                  <a:spLocks/>
                </p:cNvSpPr>
                <p:nvPr/>
              </p:nvSpPr>
              <p:spPr bwMode="auto">
                <a:xfrm>
                  <a:off x="3240000" y="2651583"/>
                  <a:ext cx="175018" cy="20879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1" name="Freeform 111"/>
                <p:cNvSpPr>
                  <a:spLocks/>
                </p:cNvSpPr>
                <p:nvPr/>
              </p:nvSpPr>
              <p:spPr bwMode="auto">
                <a:xfrm>
                  <a:off x="3420000" y="2600783"/>
                  <a:ext cx="175018" cy="25959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2" name="Freeform 111"/>
                <p:cNvSpPr>
                  <a:spLocks/>
                </p:cNvSpPr>
                <p:nvPr/>
              </p:nvSpPr>
              <p:spPr bwMode="auto">
                <a:xfrm>
                  <a:off x="3600000" y="2775408"/>
                  <a:ext cx="175018" cy="8496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3" name="Freeform 111"/>
                <p:cNvSpPr>
                  <a:spLocks/>
                </p:cNvSpPr>
                <p:nvPr/>
              </p:nvSpPr>
              <p:spPr bwMode="auto">
                <a:xfrm>
                  <a:off x="3778594" y="2814658"/>
                  <a:ext cx="175018" cy="4571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61" name="直線矢印コネクタ 60"/>
              <p:cNvCxnSpPr/>
              <p:nvPr/>
            </p:nvCxnSpPr>
            <p:spPr bwMode="auto">
              <a:xfrm>
                <a:off x="7456692" y="4019872"/>
                <a:ext cx="1385631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2" name="直線矢印コネクタ 61"/>
              <p:cNvCxnSpPr/>
              <p:nvPr/>
            </p:nvCxnSpPr>
            <p:spPr bwMode="auto">
              <a:xfrm rot="5400000" flipH="1" flipV="1">
                <a:off x="7277762" y="3833879"/>
                <a:ext cx="373054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フリーフォーム 63"/>
              <p:cNvSpPr/>
              <p:nvPr/>
            </p:nvSpPr>
            <p:spPr bwMode="auto">
              <a:xfrm>
                <a:off x="7472730" y="3649114"/>
                <a:ext cx="1386698" cy="367426"/>
              </a:xfrm>
              <a:custGeom>
                <a:avLst/>
                <a:gdLst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16280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57555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909570"/>
                  <a:gd name="connsiteY0" fmla="*/ 291359 h 306599"/>
                  <a:gd name="connsiteX1" fmla="*/ 204470 w 2909570"/>
                  <a:gd name="connsiteY1" fmla="*/ 238019 h 306599"/>
                  <a:gd name="connsiteX2" fmla="*/ 394970 w 2909570"/>
                  <a:gd name="connsiteY2" fmla="*/ 47519 h 306599"/>
                  <a:gd name="connsiteX3" fmla="*/ 509270 w 2909570"/>
                  <a:gd name="connsiteY3" fmla="*/ 142134 h 306599"/>
                  <a:gd name="connsiteX4" fmla="*/ 631190 w 2909570"/>
                  <a:gd name="connsiteY4" fmla="*/ 1799 h 306599"/>
                  <a:gd name="connsiteX5" fmla="*/ 802005 w 2909570"/>
                  <a:gd name="connsiteY5" fmla="*/ 131339 h 306599"/>
                  <a:gd name="connsiteX6" fmla="*/ 1057910 w 2909570"/>
                  <a:gd name="connsiteY6" fmla="*/ 253259 h 306599"/>
                  <a:gd name="connsiteX7" fmla="*/ 1477010 w 2909570"/>
                  <a:gd name="connsiteY7" fmla="*/ 268499 h 306599"/>
                  <a:gd name="connsiteX8" fmla="*/ 1858010 w 2909570"/>
                  <a:gd name="connsiteY8" fmla="*/ 123719 h 306599"/>
                  <a:gd name="connsiteX9" fmla="*/ 2117090 w 2909570"/>
                  <a:gd name="connsiteY9" fmla="*/ 199919 h 306599"/>
                  <a:gd name="connsiteX10" fmla="*/ 2338070 w 2909570"/>
                  <a:gd name="connsiteY10" fmla="*/ 268499 h 306599"/>
                  <a:gd name="connsiteX11" fmla="*/ 2909570 w 2909570"/>
                  <a:gd name="connsiteY11" fmla="*/ 306599 h 306599"/>
                  <a:gd name="connsiteX0" fmla="*/ 0 w 2909570"/>
                  <a:gd name="connsiteY0" fmla="*/ 332634 h 332634"/>
                  <a:gd name="connsiteX1" fmla="*/ 204470 w 2909570"/>
                  <a:gd name="connsiteY1" fmla="*/ 238019 h 332634"/>
                  <a:gd name="connsiteX2" fmla="*/ 394970 w 2909570"/>
                  <a:gd name="connsiteY2" fmla="*/ 47519 h 332634"/>
                  <a:gd name="connsiteX3" fmla="*/ 509270 w 2909570"/>
                  <a:gd name="connsiteY3" fmla="*/ 142134 h 332634"/>
                  <a:gd name="connsiteX4" fmla="*/ 631190 w 2909570"/>
                  <a:gd name="connsiteY4" fmla="*/ 1799 h 332634"/>
                  <a:gd name="connsiteX5" fmla="*/ 802005 w 2909570"/>
                  <a:gd name="connsiteY5" fmla="*/ 131339 h 332634"/>
                  <a:gd name="connsiteX6" fmla="*/ 1057910 w 2909570"/>
                  <a:gd name="connsiteY6" fmla="*/ 253259 h 332634"/>
                  <a:gd name="connsiteX7" fmla="*/ 1477010 w 2909570"/>
                  <a:gd name="connsiteY7" fmla="*/ 268499 h 332634"/>
                  <a:gd name="connsiteX8" fmla="*/ 1858010 w 2909570"/>
                  <a:gd name="connsiteY8" fmla="*/ 123719 h 332634"/>
                  <a:gd name="connsiteX9" fmla="*/ 2117090 w 2909570"/>
                  <a:gd name="connsiteY9" fmla="*/ 199919 h 332634"/>
                  <a:gd name="connsiteX10" fmla="*/ 2338070 w 2909570"/>
                  <a:gd name="connsiteY10" fmla="*/ 268499 h 332634"/>
                  <a:gd name="connsiteX11" fmla="*/ 2909570 w 2909570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294534 h 306599"/>
                  <a:gd name="connsiteX1" fmla="*/ 204470 w 2982595"/>
                  <a:gd name="connsiteY1" fmla="*/ 238019 h 306599"/>
                  <a:gd name="connsiteX2" fmla="*/ 394970 w 2982595"/>
                  <a:gd name="connsiteY2" fmla="*/ 47519 h 306599"/>
                  <a:gd name="connsiteX3" fmla="*/ 509270 w 2982595"/>
                  <a:gd name="connsiteY3" fmla="*/ 142134 h 306599"/>
                  <a:gd name="connsiteX4" fmla="*/ 631190 w 2982595"/>
                  <a:gd name="connsiteY4" fmla="*/ 1799 h 306599"/>
                  <a:gd name="connsiteX5" fmla="*/ 802005 w 2982595"/>
                  <a:gd name="connsiteY5" fmla="*/ 131339 h 306599"/>
                  <a:gd name="connsiteX6" fmla="*/ 1057910 w 2982595"/>
                  <a:gd name="connsiteY6" fmla="*/ 253259 h 306599"/>
                  <a:gd name="connsiteX7" fmla="*/ 1477010 w 2982595"/>
                  <a:gd name="connsiteY7" fmla="*/ 268499 h 306599"/>
                  <a:gd name="connsiteX8" fmla="*/ 1858010 w 2982595"/>
                  <a:gd name="connsiteY8" fmla="*/ 123719 h 306599"/>
                  <a:gd name="connsiteX9" fmla="*/ 2117090 w 2982595"/>
                  <a:gd name="connsiteY9" fmla="*/ 199919 h 306599"/>
                  <a:gd name="connsiteX10" fmla="*/ 2338070 w 2982595"/>
                  <a:gd name="connsiteY10" fmla="*/ 268499 h 306599"/>
                  <a:gd name="connsiteX11" fmla="*/ 2982595 w 2982595"/>
                  <a:gd name="connsiteY11" fmla="*/ 306599 h 306599"/>
                  <a:gd name="connsiteX0" fmla="*/ 0 w 3090545"/>
                  <a:gd name="connsiteY0" fmla="*/ 202459 h 306599"/>
                  <a:gd name="connsiteX1" fmla="*/ 312420 w 3090545"/>
                  <a:gd name="connsiteY1" fmla="*/ 238019 h 306599"/>
                  <a:gd name="connsiteX2" fmla="*/ 502920 w 3090545"/>
                  <a:gd name="connsiteY2" fmla="*/ 47519 h 306599"/>
                  <a:gd name="connsiteX3" fmla="*/ 617220 w 3090545"/>
                  <a:gd name="connsiteY3" fmla="*/ 142134 h 306599"/>
                  <a:gd name="connsiteX4" fmla="*/ 739140 w 3090545"/>
                  <a:gd name="connsiteY4" fmla="*/ 1799 h 306599"/>
                  <a:gd name="connsiteX5" fmla="*/ 909955 w 3090545"/>
                  <a:gd name="connsiteY5" fmla="*/ 131339 h 306599"/>
                  <a:gd name="connsiteX6" fmla="*/ 1165860 w 3090545"/>
                  <a:gd name="connsiteY6" fmla="*/ 253259 h 306599"/>
                  <a:gd name="connsiteX7" fmla="*/ 1584960 w 3090545"/>
                  <a:gd name="connsiteY7" fmla="*/ 268499 h 306599"/>
                  <a:gd name="connsiteX8" fmla="*/ 1965960 w 3090545"/>
                  <a:gd name="connsiteY8" fmla="*/ 123719 h 306599"/>
                  <a:gd name="connsiteX9" fmla="*/ 2225040 w 3090545"/>
                  <a:gd name="connsiteY9" fmla="*/ 199919 h 306599"/>
                  <a:gd name="connsiteX10" fmla="*/ 2446020 w 3090545"/>
                  <a:gd name="connsiteY10" fmla="*/ 268499 h 306599"/>
                  <a:gd name="connsiteX11" fmla="*/ 3090545 w 3090545"/>
                  <a:gd name="connsiteY11" fmla="*/ 306599 h 306599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02615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977265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235710 w 2954020"/>
                  <a:gd name="connsiteY6" fmla="*/ 91334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108710 w 2954020"/>
                  <a:gd name="connsiteY6" fmla="*/ 24690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31047 h 331047"/>
                  <a:gd name="connsiteX1" fmla="*/ 175895 w 2954020"/>
                  <a:gd name="connsiteY1" fmla="*/ 255482 h 331047"/>
                  <a:gd name="connsiteX2" fmla="*/ 366395 w 2954020"/>
                  <a:gd name="connsiteY2" fmla="*/ 64982 h 331047"/>
                  <a:gd name="connsiteX3" fmla="*/ 521970 w 2954020"/>
                  <a:gd name="connsiteY3" fmla="*/ 159597 h 331047"/>
                  <a:gd name="connsiteX4" fmla="*/ 681990 w 2954020"/>
                  <a:gd name="connsiteY4" fmla="*/ 19262 h 331047"/>
                  <a:gd name="connsiteX5" fmla="*/ 1046480 w 2954020"/>
                  <a:gd name="connsiteY5" fmla="*/ 44027 h 331047"/>
                  <a:gd name="connsiteX6" fmla="*/ 1108710 w 2954020"/>
                  <a:gd name="connsiteY6" fmla="*/ 264372 h 331047"/>
                  <a:gd name="connsiteX7" fmla="*/ 1448435 w 2954020"/>
                  <a:gd name="connsiteY7" fmla="*/ 285962 h 331047"/>
                  <a:gd name="connsiteX8" fmla="*/ 1829435 w 2954020"/>
                  <a:gd name="connsiteY8" fmla="*/ 141182 h 331047"/>
                  <a:gd name="connsiteX9" fmla="*/ 2088515 w 2954020"/>
                  <a:gd name="connsiteY9" fmla="*/ 217382 h 331047"/>
                  <a:gd name="connsiteX10" fmla="*/ 2309495 w 2954020"/>
                  <a:gd name="connsiteY10" fmla="*/ 285962 h 331047"/>
                  <a:gd name="connsiteX11" fmla="*/ 2954020 w 2954020"/>
                  <a:gd name="connsiteY11" fmla="*/ 324062 h 331047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2088515 w 2954020"/>
                  <a:gd name="connsiteY9" fmla="*/ 202036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1981359 w 2954020"/>
                  <a:gd name="connsiteY9" fmla="*/ 159174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54020" h="315701">
                    <a:moveTo>
                      <a:pt x="0" y="315701"/>
                    </a:moveTo>
                    <a:cubicBezTo>
                      <a:pt x="50800" y="309351"/>
                      <a:pt x="114829" y="284480"/>
                      <a:pt x="175895" y="240136"/>
                    </a:cubicBezTo>
                    <a:cubicBezTo>
                      <a:pt x="236961" y="195792"/>
                      <a:pt x="308716" y="65617"/>
                      <a:pt x="366395" y="49636"/>
                    </a:cubicBezTo>
                    <a:cubicBezTo>
                      <a:pt x="424074" y="33655"/>
                      <a:pt x="469371" y="151871"/>
                      <a:pt x="521970" y="144251"/>
                    </a:cubicBezTo>
                    <a:cubicBezTo>
                      <a:pt x="574569" y="136631"/>
                      <a:pt x="628439" y="7832"/>
                      <a:pt x="681990" y="3916"/>
                    </a:cubicBezTo>
                    <a:cubicBezTo>
                      <a:pt x="735541" y="0"/>
                      <a:pt x="772160" y="79904"/>
                      <a:pt x="843280" y="120756"/>
                    </a:cubicBezTo>
                    <a:cubicBezTo>
                      <a:pt x="914400" y="161608"/>
                      <a:pt x="1007851" y="224049"/>
                      <a:pt x="1108710" y="249026"/>
                    </a:cubicBezTo>
                    <a:cubicBezTo>
                      <a:pt x="1209569" y="274003"/>
                      <a:pt x="1328314" y="291148"/>
                      <a:pt x="1448435" y="270616"/>
                    </a:cubicBezTo>
                    <a:cubicBezTo>
                      <a:pt x="1568556" y="250084"/>
                      <a:pt x="1740614" y="144410"/>
                      <a:pt x="1829435" y="125836"/>
                    </a:cubicBezTo>
                    <a:cubicBezTo>
                      <a:pt x="1918256" y="107262"/>
                      <a:pt x="1981359" y="159174"/>
                      <a:pt x="1981359" y="159174"/>
                    </a:cubicBezTo>
                    <a:cubicBezTo>
                      <a:pt x="2061369" y="183304"/>
                      <a:pt x="2147385" y="245692"/>
                      <a:pt x="2309495" y="270616"/>
                    </a:cubicBezTo>
                    <a:cubicBezTo>
                      <a:pt x="2471605" y="295540"/>
                      <a:pt x="2954020" y="308716"/>
                      <a:pt x="2954020" y="308716"/>
                    </a:cubicBezTo>
                  </a:path>
                </a:pathLst>
              </a:custGeom>
              <a:noFill/>
              <a:ln w="19050" cap="flat" cmpd="sng" algn="ctr">
                <a:solidFill>
                  <a:srgbClr val="40458C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grpSp>
            <p:nvGrpSpPr>
              <p:cNvPr id="74" name="グループ化 73"/>
              <p:cNvGrpSpPr/>
              <p:nvPr/>
            </p:nvGrpSpPr>
            <p:grpSpPr>
              <a:xfrm>
                <a:off x="3425184" y="3124197"/>
                <a:ext cx="1093586" cy="553998"/>
                <a:chOff x="1578082" y="2470590"/>
                <a:chExt cx="1477445" cy="748457"/>
              </a:xfrm>
            </p:grpSpPr>
            <p:sp>
              <p:nvSpPr>
                <p:cNvPr id="75" name="下矢印 74"/>
                <p:cNvSpPr/>
                <p:nvPr/>
              </p:nvSpPr>
              <p:spPr bwMode="auto">
                <a:xfrm>
                  <a:off x="1578082" y="2482192"/>
                  <a:ext cx="364982" cy="618191"/>
                </a:xfrm>
                <a:prstGeom prst="downArrow">
                  <a:avLst/>
                </a:prstGeom>
                <a:gradFill>
                  <a:gsLst>
                    <a:gs pos="0">
                      <a:schemeClr val="bg1"/>
                    </a:gs>
                    <a:gs pos="60000">
                      <a:srgbClr val="40458C"/>
                    </a:gs>
                  </a:gsLst>
                  <a:lin ang="5400000" scaled="0"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76" name="テキスト ボックス 75"/>
                <p:cNvSpPr txBox="1"/>
                <p:nvPr/>
              </p:nvSpPr>
              <p:spPr>
                <a:xfrm>
                  <a:off x="1894206" y="2470590"/>
                  <a:ext cx="1161321" cy="7484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:r>
                    <a:rPr kumimoji="1" lang="en-US" altLang="ja-JP" sz="1800" dirty="0" smtClean="0">
                      <a:latin typeface="Calibri" pitchFamily="34" charset="0"/>
                    </a:rPr>
                    <a:t>Fourier</a:t>
                  </a:r>
                </a:p>
                <a:p>
                  <a:pPr algn="l">
                    <a:lnSpc>
                      <a:spcPts val="1800"/>
                    </a:lnSpc>
                  </a:pPr>
                  <a:r>
                    <a:rPr kumimoji="1" lang="ja-JP" altLang="en-US" sz="1800" dirty="0" smtClean="0">
                      <a:latin typeface="Calibri" pitchFamily="34" charset="0"/>
                    </a:rPr>
                    <a:t>変換</a:t>
                  </a:r>
                  <a:endParaRPr kumimoji="1" lang="ja-JP" altLang="en-US" sz="1800" dirty="0">
                    <a:latin typeface="Calibri" pitchFamily="34" charset="0"/>
                  </a:endParaRPr>
                </a:p>
              </p:txBody>
            </p:sp>
          </p:grpSp>
          <p:grpSp>
            <p:nvGrpSpPr>
              <p:cNvPr id="77" name="グループ化 76"/>
              <p:cNvGrpSpPr/>
              <p:nvPr/>
            </p:nvGrpSpPr>
            <p:grpSpPr>
              <a:xfrm>
                <a:off x="5481121" y="3125535"/>
                <a:ext cx="1093586" cy="553998"/>
                <a:chOff x="1578082" y="2470590"/>
                <a:chExt cx="1477445" cy="748457"/>
              </a:xfrm>
            </p:grpSpPr>
            <p:sp>
              <p:nvSpPr>
                <p:cNvPr id="78" name="下矢印 77"/>
                <p:cNvSpPr/>
                <p:nvPr/>
              </p:nvSpPr>
              <p:spPr bwMode="auto">
                <a:xfrm>
                  <a:off x="1578082" y="2482192"/>
                  <a:ext cx="364982" cy="618191"/>
                </a:xfrm>
                <a:prstGeom prst="downArrow">
                  <a:avLst/>
                </a:prstGeom>
                <a:gradFill>
                  <a:gsLst>
                    <a:gs pos="0">
                      <a:schemeClr val="bg1"/>
                    </a:gs>
                    <a:gs pos="60000">
                      <a:srgbClr val="40458C"/>
                    </a:gs>
                  </a:gsLst>
                  <a:lin ang="5400000" scaled="0"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79" name="テキスト ボックス 78"/>
                <p:cNvSpPr txBox="1"/>
                <p:nvPr/>
              </p:nvSpPr>
              <p:spPr>
                <a:xfrm>
                  <a:off x="1894206" y="2470590"/>
                  <a:ext cx="1161321" cy="7484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:r>
                    <a:rPr kumimoji="1" lang="en-US" altLang="ja-JP" sz="1800" dirty="0" smtClean="0">
                      <a:latin typeface="Calibri" pitchFamily="34" charset="0"/>
                    </a:rPr>
                    <a:t>Fourier</a:t>
                  </a:r>
                </a:p>
                <a:p>
                  <a:pPr algn="l">
                    <a:lnSpc>
                      <a:spcPts val="1800"/>
                    </a:lnSpc>
                  </a:pPr>
                  <a:r>
                    <a:rPr kumimoji="1" lang="ja-JP" altLang="en-US" sz="1800" dirty="0" smtClean="0">
                      <a:latin typeface="Calibri" pitchFamily="34" charset="0"/>
                    </a:rPr>
                    <a:t>変換</a:t>
                  </a:r>
                  <a:endParaRPr kumimoji="1" lang="ja-JP" altLang="en-US" sz="1800" dirty="0">
                    <a:latin typeface="Calibri" pitchFamily="34" charset="0"/>
                  </a:endParaRPr>
                </a:p>
              </p:txBody>
            </p:sp>
          </p:grpSp>
          <p:grpSp>
            <p:nvGrpSpPr>
              <p:cNvPr id="80" name="グループ化 79"/>
              <p:cNvGrpSpPr/>
              <p:nvPr/>
            </p:nvGrpSpPr>
            <p:grpSpPr>
              <a:xfrm>
                <a:off x="7764258" y="3125535"/>
                <a:ext cx="1093586" cy="553998"/>
                <a:chOff x="1578082" y="2470590"/>
                <a:chExt cx="1477445" cy="748457"/>
              </a:xfrm>
            </p:grpSpPr>
            <p:sp>
              <p:nvSpPr>
                <p:cNvPr id="81" name="下矢印 80"/>
                <p:cNvSpPr/>
                <p:nvPr/>
              </p:nvSpPr>
              <p:spPr bwMode="auto">
                <a:xfrm>
                  <a:off x="1578082" y="2482192"/>
                  <a:ext cx="364982" cy="618191"/>
                </a:xfrm>
                <a:prstGeom prst="downArrow">
                  <a:avLst/>
                </a:prstGeom>
                <a:gradFill>
                  <a:gsLst>
                    <a:gs pos="0">
                      <a:schemeClr val="bg1"/>
                    </a:gs>
                    <a:gs pos="60000">
                      <a:srgbClr val="40458C"/>
                    </a:gs>
                  </a:gsLst>
                  <a:lin ang="5400000" scaled="0"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82" name="テキスト ボックス 81"/>
                <p:cNvSpPr txBox="1"/>
                <p:nvPr/>
              </p:nvSpPr>
              <p:spPr>
                <a:xfrm>
                  <a:off x="1894206" y="2470590"/>
                  <a:ext cx="1161321" cy="7484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:r>
                    <a:rPr kumimoji="1" lang="en-US" altLang="ja-JP" sz="1800" dirty="0" smtClean="0">
                      <a:latin typeface="Calibri" pitchFamily="34" charset="0"/>
                    </a:rPr>
                    <a:t>Fourier</a:t>
                  </a:r>
                </a:p>
                <a:p>
                  <a:pPr algn="l">
                    <a:lnSpc>
                      <a:spcPts val="1800"/>
                    </a:lnSpc>
                  </a:pPr>
                  <a:r>
                    <a:rPr kumimoji="1" lang="ja-JP" altLang="en-US" sz="1800" dirty="0" smtClean="0">
                      <a:latin typeface="Calibri" pitchFamily="34" charset="0"/>
                    </a:rPr>
                    <a:t>変換</a:t>
                  </a:r>
                  <a:endParaRPr kumimoji="1" lang="ja-JP" altLang="en-US" sz="1800" dirty="0">
                    <a:latin typeface="Calibri" pitchFamily="34" charset="0"/>
                  </a:endParaRPr>
                </a:p>
              </p:txBody>
            </p:sp>
          </p:grpSp>
          <p:sp>
            <p:nvSpPr>
              <p:cNvPr id="83" name="テキスト ボックス 82"/>
              <p:cNvSpPr txBox="1"/>
              <p:nvPr/>
            </p:nvSpPr>
            <p:spPr>
              <a:xfrm>
                <a:off x="2629119" y="4104000"/>
                <a:ext cx="18373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声帯音源スペクトル</a:t>
                </a:r>
                <a:endParaRPr kumimoji="1" lang="ja-JP" altLang="en-US" dirty="0"/>
              </a:p>
            </p:txBody>
          </p:sp>
          <p:sp>
            <p:nvSpPr>
              <p:cNvPr id="84" name="テキスト ボックス 83"/>
              <p:cNvSpPr txBox="1"/>
              <p:nvPr/>
            </p:nvSpPr>
            <p:spPr>
              <a:xfrm>
                <a:off x="4978306" y="4104000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声道周波数応答</a:t>
                </a:r>
                <a:endParaRPr kumimoji="1" lang="ja-JP" altLang="en-US" dirty="0"/>
              </a:p>
            </p:txBody>
          </p:sp>
          <p:sp>
            <p:nvSpPr>
              <p:cNvPr id="85" name="テキスト ボックス 84"/>
              <p:cNvSpPr txBox="1"/>
              <p:nvPr/>
            </p:nvSpPr>
            <p:spPr>
              <a:xfrm>
                <a:off x="7559966" y="4104000"/>
                <a:ext cx="1284055" cy="296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 b="1" dirty="0" smtClean="0"/>
                  <a:t>音声スペクトル</a:t>
                </a:r>
                <a:endParaRPr kumimoji="1" lang="ja-JP" altLang="en-US" sz="2000" b="1" dirty="0"/>
              </a:p>
            </p:txBody>
          </p:sp>
          <p:sp>
            <p:nvSpPr>
              <p:cNvPr id="87" name="Rectangle 4"/>
              <p:cNvSpPr>
                <a:spLocks noChangeArrowheads="1"/>
              </p:cNvSpPr>
              <p:nvPr/>
            </p:nvSpPr>
            <p:spPr bwMode="auto">
              <a:xfrm>
                <a:off x="5173438" y="1489380"/>
                <a:ext cx="1190444" cy="64727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0458C"/>
                </a:solidFill>
                <a:miter lim="800000"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</p:spPr>
            <p:txBody>
              <a:bodyPr wrap="none" anchor="ctr"/>
              <a:lstStyle/>
              <a:p>
                <a:endParaRPr lang="ja-JP" altLang="en-US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88" name="Line 5"/>
              <p:cNvSpPr>
                <a:spLocks noChangeShapeType="1"/>
              </p:cNvSpPr>
              <p:nvPr/>
            </p:nvSpPr>
            <p:spPr bwMode="auto">
              <a:xfrm>
                <a:off x="4362559" y="1814493"/>
                <a:ext cx="79940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endParaRPr lang="ja-JP" altLang="en-US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89" name="Line 7"/>
              <p:cNvSpPr>
                <a:spLocks noChangeShapeType="1"/>
              </p:cNvSpPr>
              <p:nvPr/>
            </p:nvSpPr>
            <p:spPr bwMode="auto">
              <a:xfrm>
                <a:off x="6367810" y="1813510"/>
                <a:ext cx="79940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endParaRPr lang="ja-JP" altLang="en-US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3014381" y="1304764"/>
                <a:ext cx="172354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ja-JP" altLang="en-US" sz="20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声帯音源波形</a:t>
                </a:r>
                <a:endParaRPr lang="ja-JP" altLang="en-US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1" name="Text Box 10"/>
              <p:cNvSpPr txBox="1">
                <a:spLocks noChangeArrowheads="1"/>
              </p:cNvSpPr>
              <p:nvPr/>
            </p:nvSpPr>
            <p:spPr bwMode="auto">
              <a:xfrm>
                <a:off x="7053815" y="1304764"/>
                <a:ext cx="1166244" cy="385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ja-JP" altLang="en-US" sz="20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音声波形</a:t>
                </a:r>
                <a:endParaRPr lang="ja-JP" altLang="en-US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212" name="フリーフォーム 211"/>
              <p:cNvSpPr/>
              <p:nvPr/>
            </p:nvSpPr>
            <p:spPr bwMode="auto">
              <a:xfrm>
                <a:off x="5122069" y="2587626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grpSp>
            <p:nvGrpSpPr>
              <p:cNvPr id="221" name="グループ化 220"/>
              <p:cNvGrpSpPr/>
              <p:nvPr/>
            </p:nvGrpSpPr>
            <p:grpSpPr>
              <a:xfrm>
                <a:off x="7479506" y="2580482"/>
                <a:ext cx="1266831" cy="511570"/>
                <a:chOff x="7479506" y="2580482"/>
                <a:chExt cx="1266831" cy="511570"/>
              </a:xfrm>
            </p:grpSpPr>
            <p:sp>
              <p:nvSpPr>
                <p:cNvPr id="213" name="フリーフォーム 212"/>
                <p:cNvSpPr/>
                <p:nvPr/>
              </p:nvSpPr>
              <p:spPr bwMode="auto">
                <a:xfrm>
                  <a:off x="7479506" y="2580482"/>
                  <a:ext cx="290512" cy="494902"/>
                </a:xfrm>
                <a:custGeom>
                  <a:avLst/>
                  <a:gdLst>
                    <a:gd name="connsiteX0" fmla="*/ 0 w 290512"/>
                    <a:gd name="connsiteY0" fmla="*/ 367505 h 494902"/>
                    <a:gd name="connsiteX1" fmla="*/ 19050 w 290512"/>
                    <a:gd name="connsiteY1" fmla="*/ 219868 h 494902"/>
                    <a:gd name="connsiteX2" fmla="*/ 42862 w 290512"/>
                    <a:gd name="connsiteY2" fmla="*/ 305593 h 494902"/>
                    <a:gd name="connsiteX3" fmla="*/ 52387 w 290512"/>
                    <a:gd name="connsiteY3" fmla="*/ 360362 h 494902"/>
                    <a:gd name="connsiteX4" fmla="*/ 71437 w 290512"/>
                    <a:gd name="connsiteY4" fmla="*/ 315118 h 494902"/>
                    <a:gd name="connsiteX5" fmla="*/ 90487 w 290512"/>
                    <a:gd name="connsiteY5" fmla="*/ 400843 h 494902"/>
                    <a:gd name="connsiteX6" fmla="*/ 121444 w 290512"/>
                    <a:gd name="connsiteY6" fmla="*/ 288924 h 494902"/>
                    <a:gd name="connsiteX7" fmla="*/ 157162 w 290512"/>
                    <a:gd name="connsiteY7" fmla="*/ 26987 h 494902"/>
                    <a:gd name="connsiteX8" fmla="*/ 169069 w 290512"/>
                    <a:gd name="connsiteY8" fmla="*/ 450849 h 494902"/>
                    <a:gd name="connsiteX9" fmla="*/ 185737 w 290512"/>
                    <a:gd name="connsiteY9" fmla="*/ 291305 h 494902"/>
                    <a:gd name="connsiteX10" fmla="*/ 195262 w 290512"/>
                    <a:gd name="connsiteY10" fmla="*/ 122237 h 494902"/>
                    <a:gd name="connsiteX11" fmla="*/ 209550 w 290512"/>
                    <a:gd name="connsiteY11" fmla="*/ 419893 h 494902"/>
                    <a:gd name="connsiteX12" fmla="*/ 233362 w 290512"/>
                    <a:gd name="connsiteY12" fmla="*/ 217487 h 494902"/>
                    <a:gd name="connsiteX13" fmla="*/ 257175 w 290512"/>
                    <a:gd name="connsiteY13" fmla="*/ 450849 h 494902"/>
                    <a:gd name="connsiteX14" fmla="*/ 266700 w 290512"/>
                    <a:gd name="connsiteY14" fmla="*/ 317499 h 494902"/>
                    <a:gd name="connsiteX15" fmla="*/ 290512 w 290512"/>
                    <a:gd name="connsiteY15" fmla="*/ 369887 h 494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0512" h="494902">
                      <a:moveTo>
                        <a:pt x="0" y="367505"/>
                      </a:moveTo>
                      <a:cubicBezTo>
                        <a:pt x="5953" y="298846"/>
                        <a:pt x="11906" y="230187"/>
                        <a:pt x="19050" y="219868"/>
                      </a:cubicBezTo>
                      <a:cubicBezTo>
                        <a:pt x="26194" y="209549"/>
                        <a:pt x="37306" y="282177"/>
                        <a:pt x="42862" y="305593"/>
                      </a:cubicBezTo>
                      <a:cubicBezTo>
                        <a:pt x="48418" y="329009"/>
                        <a:pt x="47625" y="358775"/>
                        <a:pt x="52387" y="360362"/>
                      </a:cubicBezTo>
                      <a:cubicBezTo>
                        <a:pt x="57149" y="361949"/>
                        <a:pt x="65087" y="308371"/>
                        <a:pt x="71437" y="315118"/>
                      </a:cubicBezTo>
                      <a:cubicBezTo>
                        <a:pt x="77787" y="321865"/>
                        <a:pt x="82153" y="405209"/>
                        <a:pt x="90487" y="400843"/>
                      </a:cubicBezTo>
                      <a:cubicBezTo>
                        <a:pt x="98822" y="396477"/>
                        <a:pt x="110332" y="351233"/>
                        <a:pt x="121444" y="288924"/>
                      </a:cubicBezTo>
                      <a:cubicBezTo>
                        <a:pt x="132556" y="226615"/>
                        <a:pt x="149225" y="0"/>
                        <a:pt x="157162" y="26987"/>
                      </a:cubicBezTo>
                      <a:cubicBezTo>
                        <a:pt x="165099" y="53974"/>
                        <a:pt x="164307" y="406796"/>
                        <a:pt x="169069" y="450849"/>
                      </a:cubicBezTo>
                      <a:cubicBezTo>
                        <a:pt x="173831" y="494902"/>
                        <a:pt x="181372" y="346074"/>
                        <a:pt x="185737" y="291305"/>
                      </a:cubicBezTo>
                      <a:cubicBezTo>
                        <a:pt x="190102" y="236536"/>
                        <a:pt x="191293" y="100806"/>
                        <a:pt x="195262" y="122237"/>
                      </a:cubicBezTo>
                      <a:cubicBezTo>
                        <a:pt x="199231" y="143668"/>
                        <a:pt x="203200" y="404018"/>
                        <a:pt x="209550" y="419893"/>
                      </a:cubicBezTo>
                      <a:cubicBezTo>
                        <a:pt x="215900" y="435768"/>
                        <a:pt x="225425" y="212328"/>
                        <a:pt x="233362" y="217487"/>
                      </a:cubicBezTo>
                      <a:cubicBezTo>
                        <a:pt x="241300" y="222646"/>
                        <a:pt x="251619" y="434180"/>
                        <a:pt x="257175" y="450849"/>
                      </a:cubicBezTo>
                      <a:cubicBezTo>
                        <a:pt x="262731" y="467518"/>
                        <a:pt x="261144" y="330993"/>
                        <a:pt x="266700" y="317499"/>
                      </a:cubicBezTo>
                      <a:cubicBezTo>
                        <a:pt x="272256" y="304005"/>
                        <a:pt x="287337" y="363537"/>
                        <a:pt x="290512" y="369887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214" name="フリーフォーム 213"/>
                <p:cNvSpPr/>
                <p:nvPr/>
              </p:nvSpPr>
              <p:spPr bwMode="auto">
                <a:xfrm>
                  <a:off x="7815264" y="2590007"/>
                  <a:ext cx="290512" cy="494902"/>
                </a:xfrm>
                <a:custGeom>
                  <a:avLst/>
                  <a:gdLst>
                    <a:gd name="connsiteX0" fmla="*/ 0 w 290512"/>
                    <a:gd name="connsiteY0" fmla="*/ 367505 h 494902"/>
                    <a:gd name="connsiteX1" fmla="*/ 19050 w 290512"/>
                    <a:gd name="connsiteY1" fmla="*/ 219868 h 494902"/>
                    <a:gd name="connsiteX2" fmla="*/ 42862 w 290512"/>
                    <a:gd name="connsiteY2" fmla="*/ 305593 h 494902"/>
                    <a:gd name="connsiteX3" fmla="*/ 52387 w 290512"/>
                    <a:gd name="connsiteY3" fmla="*/ 360362 h 494902"/>
                    <a:gd name="connsiteX4" fmla="*/ 71437 w 290512"/>
                    <a:gd name="connsiteY4" fmla="*/ 315118 h 494902"/>
                    <a:gd name="connsiteX5" fmla="*/ 90487 w 290512"/>
                    <a:gd name="connsiteY5" fmla="*/ 400843 h 494902"/>
                    <a:gd name="connsiteX6" fmla="*/ 121444 w 290512"/>
                    <a:gd name="connsiteY6" fmla="*/ 288924 h 494902"/>
                    <a:gd name="connsiteX7" fmla="*/ 157162 w 290512"/>
                    <a:gd name="connsiteY7" fmla="*/ 26987 h 494902"/>
                    <a:gd name="connsiteX8" fmla="*/ 169069 w 290512"/>
                    <a:gd name="connsiteY8" fmla="*/ 450849 h 494902"/>
                    <a:gd name="connsiteX9" fmla="*/ 185737 w 290512"/>
                    <a:gd name="connsiteY9" fmla="*/ 291305 h 494902"/>
                    <a:gd name="connsiteX10" fmla="*/ 195262 w 290512"/>
                    <a:gd name="connsiteY10" fmla="*/ 122237 h 494902"/>
                    <a:gd name="connsiteX11" fmla="*/ 209550 w 290512"/>
                    <a:gd name="connsiteY11" fmla="*/ 419893 h 494902"/>
                    <a:gd name="connsiteX12" fmla="*/ 233362 w 290512"/>
                    <a:gd name="connsiteY12" fmla="*/ 217487 h 494902"/>
                    <a:gd name="connsiteX13" fmla="*/ 257175 w 290512"/>
                    <a:gd name="connsiteY13" fmla="*/ 450849 h 494902"/>
                    <a:gd name="connsiteX14" fmla="*/ 266700 w 290512"/>
                    <a:gd name="connsiteY14" fmla="*/ 317499 h 494902"/>
                    <a:gd name="connsiteX15" fmla="*/ 290512 w 290512"/>
                    <a:gd name="connsiteY15" fmla="*/ 369887 h 494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0512" h="494902">
                      <a:moveTo>
                        <a:pt x="0" y="367505"/>
                      </a:moveTo>
                      <a:cubicBezTo>
                        <a:pt x="5953" y="298846"/>
                        <a:pt x="11906" y="230187"/>
                        <a:pt x="19050" y="219868"/>
                      </a:cubicBezTo>
                      <a:cubicBezTo>
                        <a:pt x="26194" y="209549"/>
                        <a:pt x="37306" y="282177"/>
                        <a:pt x="42862" y="305593"/>
                      </a:cubicBezTo>
                      <a:cubicBezTo>
                        <a:pt x="48418" y="329009"/>
                        <a:pt x="47625" y="358775"/>
                        <a:pt x="52387" y="360362"/>
                      </a:cubicBezTo>
                      <a:cubicBezTo>
                        <a:pt x="57149" y="361949"/>
                        <a:pt x="65087" y="308371"/>
                        <a:pt x="71437" y="315118"/>
                      </a:cubicBezTo>
                      <a:cubicBezTo>
                        <a:pt x="77787" y="321865"/>
                        <a:pt x="82153" y="405209"/>
                        <a:pt x="90487" y="400843"/>
                      </a:cubicBezTo>
                      <a:cubicBezTo>
                        <a:pt x="98822" y="396477"/>
                        <a:pt x="110332" y="351233"/>
                        <a:pt x="121444" y="288924"/>
                      </a:cubicBezTo>
                      <a:cubicBezTo>
                        <a:pt x="132556" y="226615"/>
                        <a:pt x="149225" y="0"/>
                        <a:pt x="157162" y="26987"/>
                      </a:cubicBezTo>
                      <a:cubicBezTo>
                        <a:pt x="165099" y="53974"/>
                        <a:pt x="164307" y="406796"/>
                        <a:pt x="169069" y="450849"/>
                      </a:cubicBezTo>
                      <a:cubicBezTo>
                        <a:pt x="173831" y="494902"/>
                        <a:pt x="181372" y="346074"/>
                        <a:pt x="185737" y="291305"/>
                      </a:cubicBezTo>
                      <a:cubicBezTo>
                        <a:pt x="190102" y="236536"/>
                        <a:pt x="191293" y="100806"/>
                        <a:pt x="195262" y="122237"/>
                      </a:cubicBezTo>
                      <a:cubicBezTo>
                        <a:pt x="199231" y="143668"/>
                        <a:pt x="203200" y="404018"/>
                        <a:pt x="209550" y="419893"/>
                      </a:cubicBezTo>
                      <a:cubicBezTo>
                        <a:pt x="215900" y="435768"/>
                        <a:pt x="225425" y="212328"/>
                        <a:pt x="233362" y="217487"/>
                      </a:cubicBezTo>
                      <a:cubicBezTo>
                        <a:pt x="241300" y="222646"/>
                        <a:pt x="251619" y="434180"/>
                        <a:pt x="257175" y="450849"/>
                      </a:cubicBezTo>
                      <a:cubicBezTo>
                        <a:pt x="262731" y="467518"/>
                        <a:pt x="261144" y="330993"/>
                        <a:pt x="266700" y="317499"/>
                      </a:cubicBezTo>
                      <a:cubicBezTo>
                        <a:pt x="272256" y="304005"/>
                        <a:pt x="287337" y="363537"/>
                        <a:pt x="290512" y="369887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215" name="フリーフォーム 214"/>
                <p:cNvSpPr/>
                <p:nvPr/>
              </p:nvSpPr>
              <p:spPr bwMode="auto">
                <a:xfrm>
                  <a:off x="8141500" y="2592388"/>
                  <a:ext cx="290512" cy="494902"/>
                </a:xfrm>
                <a:custGeom>
                  <a:avLst/>
                  <a:gdLst>
                    <a:gd name="connsiteX0" fmla="*/ 0 w 290512"/>
                    <a:gd name="connsiteY0" fmla="*/ 367505 h 494902"/>
                    <a:gd name="connsiteX1" fmla="*/ 19050 w 290512"/>
                    <a:gd name="connsiteY1" fmla="*/ 219868 h 494902"/>
                    <a:gd name="connsiteX2" fmla="*/ 42862 w 290512"/>
                    <a:gd name="connsiteY2" fmla="*/ 305593 h 494902"/>
                    <a:gd name="connsiteX3" fmla="*/ 52387 w 290512"/>
                    <a:gd name="connsiteY3" fmla="*/ 360362 h 494902"/>
                    <a:gd name="connsiteX4" fmla="*/ 71437 w 290512"/>
                    <a:gd name="connsiteY4" fmla="*/ 315118 h 494902"/>
                    <a:gd name="connsiteX5" fmla="*/ 90487 w 290512"/>
                    <a:gd name="connsiteY5" fmla="*/ 400843 h 494902"/>
                    <a:gd name="connsiteX6" fmla="*/ 121444 w 290512"/>
                    <a:gd name="connsiteY6" fmla="*/ 288924 h 494902"/>
                    <a:gd name="connsiteX7" fmla="*/ 157162 w 290512"/>
                    <a:gd name="connsiteY7" fmla="*/ 26987 h 494902"/>
                    <a:gd name="connsiteX8" fmla="*/ 169069 w 290512"/>
                    <a:gd name="connsiteY8" fmla="*/ 450849 h 494902"/>
                    <a:gd name="connsiteX9" fmla="*/ 185737 w 290512"/>
                    <a:gd name="connsiteY9" fmla="*/ 291305 h 494902"/>
                    <a:gd name="connsiteX10" fmla="*/ 195262 w 290512"/>
                    <a:gd name="connsiteY10" fmla="*/ 122237 h 494902"/>
                    <a:gd name="connsiteX11" fmla="*/ 209550 w 290512"/>
                    <a:gd name="connsiteY11" fmla="*/ 419893 h 494902"/>
                    <a:gd name="connsiteX12" fmla="*/ 233362 w 290512"/>
                    <a:gd name="connsiteY12" fmla="*/ 217487 h 494902"/>
                    <a:gd name="connsiteX13" fmla="*/ 257175 w 290512"/>
                    <a:gd name="connsiteY13" fmla="*/ 450849 h 494902"/>
                    <a:gd name="connsiteX14" fmla="*/ 266700 w 290512"/>
                    <a:gd name="connsiteY14" fmla="*/ 317499 h 494902"/>
                    <a:gd name="connsiteX15" fmla="*/ 290512 w 290512"/>
                    <a:gd name="connsiteY15" fmla="*/ 369887 h 494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0512" h="494902">
                      <a:moveTo>
                        <a:pt x="0" y="367505"/>
                      </a:moveTo>
                      <a:cubicBezTo>
                        <a:pt x="5953" y="298846"/>
                        <a:pt x="11906" y="230187"/>
                        <a:pt x="19050" y="219868"/>
                      </a:cubicBezTo>
                      <a:cubicBezTo>
                        <a:pt x="26194" y="209549"/>
                        <a:pt x="37306" y="282177"/>
                        <a:pt x="42862" y="305593"/>
                      </a:cubicBezTo>
                      <a:cubicBezTo>
                        <a:pt x="48418" y="329009"/>
                        <a:pt x="47625" y="358775"/>
                        <a:pt x="52387" y="360362"/>
                      </a:cubicBezTo>
                      <a:cubicBezTo>
                        <a:pt x="57149" y="361949"/>
                        <a:pt x="65087" y="308371"/>
                        <a:pt x="71437" y="315118"/>
                      </a:cubicBezTo>
                      <a:cubicBezTo>
                        <a:pt x="77787" y="321865"/>
                        <a:pt x="82153" y="405209"/>
                        <a:pt x="90487" y="400843"/>
                      </a:cubicBezTo>
                      <a:cubicBezTo>
                        <a:pt x="98822" y="396477"/>
                        <a:pt x="110332" y="351233"/>
                        <a:pt x="121444" y="288924"/>
                      </a:cubicBezTo>
                      <a:cubicBezTo>
                        <a:pt x="132556" y="226615"/>
                        <a:pt x="149225" y="0"/>
                        <a:pt x="157162" y="26987"/>
                      </a:cubicBezTo>
                      <a:cubicBezTo>
                        <a:pt x="165099" y="53974"/>
                        <a:pt x="164307" y="406796"/>
                        <a:pt x="169069" y="450849"/>
                      </a:cubicBezTo>
                      <a:cubicBezTo>
                        <a:pt x="173831" y="494902"/>
                        <a:pt x="181372" y="346074"/>
                        <a:pt x="185737" y="291305"/>
                      </a:cubicBezTo>
                      <a:cubicBezTo>
                        <a:pt x="190102" y="236536"/>
                        <a:pt x="191293" y="100806"/>
                        <a:pt x="195262" y="122237"/>
                      </a:cubicBezTo>
                      <a:cubicBezTo>
                        <a:pt x="199231" y="143668"/>
                        <a:pt x="203200" y="404018"/>
                        <a:pt x="209550" y="419893"/>
                      </a:cubicBezTo>
                      <a:cubicBezTo>
                        <a:pt x="215900" y="435768"/>
                        <a:pt x="225425" y="212328"/>
                        <a:pt x="233362" y="217487"/>
                      </a:cubicBezTo>
                      <a:cubicBezTo>
                        <a:pt x="241300" y="222646"/>
                        <a:pt x="251619" y="434180"/>
                        <a:pt x="257175" y="450849"/>
                      </a:cubicBezTo>
                      <a:cubicBezTo>
                        <a:pt x="262731" y="467518"/>
                        <a:pt x="261144" y="330993"/>
                        <a:pt x="266700" y="317499"/>
                      </a:cubicBezTo>
                      <a:cubicBezTo>
                        <a:pt x="272256" y="304005"/>
                        <a:pt x="287337" y="363537"/>
                        <a:pt x="290512" y="369887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216" name="フリーフォーム 215"/>
                <p:cNvSpPr/>
                <p:nvPr/>
              </p:nvSpPr>
              <p:spPr bwMode="auto">
                <a:xfrm>
                  <a:off x="8455825" y="2597150"/>
                  <a:ext cx="290512" cy="494902"/>
                </a:xfrm>
                <a:custGeom>
                  <a:avLst/>
                  <a:gdLst>
                    <a:gd name="connsiteX0" fmla="*/ 0 w 290512"/>
                    <a:gd name="connsiteY0" fmla="*/ 367505 h 494902"/>
                    <a:gd name="connsiteX1" fmla="*/ 19050 w 290512"/>
                    <a:gd name="connsiteY1" fmla="*/ 219868 h 494902"/>
                    <a:gd name="connsiteX2" fmla="*/ 42862 w 290512"/>
                    <a:gd name="connsiteY2" fmla="*/ 305593 h 494902"/>
                    <a:gd name="connsiteX3" fmla="*/ 52387 w 290512"/>
                    <a:gd name="connsiteY3" fmla="*/ 360362 h 494902"/>
                    <a:gd name="connsiteX4" fmla="*/ 71437 w 290512"/>
                    <a:gd name="connsiteY4" fmla="*/ 315118 h 494902"/>
                    <a:gd name="connsiteX5" fmla="*/ 90487 w 290512"/>
                    <a:gd name="connsiteY5" fmla="*/ 400843 h 494902"/>
                    <a:gd name="connsiteX6" fmla="*/ 121444 w 290512"/>
                    <a:gd name="connsiteY6" fmla="*/ 288924 h 494902"/>
                    <a:gd name="connsiteX7" fmla="*/ 157162 w 290512"/>
                    <a:gd name="connsiteY7" fmla="*/ 26987 h 494902"/>
                    <a:gd name="connsiteX8" fmla="*/ 169069 w 290512"/>
                    <a:gd name="connsiteY8" fmla="*/ 450849 h 494902"/>
                    <a:gd name="connsiteX9" fmla="*/ 185737 w 290512"/>
                    <a:gd name="connsiteY9" fmla="*/ 291305 h 494902"/>
                    <a:gd name="connsiteX10" fmla="*/ 195262 w 290512"/>
                    <a:gd name="connsiteY10" fmla="*/ 122237 h 494902"/>
                    <a:gd name="connsiteX11" fmla="*/ 209550 w 290512"/>
                    <a:gd name="connsiteY11" fmla="*/ 419893 h 494902"/>
                    <a:gd name="connsiteX12" fmla="*/ 233362 w 290512"/>
                    <a:gd name="connsiteY12" fmla="*/ 217487 h 494902"/>
                    <a:gd name="connsiteX13" fmla="*/ 257175 w 290512"/>
                    <a:gd name="connsiteY13" fmla="*/ 450849 h 494902"/>
                    <a:gd name="connsiteX14" fmla="*/ 266700 w 290512"/>
                    <a:gd name="connsiteY14" fmla="*/ 317499 h 494902"/>
                    <a:gd name="connsiteX15" fmla="*/ 290512 w 290512"/>
                    <a:gd name="connsiteY15" fmla="*/ 369887 h 494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0512" h="494902">
                      <a:moveTo>
                        <a:pt x="0" y="367505"/>
                      </a:moveTo>
                      <a:cubicBezTo>
                        <a:pt x="5953" y="298846"/>
                        <a:pt x="11906" y="230187"/>
                        <a:pt x="19050" y="219868"/>
                      </a:cubicBezTo>
                      <a:cubicBezTo>
                        <a:pt x="26194" y="209549"/>
                        <a:pt x="37306" y="282177"/>
                        <a:pt x="42862" y="305593"/>
                      </a:cubicBezTo>
                      <a:cubicBezTo>
                        <a:pt x="48418" y="329009"/>
                        <a:pt x="47625" y="358775"/>
                        <a:pt x="52387" y="360362"/>
                      </a:cubicBezTo>
                      <a:cubicBezTo>
                        <a:pt x="57149" y="361949"/>
                        <a:pt x="65087" y="308371"/>
                        <a:pt x="71437" y="315118"/>
                      </a:cubicBezTo>
                      <a:cubicBezTo>
                        <a:pt x="77787" y="321865"/>
                        <a:pt x="82153" y="405209"/>
                        <a:pt x="90487" y="400843"/>
                      </a:cubicBezTo>
                      <a:cubicBezTo>
                        <a:pt x="98822" y="396477"/>
                        <a:pt x="110332" y="351233"/>
                        <a:pt x="121444" y="288924"/>
                      </a:cubicBezTo>
                      <a:cubicBezTo>
                        <a:pt x="132556" y="226615"/>
                        <a:pt x="149225" y="0"/>
                        <a:pt x="157162" y="26987"/>
                      </a:cubicBezTo>
                      <a:cubicBezTo>
                        <a:pt x="165099" y="53974"/>
                        <a:pt x="164307" y="406796"/>
                        <a:pt x="169069" y="450849"/>
                      </a:cubicBezTo>
                      <a:cubicBezTo>
                        <a:pt x="173831" y="494902"/>
                        <a:pt x="181372" y="346074"/>
                        <a:pt x="185737" y="291305"/>
                      </a:cubicBezTo>
                      <a:cubicBezTo>
                        <a:pt x="190102" y="236536"/>
                        <a:pt x="191293" y="100806"/>
                        <a:pt x="195262" y="122237"/>
                      </a:cubicBezTo>
                      <a:cubicBezTo>
                        <a:pt x="199231" y="143668"/>
                        <a:pt x="203200" y="404018"/>
                        <a:pt x="209550" y="419893"/>
                      </a:cubicBezTo>
                      <a:cubicBezTo>
                        <a:pt x="215900" y="435768"/>
                        <a:pt x="225425" y="212328"/>
                        <a:pt x="233362" y="217487"/>
                      </a:cubicBezTo>
                      <a:cubicBezTo>
                        <a:pt x="241300" y="222646"/>
                        <a:pt x="251619" y="434180"/>
                        <a:pt x="257175" y="450849"/>
                      </a:cubicBezTo>
                      <a:cubicBezTo>
                        <a:pt x="262731" y="467518"/>
                        <a:pt x="261144" y="330993"/>
                        <a:pt x="266700" y="317499"/>
                      </a:cubicBezTo>
                      <a:cubicBezTo>
                        <a:pt x="272256" y="304005"/>
                        <a:pt x="287337" y="363537"/>
                        <a:pt x="290512" y="369887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</p:grpSp>
          <p:pic>
            <p:nvPicPr>
              <p:cNvPr id="29" name="図 2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9559" y="1700673"/>
                <a:ext cx="513865" cy="243718"/>
              </a:xfrm>
              <a:prstGeom prst="rect">
                <a:avLst/>
              </a:prstGeom>
            </p:spPr>
          </p:pic>
          <p:pic>
            <p:nvPicPr>
              <p:cNvPr id="34" name="図 3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9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639" y="1700764"/>
                <a:ext cx="488906" cy="243718"/>
              </a:xfrm>
              <a:prstGeom prst="rect">
                <a:avLst/>
              </a:prstGeom>
            </p:spPr>
          </p:pic>
          <p:pic>
            <p:nvPicPr>
              <p:cNvPr id="96" name="図 9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5101" y="3960000"/>
                <a:ext cx="93628" cy="150030"/>
              </a:xfrm>
              <a:prstGeom prst="rect">
                <a:avLst/>
              </a:prstGeom>
            </p:spPr>
          </p:pic>
          <p:pic>
            <p:nvPicPr>
              <p:cNvPr id="110" name="図 10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4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9394" y="3960000"/>
                <a:ext cx="93628" cy="150030"/>
              </a:xfrm>
              <a:prstGeom prst="rect">
                <a:avLst/>
              </a:prstGeom>
            </p:spPr>
          </p:pic>
          <p:pic>
            <p:nvPicPr>
              <p:cNvPr id="111" name="図 110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6864" y="3960000"/>
                <a:ext cx="93628" cy="150030"/>
              </a:xfrm>
              <a:prstGeom prst="rect">
                <a:avLst/>
              </a:prstGeom>
            </p:spPr>
          </p:pic>
          <p:pic>
            <p:nvPicPr>
              <p:cNvPr id="112" name="図 11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9639" y="2916000"/>
                <a:ext cx="130853" cy="93628"/>
              </a:xfrm>
              <a:prstGeom prst="rect">
                <a:avLst/>
              </a:prstGeom>
            </p:spPr>
          </p:pic>
          <p:pic>
            <p:nvPicPr>
              <p:cNvPr id="113" name="図 112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5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438" y="2917287"/>
                <a:ext cx="130853" cy="93628"/>
              </a:xfrm>
              <a:prstGeom prst="rect">
                <a:avLst/>
              </a:prstGeom>
            </p:spPr>
          </p:pic>
          <p:pic>
            <p:nvPicPr>
              <p:cNvPr id="114" name="図 11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5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3274" y="2916000"/>
                <a:ext cx="130853" cy="93628"/>
              </a:xfrm>
              <a:prstGeom prst="rect">
                <a:avLst/>
              </a:prstGeom>
            </p:spPr>
          </p:pic>
          <p:pic>
            <p:nvPicPr>
              <p:cNvPr id="125" name="図 124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1821" y="1700764"/>
                <a:ext cx="513862" cy="24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rgbClr r="0" g="0" b="0">
                        <a:alpha val="0"/>
                      </a:scrgbClr>
                    </a:solidFill>
                  </a14:hiddenFill>
                </a:ext>
              </a:extLst>
            </p:spPr>
          </p:pic>
        </p:grpSp>
        <p:cxnSp>
          <p:nvCxnSpPr>
            <p:cNvPr id="37" name="直線コネクタ 36"/>
            <p:cNvCxnSpPr>
              <a:endCxn id="91" idx="0"/>
            </p:cNvCxnSpPr>
            <p:nvPr/>
          </p:nvCxnSpPr>
          <p:spPr bwMode="auto">
            <a:xfrm>
              <a:off x="6680701" y="1979997"/>
              <a:ext cx="946574" cy="146631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186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ソース・フィルタ理論と線形予測分析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600" dirty="0" smtClean="0"/>
              <a:t>ソース・フィルタモデル：線形な音声生成過程モデル　</a:t>
            </a:r>
            <a:endParaRPr kumimoji="1" lang="ja-JP" altLang="en-US" sz="2600" dirty="0"/>
          </a:p>
        </p:txBody>
      </p:sp>
      <p:pic>
        <p:nvPicPr>
          <p:cNvPr id="97" name="図 9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580189" y="532408"/>
            <a:ext cx="3124200" cy="2295525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-3852936" y="5766688"/>
            <a:ext cx="4197318" cy="661110"/>
            <a:chOff x="3831066" y="5844465"/>
            <a:chExt cx="4197318" cy="661110"/>
          </a:xfrm>
        </p:grpSpPr>
        <p:grpSp>
          <p:nvGrpSpPr>
            <p:cNvPr id="194" name="グループ化 214"/>
            <p:cNvGrpSpPr/>
            <p:nvPr/>
          </p:nvGrpSpPr>
          <p:grpSpPr>
            <a:xfrm>
              <a:off x="4402828" y="5844465"/>
              <a:ext cx="3026672" cy="661110"/>
              <a:chOff x="4641850" y="3044822"/>
              <a:chExt cx="3213578" cy="701588"/>
            </a:xfrm>
          </p:grpSpPr>
          <p:cxnSp>
            <p:nvCxnSpPr>
              <p:cNvPr id="195" name="直線矢印コネクタ 194"/>
              <p:cNvCxnSpPr/>
              <p:nvPr/>
            </p:nvCxnSpPr>
            <p:spPr>
              <a:xfrm>
                <a:off x="4641850" y="3396373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96" name="直線矢印コネクタ 195"/>
              <p:cNvCxnSpPr/>
              <p:nvPr/>
            </p:nvCxnSpPr>
            <p:spPr>
              <a:xfrm>
                <a:off x="7475756" y="3396545"/>
                <a:ext cx="379672" cy="123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40458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197" name="グループ化 32"/>
              <p:cNvGrpSpPr/>
              <p:nvPr/>
            </p:nvGrpSpPr>
            <p:grpSpPr>
              <a:xfrm>
                <a:off x="5027667" y="3044822"/>
                <a:ext cx="2451344" cy="701588"/>
                <a:chOff x="4286248" y="2500306"/>
                <a:chExt cx="4000528" cy="1214446"/>
              </a:xfrm>
              <a:gradFill flip="none" rotWithShape="1">
                <a:gsLst>
                  <a:gs pos="0">
                    <a:srgbClr val="1F497D"/>
                  </a:gs>
                  <a:gs pos="50000">
                    <a:sysClr val="window" lastClr="FFFFFF"/>
                  </a:gs>
                  <a:gs pos="100000">
                    <a:srgbClr val="1F497D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98" name="正方形/長方形 197"/>
                <p:cNvSpPr/>
                <p:nvPr/>
              </p:nvSpPr>
              <p:spPr>
                <a:xfrm>
                  <a:off x="4786314" y="2571744"/>
                  <a:ext cx="500066" cy="107157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99" name="正方形/長方形 198"/>
                <p:cNvSpPr/>
                <p:nvPr/>
              </p:nvSpPr>
              <p:spPr>
                <a:xfrm>
                  <a:off x="5286380" y="2500306"/>
                  <a:ext cx="500066" cy="121444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0" name="正方形/長方形 199"/>
                <p:cNvSpPr/>
                <p:nvPr/>
              </p:nvSpPr>
              <p:spPr>
                <a:xfrm>
                  <a:off x="5786446" y="2714620"/>
                  <a:ext cx="500066" cy="78581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1" name="正方形/長方形 200"/>
                <p:cNvSpPr/>
                <p:nvPr/>
              </p:nvSpPr>
              <p:spPr>
                <a:xfrm>
                  <a:off x="6286512" y="2857496"/>
                  <a:ext cx="500066" cy="500066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2" name="正方形/長方形 201"/>
                <p:cNvSpPr/>
                <p:nvPr/>
              </p:nvSpPr>
              <p:spPr>
                <a:xfrm>
                  <a:off x="6786578" y="2643182"/>
                  <a:ext cx="500066" cy="928694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3" name="正方形/長方形 202"/>
                <p:cNvSpPr/>
                <p:nvPr/>
              </p:nvSpPr>
              <p:spPr>
                <a:xfrm>
                  <a:off x="7286644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4" name="正方形/長方形 203"/>
                <p:cNvSpPr/>
                <p:nvPr/>
              </p:nvSpPr>
              <p:spPr>
                <a:xfrm>
                  <a:off x="7786710" y="2928934"/>
                  <a:ext cx="500066" cy="35719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205" name="正方形/長方形 204"/>
                <p:cNvSpPr/>
                <p:nvPr/>
              </p:nvSpPr>
              <p:spPr>
                <a:xfrm>
                  <a:off x="4286248" y="2786058"/>
                  <a:ext cx="500066" cy="64294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1F497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</p:grpSp>
        </p:grpSp>
        <p:pic>
          <p:nvPicPr>
            <p:cNvPr id="123" name="図 1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066" y="6065602"/>
              <a:ext cx="488906" cy="243718"/>
            </a:xfrm>
            <a:prstGeom prst="rect">
              <a:avLst/>
            </a:prstGeom>
          </p:spPr>
        </p:pic>
        <p:pic>
          <p:nvPicPr>
            <p:cNvPr id="124" name="図 123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519" y="6065602"/>
              <a:ext cx="513865" cy="243718"/>
            </a:xfrm>
            <a:prstGeom prst="rect">
              <a:avLst/>
            </a:prstGeom>
          </p:spPr>
        </p:pic>
      </p:grpSp>
      <p:grpSp>
        <p:nvGrpSpPr>
          <p:cNvPr id="30" name="グループ化 29"/>
          <p:cNvGrpSpPr/>
          <p:nvPr/>
        </p:nvGrpSpPr>
        <p:grpSpPr>
          <a:xfrm>
            <a:off x="2619457" y="768408"/>
            <a:ext cx="6371373" cy="5566780"/>
            <a:chOff x="2619457" y="768408"/>
            <a:chExt cx="6371373" cy="5566780"/>
          </a:xfrm>
        </p:grpSpPr>
        <p:grpSp>
          <p:nvGrpSpPr>
            <p:cNvPr id="122" name="グループ化 121"/>
            <p:cNvGrpSpPr/>
            <p:nvPr/>
          </p:nvGrpSpPr>
          <p:grpSpPr>
            <a:xfrm>
              <a:off x="4546313" y="768408"/>
              <a:ext cx="2246289" cy="2665219"/>
              <a:chOff x="392295" y="1735574"/>
              <a:chExt cx="2246289" cy="2665219"/>
            </a:xfrm>
          </p:grpSpPr>
          <p:grpSp>
            <p:nvGrpSpPr>
              <p:cNvPr id="6" name="グループ化 5"/>
              <p:cNvGrpSpPr/>
              <p:nvPr/>
            </p:nvGrpSpPr>
            <p:grpSpPr>
              <a:xfrm>
                <a:off x="1941059" y="2367101"/>
                <a:ext cx="697525" cy="572399"/>
                <a:chOff x="2621464" y="3440378"/>
                <a:chExt cx="908872" cy="745833"/>
              </a:xfrm>
            </p:grpSpPr>
            <p:sp>
              <p:nvSpPr>
                <p:cNvPr id="7" name="円弧 6"/>
                <p:cNvSpPr/>
                <p:nvPr/>
              </p:nvSpPr>
              <p:spPr bwMode="auto">
                <a:xfrm rot="2817641">
                  <a:off x="2621464" y="3505733"/>
                  <a:ext cx="632361" cy="632361"/>
                </a:xfrm>
                <a:prstGeom prst="arc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8" name="円弧 7"/>
                <p:cNvSpPr/>
                <p:nvPr/>
              </p:nvSpPr>
              <p:spPr bwMode="auto">
                <a:xfrm rot="2817641">
                  <a:off x="2703123" y="3471490"/>
                  <a:ext cx="692064" cy="692064"/>
                </a:xfrm>
                <a:prstGeom prst="arc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9" name="円弧 8"/>
                <p:cNvSpPr/>
                <p:nvPr/>
              </p:nvSpPr>
              <p:spPr bwMode="auto">
                <a:xfrm rot="2817641">
                  <a:off x="2784503" y="3440378"/>
                  <a:ext cx="745833" cy="745833"/>
                </a:xfrm>
                <a:prstGeom prst="arc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</p:grpSp>
          <p:grpSp>
            <p:nvGrpSpPr>
              <p:cNvPr id="109" name="グループ化 108"/>
              <p:cNvGrpSpPr/>
              <p:nvPr/>
            </p:nvGrpSpPr>
            <p:grpSpPr>
              <a:xfrm>
                <a:off x="611560" y="1735574"/>
                <a:ext cx="1879575" cy="2027351"/>
                <a:chOff x="-1608112" y="1585913"/>
                <a:chExt cx="1879575" cy="2027351"/>
              </a:xfrm>
            </p:grpSpPr>
            <p:sp>
              <p:nvSpPr>
                <p:cNvPr id="100" name="フリーフォーム 99"/>
                <p:cNvSpPr/>
                <p:nvPr/>
              </p:nvSpPr>
              <p:spPr bwMode="auto">
                <a:xfrm>
                  <a:off x="-934155" y="1589136"/>
                  <a:ext cx="1195270" cy="2018992"/>
                </a:xfrm>
                <a:custGeom>
                  <a:avLst/>
                  <a:gdLst>
                    <a:gd name="connsiteX0" fmla="*/ 934315 w 1192651"/>
                    <a:gd name="connsiteY0" fmla="*/ 18118 h 2044366"/>
                    <a:gd name="connsiteX1" fmla="*/ 1169265 w 1192651"/>
                    <a:gd name="connsiteY1" fmla="*/ 494368 h 2044366"/>
                    <a:gd name="connsiteX2" fmla="*/ 1175615 w 1192651"/>
                    <a:gd name="connsiteY2" fmla="*/ 576918 h 2044366"/>
                    <a:gd name="connsiteX3" fmla="*/ 1093065 w 1192651"/>
                    <a:gd name="connsiteY3" fmla="*/ 589618 h 2044366"/>
                    <a:gd name="connsiteX4" fmla="*/ 978765 w 1192651"/>
                    <a:gd name="connsiteY4" fmla="*/ 583268 h 2044366"/>
                    <a:gd name="connsiteX5" fmla="*/ 889865 w 1192651"/>
                    <a:gd name="connsiteY5" fmla="*/ 640418 h 2044366"/>
                    <a:gd name="connsiteX6" fmla="*/ 915265 w 1192651"/>
                    <a:gd name="connsiteY6" fmla="*/ 773768 h 2044366"/>
                    <a:gd name="connsiteX7" fmla="*/ 940665 w 1192651"/>
                    <a:gd name="connsiteY7" fmla="*/ 843618 h 2044366"/>
                    <a:gd name="connsiteX8" fmla="*/ 858115 w 1192651"/>
                    <a:gd name="connsiteY8" fmla="*/ 919818 h 2044366"/>
                    <a:gd name="connsiteX9" fmla="*/ 794615 w 1192651"/>
                    <a:gd name="connsiteY9" fmla="*/ 881718 h 2044366"/>
                    <a:gd name="connsiteX10" fmla="*/ 800965 w 1192651"/>
                    <a:gd name="connsiteY10" fmla="*/ 996018 h 2044366"/>
                    <a:gd name="connsiteX11" fmla="*/ 851765 w 1192651"/>
                    <a:gd name="connsiteY11" fmla="*/ 983318 h 2044366"/>
                    <a:gd name="connsiteX12" fmla="*/ 896215 w 1192651"/>
                    <a:gd name="connsiteY12" fmla="*/ 1034118 h 2044366"/>
                    <a:gd name="connsiteX13" fmla="*/ 889865 w 1192651"/>
                    <a:gd name="connsiteY13" fmla="*/ 1110318 h 2044366"/>
                    <a:gd name="connsiteX14" fmla="*/ 813665 w 1192651"/>
                    <a:gd name="connsiteY14" fmla="*/ 1161118 h 2044366"/>
                    <a:gd name="connsiteX15" fmla="*/ 807315 w 1192651"/>
                    <a:gd name="connsiteY15" fmla="*/ 1377018 h 2044366"/>
                    <a:gd name="connsiteX16" fmla="*/ 858115 w 1192651"/>
                    <a:gd name="connsiteY16" fmla="*/ 1523068 h 2044366"/>
                    <a:gd name="connsiteX17" fmla="*/ 807315 w 1192651"/>
                    <a:gd name="connsiteY17" fmla="*/ 1662768 h 2044366"/>
                    <a:gd name="connsiteX18" fmla="*/ 648565 w 1192651"/>
                    <a:gd name="connsiteY18" fmla="*/ 1688168 h 2044366"/>
                    <a:gd name="connsiteX19" fmla="*/ 267565 w 1192651"/>
                    <a:gd name="connsiteY19" fmla="*/ 1631018 h 2044366"/>
                    <a:gd name="connsiteX20" fmla="*/ 159615 w 1192651"/>
                    <a:gd name="connsiteY20" fmla="*/ 1662768 h 2044366"/>
                    <a:gd name="connsiteX21" fmla="*/ 83415 w 1192651"/>
                    <a:gd name="connsiteY21" fmla="*/ 1770718 h 2044366"/>
                    <a:gd name="connsiteX22" fmla="*/ 26265 w 1192651"/>
                    <a:gd name="connsiteY22" fmla="*/ 2031068 h 2044366"/>
                    <a:gd name="connsiteX23" fmla="*/ 865 w 1192651"/>
                    <a:gd name="connsiteY23" fmla="*/ 2005668 h 2044366"/>
                    <a:gd name="connsiteX24" fmla="*/ 7215 w 1192651"/>
                    <a:gd name="connsiteY24" fmla="*/ 1999318 h 2044366"/>
                    <a:gd name="connsiteX25" fmla="*/ 19915 w 1192651"/>
                    <a:gd name="connsiteY25" fmla="*/ 1681818 h 2044366"/>
                    <a:gd name="connsiteX26" fmla="*/ 51665 w 1192651"/>
                    <a:gd name="connsiteY26" fmla="*/ 430868 h 2044366"/>
                    <a:gd name="connsiteX27" fmla="*/ 58015 w 1192651"/>
                    <a:gd name="connsiteY27" fmla="*/ 24468 h 2044366"/>
                    <a:gd name="connsiteX28" fmla="*/ 70715 w 1192651"/>
                    <a:gd name="connsiteY28" fmla="*/ 43518 h 2044366"/>
                    <a:gd name="connsiteX29" fmla="*/ 934315 w 1192651"/>
                    <a:gd name="connsiteY29" fmla="*/ 18118 h 2044366"/>
                    <a:gd name="connsiteX0" fmla="*/ 934315 w 1192651"/>
                    <a:gd name="connsiteY0" fmla="*/ 21737 h 2047985"/>
                    <a:gd name="connsiteX1" fmla="*/ 1169265 w 1192651"/>
                    <a:gd name="connsiteY1" fmla="*/ 497987 h 2047985"/>
                    <a:gd name="connsiteX2" fmla="*/ 1175615 w 1192651"/>
                    <a:gd name="connsiteY2" fmla="*/ 580537 h 2047985"/>
                    <a:gd name="connsiteX3" fmla="*/ 1093065 w 1192651"/>
                    <a:gd name="connsiteY3" fmla="*/ 593237 h 2047985"/>
                    <a:gd name="connsiteX4" fmla="*/ 978765 w 1192651"/>
                    <a:gd name="connsiteY4" fmla="*/ 586887 h 2047985"/>
                    <a:gd name="connsiteX5" fmla="*/ 889865 w 1192651"/>
                    <a:gd name="connsiteY5" fmla="*/ 644037 h 2047985"/>
                    <a:gd name="connsiteX6" fmla="*/ 915265 w 1192651"/>
                    <a:gd name="connsiteY6" fmla="*/ 777387 h 2047985"/>
                    <a:gd name="connsiteX7" fmla="*/ 940665 w 1192651"/>
                    <a:gd name="connsiteY7" fmla="*/ 847237 h 2047985"/>
                    <a:gd name="connsiteX8" fmla="*/ 858115 w 1192651"/>
                    <a:gd name="connsiteY8" fmla="*/ 923437 h 2047985"/>
                    <a:gd name="connsiteX9" fmla="*/ 794615 w 1192651"/>
                    <a:gd name="connsiteY9" fmla="*/ 885337 h 2047985"/>
                    <a:gd name="connsiteX10" fmla="*/ 800965 w 1192651"/>
                    <a:gd name="connsiteY10" fmla="*/ 999637 h 2047985"/>
                    <a:gd name="connsiteX11" fmla="*/ 851765 w 1192651"/>
                    <a:gd name="connsiteY11" fmla="*/ 986937 h 2047985"/>
                    <a:gd name="connsiteX12" fmla="*/ 896215 w 1192651"/>
                    <a:gd name="connsiteY12" fmla="*/ 1037737 h 2047985"/>
                    <a:gd name="connsiteX13" fmla="*/ 889865 w 1192651"/>
                    <a:gd name="connsiteY13" fmla="*/ 1113937 h 2047985"/>
                    <a:gd name="connsiteX14" fmla="*/ 813665 w 1192651"/>
                    <a:gd name="connsiteY14" fmla="*/ 1164737 h 2047985"/>
                    <a:gd name="connsiteX15" fmla="*/ 807315 w 1192651"/>
                    <a:gd name="connsiteY15" fmla="*/ 1380637 h 2047985"/>
                    <a:gd name="connsiteX16" fmla="*/ 858115 w 1192651"/>
                    <a:gd name="connsiteY16" fmla="*/ 1526687 h 2047985"/>
                    <a:gd name="connsiteX17" fmla="*/ 807315 w 1192651"/>
                    <a:gd name="connsiteY17" fmla="*/ 1666387 h 2047985"/>
                    <a:gd name="connsiteX18" fmla="*/ 648565 w 1192651"/>
                    <a:gd name="connsiteY18" fmla="*/ 1691787 h 2047985"/>
                    <a:gd name="connsiteX19" fmla="*/ 267565 w 1192651"/>
                    <a:gd name="connsiteY19" fmla="*/ 1634637 h 2047985"/>
                    <a:gd name="connsiteX20" fmla="*/ 159615 w 1192651"/>
                    <a:gd name="connsiteY20" fmla="*/ 1666387 h 2047985"/>
                    <a:gd name="connsiteX21" fmla="*/ 83415 w 1192651"/>
                    <a:gd name="connsiteY21" fmla="*/ 1774337 h 2047985"/>
                    <a:gd name="connsiteX22" fmla="*/ 26265 w 1192651"/>
                    <a:gd name="connsiteY22" fmla="*/ 2034687 h 2047985"/>
                    <a:gd name="connsiteX23" fmla="*/ 865 w 1192651"/>
                    <a:gd name="connsiteY23" fmla="*/ 2009287 h 2047985"/>
                    <a:gd name="connsiteX24" fmla="*/ 7215 w 1192651"/>
                    <a:gd name="connsiteY24" fmla="*/ 2002937 h 2047985"/>
                    <a:gd name="connsiteX25" fmla="*/ 19915 w 1192651"/>
                    <a:gd name="connsiteY25" fmla="*/ 1685437 h 2047985"/>
                    <a:gd name="connsiteX26" fmla="*/ 51665 w 1192651"/>
                    <a:gd name="connsiteY26" fmla="*/ 434487 h 2047985"/>
                    <a:gd name="connsiteX27" fmla="*/ 58015 w 1192651"/>
                    <a:gd name="connsiteY27" fmla="*/ 28087 h 2047985"/>
                    <a:gd name="connsiteX28" fmla="*/ 87384 w 1192651"/>
                    <a:gd name="connsiteY28" fmla="*/ 30468 h 2047985"/>
                    <a:gd name="connsiteX29" fmla="*/ 934315 w 1192651"/>
                    <a:gd name="connsiteY29" fmla="*/ 21737 h 2047985"/>
                    <a:gd name="connsiteX0" fmla="*/ 934315 w 1192651"/>
                    <a:gd name="connsiteY0" fmla="*/ 0 h 2026248"/>
                    <a:gd name="connsiteX1" fmla="*/ 1169265 w 1192651"/>
                    <a:gd name="connsiteY1" fmla="*/ 476250 h 2026248"/>
                    <a:gd name="connsiteX2" fmla="*/ 1175615 w 1192651"/>
                    <a:gd name="connsiteY2" fmla="*/ 558800 h 2026248"/>
                    <a:gd name="connsiteX3" fmla="*/ 1093065 w 1192651"/>
                    <a:gd name="connsiteY3" fmla="*/ 571500 h 2026248"/>
                    <a:gd name="connsiteX4" fmla="*/ 978765 w 1192651"/>
                    <a:gd name="connsiteY4" fmla="*/ 565150 h 2026248"/>
                    <a:gd name="connsiteX5" fmla="*/ 889865 w 1192651"/>
                    <a:gd name="connsiteY5" fmla="*/ 622300 h 2026248"/>
                    <a:gd name="connsiteX6" fmla="*/ 915265 w 1192651"/>
                    <a:gd name="connsiteY6" fmla="*/ 755650 h 2026248"/>
                    <a:gd name="connsiteX7" fmla="*/ 940665 w 1192651"/>
                    <a:gd name="connsiteY7" fmla="*/ 825500 h 2026248"/>
                    <a:gd name="connsiteX8" fmla="*/ 858115 w 1192651"/>
                    <a:gd name="connsiteY8" fmla="*/ 901700 h 2026248"/>
                    <a:gd name="connsiteX9" fmla="*/ 794615 w 1192651"/>
                    <a:gd name="connsiteY9" fmla="*/ 863600 h 2026248"/>
                    <a:gd name="connsiteX10" fmla="*/ 800965 w 1192651"/>
                    <a:gd name="connsiteY10" fmla="*/ 977900 h 2026248"/>
                    <a:gd name="connsiteX11" fmla="*/ 851765 w 1192651"/>
                    <a:gd name="connsiteY11" fmla="*/ 965200 h 2026248"/>
                    <a:gd name="connsiteX12" fmla="*/ 896215 w 1192651"/>
                    <a:gd name="connsiteY12" fmla="*/ 1016000 h 2026248"/>
                    <a:gd name="connsiteX13" fmla="*/ 889865 w 1192651"/>
                    <a:gd name="connsiteY13" fmla="*/ 1092200 h 2026248"/>
                    <a:gd name="connsiteX14" fmla="*/ 813665 w 1192651"/>
                    <a:gd name="connsiteY14" fmla="*/ 1143000 h 2026248"/>
                    <a:gd name="connsiteX15" fmla="*/ 807315 w 1192651"/>
                    <a:gd name="connsiteY15" fmla="*/ 1358900 h 2026248"/>
                    <a:gd name="connsiteX16" fmla="*/ 858115 w 1192651"/>
                    <a:gd name="connsiteY16" fmla="*/ 1504950 h 2026248"/>
                    <a:gd name="connsiteX17" fmla="*/ 807315 w 1192651"/>
                    <a:gd name="connsiteY17" fmla="*/ 1644650 h 2026248"/>
                    <a:gd name="connsiteX18" fmla="*/ 648565 w 1192651"/>
                    <a:gd name="connsiteY18" fmla="*/ 1670050 h 2026248"/>
                    <a:gd name="connsiteX19" fmla="*/ 267565 w 1192651"/>
                    <a:gd name="connsiteY19" fmla="*/ 1612900 h 2026248"/>
                    <a:gd name="connsiteX20" fmla="*/ 159615 w 1192651"/>
                    <a:gd name="connsiteY20" fmla="*/ 1644650 h 2026248"/>
                    <a:gd name="connsiteX21" fmla="*/ 83415 w 1192651"/>
                    <a:gd name="connsiteY21" fmla="*/ 1752600 h 2026248"/>
                    <a:gd name="connsiteX22" fmla="*/ 26265 w 1192651"/>
                    <a:gd name="connsiteY22" fmla="*/ 2012950 h 2026248"/>
                    <a:gd name="connsiteX23" fmla="*/ 865 w 1192651"/>
                    <a:gd name="connsiteY23" fmla="*/ 1987550 h 2026248"/>
                    <a:gd name="connsiteX24" fmla="*/ 7215 w 1192651"/>
                    <a:gd name="connsiteY24" fmla="*/ 1981200 h 2026248"/>
                    <a:gd name="connsiteX25" fmla="*/ 19915 w 1192651"/>
                    <a:gd name="connsiteY25" fmla="*/ 1663700 h 2026248"/>
                    <a:gd name="connsiteX26" fmla="*/ 51665 w 1192651"/>
                    <a:gd name="connsiteY26" fmla="*/ 412750 h 2026248"/>
                    <a:gd name="connsiteX27" fmla="*/ 58015 w 1192651"/>
                    <a:gd name="connsiteY27" fmla="*/ 6350 h 2026248"/>
                    <a:gd name="connsiteX28" fmla="*/ 87384 w 1192651"/>
                    <a:gd name="connsiteY28" fmla="*/ 8731 h 2026248"/>
                    <a:gd name="connsiteX29" fmla="*/ 934315 w 1192651"/>
                    <a:gd name="connsiteY29" fmla="*/ 0 h 2026248"/>
                    <a:gd name="connsiteX0" fmla="*/ 934315 w 1192651"/>
                    <a:gd name="connsiteY0" fmla="*/ 0 h 2026248"/>
                    <a:gd name="connsiteX1" fmla="*/ 1169265 w 1192651"/>
                    <a:gd name="connsiteY1" fmla="*/ 476250 h 2026248"/>
                    <a:gd name="connsiteX2" fmla="*/ 1175615 w 1192651"/>
                    <a:gd name="connsiteY2" fmla="*/ 558800 h 2026248"/>
                    <a:gd name="connsiteX3" fmla="*/ 1093065 w 1192651"/>
                    <a:gd name="connsiteY3" fmla="*/ 571500 h 2026248"/>
                    <a:gd name="connsiteX4" fmla="*/ 978765 w 1192651"/>
                    <a:gd name="connsiteY4" fmla="*/ 565150 h 2026248"/>
                    <a:gd name="connsiteX5" fmla="*/ 889865 w 1192651"/>
                    <a:gd name="connsiteY5" fmla="*/ 622300 h 2026248"/>
                    <a:gd name="connsiteX6" fmla="*/ 915265 w 1192651"/>
                    <a:gd name="connsiteY6" fmla="*/ 755650 h 2026248"/>
                    <a:gd name="connsiteX7" fmla="*/ 940665 w 1192651"/>
                    <a:gd name="connsiteY7" fmla="*/ 825500 h 2026248"/>
                    <a:gd name="connsiteX8" fmla="*/ 858115 w 1192651"/>
                    <a:gd name="connsiteY8" fmla="*/ 901700 h 2026248"/>
                    <a:gd name="connsiteX9" fmla="*/ 794615 w 1192651"/>
                    <a:gd name="connsiteY9" fmla="*/ 863600 h 2026248"/>
                    <a:gd name="connsiteX10" fmla="*/ 800965 w 1192651"/>
                    <a:gd name="connsiteY10" fmla="*/ 977900 h 2026248"/>
                    <a:gd name="connsiteX11" fmla="*/ 851765 w 1192651"/>
                    <a:gd name="connsiteY11" fmla="*/ 965200 h 2026248"/>
                    <a:gd name="connsiteX12" fmla="*/ 896215 w 1192651"/>
                    <a:gd name="connsiteY12" fmla="*/ 1016000 h 2026248"/>
                    <a:gd name="connsiteX13" fmla="*/ 889865 w 1192651"/>
                    <a:gd name="connsiteY13" fmla="*/ 1092200 h 2026248"/>
                    <a:gd name="connsiteX14" fmla="*/ 813665 w 1192651"/>
                    <a:gd name="connsiteY14" fmla="*/ 1143000 h 2026248"/>
                    <a:gd name="connsiteX15" fmla="*/ 807315 w 1192651"/>
                    <a:gd name="connsiteY15" fmla="*/ 1358900 h 2026248"/>
                    <a:gd name="connsiteX16" fmla="*/ 858115 w 1192651"/>
                    <a:gd name="connsiteY16" fmla="*/ 1504950 h 2026248"/>
                    <a:gd name="connsiteX17" fmla="*/ 807315 w 1192651"/>
                    <a:gd name="connsiteY17" fmla="*/ 1644650 h 2026248"/>
                    <a:gd name="connsiteX18" fmla="*/ 648565 w 1192651"/>
                    <a:gd name="connsiteY18" fmla="*/ 1670050 h 2026248"/>
                    <a:gd name="connsiteX19" fmla="*/ 267565 w 1192651"/>
                    <a:gd name="connsiteY19" fmla="*/ 1612900 h 2026248"/>
                    <a:gd name="connsiteX20" fmla="*/ 159615 w 1192651"/>
                    <a:gd name="connsiteY20" fmla="*/ 1644650 h 2026248"/>
                    <a:gd name="connsiteX21" fmla="*/ 83415 w 1192651"/>
                    <a:gd name="connsiteY21" fmla="*/ 1752600 h 2026248"/>
                    <a:gd name="connsiteX22" fmla="*/ 26265 w 1192651"/>
                    <a:gd name="connsiteY22" fmla="*/ 2012950 h 2026248"/>
                    <a:gd name="connsiteX23" fmla="*/ 865 w 1192651"/>
                    <a:gd name="connsiteY23" fmla="*/ 1987550 h 2026248"/>
                    <a:gd name="connsiteX24" fmla="*/ 7215 w 1192651"/>
                    <a:gd name="connsiteY24" fmla="*/ 1981200 h 2026248"/>
                    <a:gd name="connsiteX25" fmla="*/ 19915 w 1192651"/>
                    <a:gd name="connsiteY25" fmla="*/ 1663700 h 2026248"/>
                    <a:gd name="connsiteX26" fmla="*/ 51665 w 1192651"/>
                    <a:gd name="connsiteY26" fmla="*/ 412750 h 2026248"/>
                    <a:gd name="connsiteX27" fmla="*/ 58015 w 1192651"/>
                    <a:gd name="connsiteY27" fmla="*/ 6350 h 2026248"/>
                    <a:gd name="connsiteX28" fmla="*/ 87384 w 1192651"/>
                    <a:gd name="connsiteY28" fmla="*/ 3968 h 2026248"/>
                    <a:gd name="connsiteX29" fmla="*/ 934315 w 1192651"/>
                    <a:gd name="connsiteY29" fmla="*/ 0 h 2026248"/>
                    <a:gd name="connsiteX0" fmla="*/ 934315 w 1192651"/>
                    <a:gd name="connsiteY0" fmla="*/ 0 h 2028257"/>
                    <a:gd name="connsiteX1" fmla="*/ 1169265 w 1192651"/>
                    <a:gd name="connsiteY1" fmla="*/ 476250 h 2028257"/>
                    <a:gd name="connsiteX2" fmla="*/ 1175615 w 1192651"/>
                    <a:gd name="connsiteY2" fmla="*/ 558800 h 2028257"/>
                    <a:gd name="connsiteX3" fmla="*/ 1093065 w 1192651"/>
                    <a:gd name="connsiteY3" fmla="*/ 571500 h 2028257"/>
                    <a:gd name="connsiteX4" fmla="*/ 978765 w 1192651"/>
                    <a:gd name="connsiteY4" fmla="*/ 565150 h 2028257"/>
                    <a:gd name="connsiteX5" fmla="*/ 889865 w 1192651"/>
                    <a:gd name="connsiteY5" fmla="*/ 622300 h 2028257"/>
                    <a:gd name="connsiteX6" fmla="*/ 915265 w 1192651"/>
                    <a:gd name="connsiteY6" fmla="*/ 755650 h 2028257"/>
                    <a:gd name="connsiteX7" fmla="*/ 940665 w 1192651"/>
                    <a:gd name="connsiteY7" fmla="*/ 825500 h 2028257"/>
                    <a:gd name="connsiteX8" fmla="*/ 858115 w 1192651"/>
                    <a:gd name="connsiteY8" fmla="*/ 901700 h 2028257"/>
                    <a:gd name="connsiteX9" fmla="*/ 794615 w 1192651"/>
                    <a:gd name="connsiteY9" fmla="*/ 863600 h 2028257"/>
                    <a:gd name="connsiteX10" fmla="*/ 800965 w 1192651"/>
                    <a:gd name="connsiteY10" fmla="*/ 977900 h 2028257"/>
                    <a:gd name="connsiteX11" fmla="*/ 851765 w 1192651"/>
                    <a:gd name="connsiteY11" fmla="*/ 965200 h 2028257"/>
                    <a:gd name="connsiteX12" fmla="*/ 896215 w 1192651"/>
                    <a:gd name="connsiteY12" fmla="*/ 1016000 h 2028257"/>
                    <a:gd name="connsiteX13" fmla="*/ 889865 w 1192651"/>
                    <a:gd name="connsiteY13" fmla="*/ 1092200 h 2028257"/>
                    <a:gd name="connsiteX14" fmla="*/ 813665 w 1192651"/>
                    <a:gd name="connsiteY14" fmla="*/ 1143000 h 2028257"/>
                    <a:gd name="connsiteX15" fmla="*/ 807315 w 1192651"/>
                    <a:gd name="connsiteY15" fmla="*/ 1358900 h 2028257"/>
                    <a:gd name="connsiteX16" fmla="*/ 858115 w 1192651"/>
                    <a:gd name="connsiteY16" fmla="*/ 1504950 h 2028257"/>
                    <a:gd name="connsiteX17" fmla="*/ 807315 w 1192651"/>
                    <a:gd name="connsiteY17" fmla="*/ 1644650 h 2028257"/>
                    <a:gd name="connsiteX18" fmla="*/ 648565 w 1192651"/>
                    <a:gd name="connsiteY18" fmla="*/ 1670050 h 2028257"/>
                    <a:gd name="connsiteX19" fmla="*/ 267565 w 1192651"/>
                    <a:gd name="connsiteY19" fmla="*/ 1612900 h 2028257"/>
                    <a:gd name="connsiteX20" fmla="*/ 159615 w 1192651"/>
                    <a:gd name="connsiteY20" fmla="*/ 1644650 h 2028257"/>
                    <a:gd name="connsiteX21" fmla="*/ 83415 w 1192651"/>
                    <a:gd name="connsiteY21" fmla="*/ 1752600 h 2028257"/>
                    <a:gd name="connsiteX22" fmla="*/ 26265 w 1192651"/>
                    <a:gd name="connsiteY22" fmla="*/ 2012950 h 2028257"/>
                    <a:gd name="connsiteX23" fmla="*/ 865 w 1192651"/>
                    <a:gd name="connsiteY23" fmla="*/ 1987550 h 2028257"/>
                    <a:gd name="connsiteX24" fmla="*/ 7215 w 1192651"/>
                    <a:gd name="connsiteY24" fmla="*/ 1902619 h 2028257"/>
                    <a:gd name="connsiteX25" fmla="*/ 19915 w 1192651"/>
                    <a:gd name="connsiteY25" fmla="*/ 1663700 h 2028257"/>
                    <a:gd name="connsiteX26" fmla="*/ 51665 w 1192651"/>
                    <a:gd name="connsiteY26" fmla="*/ 412750 h 2028257"/>
                    <a:gd name="connsiteX27" fmla="*/ 58015 w 1192651"/>
                    <a:gd name="connsiteY27" fmla="*/ 6350 h 2028257"/>
                    <a:gd name="connsiteX28" fmla="*/ 87384 w 1192651"/>
                    <a:gd name="connsiteY28" fmla="*/ 3968 h 2028257"/>
                    <a:gd name="connsiteX29" fmla="*/ 934315 w 1192651"/>
                    <a:gd name="connsiteY29" fmla="*/ 0 h 2028257"/>
                    <a:gd name="connsiteX0" fmla="*/ 928641 w 1186977"/>
                    <a:gd name="connsiteY0" fmla="*/ 0 h 2031824"/>
                    <a:gd name="connsiteX1" fmla="*/ 1163591 w 1186977"/>
                    <a:gd name="connsiteY1" fmla="*/ 476250 h 2031824"/>
                    <a:gd name="connsiteX2" fmla="*/ 1169941 w 1186977"/>
                    <a:gd name="connsiteY2" fmla="*/ 558800 h 2031824"/>
                    <a:gd name="connsiteX3" fmla="*/ 1087391 w 1186977"/>
                    <a:gd name="connsiteY3" fmla="*/ 571500 h 2031824"/>
                    <a:gd name="connsiteX4" fmla="*/ 973091 w 1186977"/>
                    <a:gd name="connsiteY4" fmla="*/ 565150 h 2031824"/>
                    <a:gd name="connsiteX5" fmla="*/ 884191 w 1186977"/>
                    <a:gd name="connsiteY5" fmla="*/ 622300 h 2031824"/>
                    <a:gd name="connsiteX6" fmla="*/ 909591 w 1186977"/>
                    <a:gd name="connsiteY6" fmla="*/ 755650 h 2031824"/>
                    <a:gd name="connsiteX7" fmla="*/ 934991 w 1186977"/>
                    <a:gd name="connsiteY7" fmla="*/ 825500 h 2031824"/>
                    <a:gd name="connsiteX8" fmla="*/ 852441 w 1186977"/>
                    <a:gd name="connsiteY8" fmla="*/ 901700 h 2031824"/>
                    <a:gd name="connsiteX9" fmla="*/ 788941 w 1186977"/>
                    <a:gd name="connsiteY9" fmla="*/ 863600 h 2031824"/>
                    <a:gd name="connsiteX10" fmla="*/ 795291 w 1186977"/>
                    <a:gd name="connsiteY10" fmla="*/ 977900 h 2031824"/>
                    <a:gd name="connsiteX11" fmla="*/ 846091 w 1186977"/>
                    <a:gd name="connsiteY11" fmla="*/ 965200 h 2031824"/>
                    <a:gd name="connsiteX12" fmla="*/ 890541 w 1186977"/>
                    <a:gd name="connsiteY12" fmla="*/ 1016000 h 2031824"/>
                    <a:gd name="connsiteX13" fmla="*/ 884191 w 1186977"/>
                    <a:gd name="connsiteY13" fmla="*/ 1092200 h 2031824"/>
                    <a:gd name="connsiteX14" fmla="*/ 807991 w 1186977"/>
                    <a:gd name="connsiteY14" fmla="*/ 1143000 h 2031824"/>
                    <a:gd name="connsiteX15" fmla="*/ 801641 w 1186977"/>
                    <a:gd name="connsiteY15" fmla="*/ 1358900 h 2031824"/>
                    <a:gd name="connsiteX16" fmla="*/ 852441 w 1186977"/>
                    <a:gd name="connsiteY16" fmla="*/ 1504950 h 2031824"/>
                    <a:gd name="connsiteX17" fmla="*/ 801641 w 1186977"/>
                    <a:gd name="connsiteY17" fmla="*/ 1644650 h 2031824"/>
                    <a:gd name="connsiteX18" fmla="*/ 642891 w 1186977"/>
                    <a:gd name="connsiteY18" fmla="*/ 1670050 h 2031824"/>
                    <a:gd name="connsiteX19" fmla="*/ 261891 w 1186977"/>
                    <a:gd name="connsiteY19" fmla="*/ 1612900 h 2031824"/>
                    <a:gd name="connsiteX20" fmla="*/ 153941 w 1186977"/>
                    <a:gd name="connsiteY20" fmla="*/ 1644650 h 2031824"/>
                    <a:gd name="connsiteX21" fmla="*/ 77741 w 1186977"/>
                    <a:gd name="connsiteY21" fmla="*/ 1752600 h 2031824"/>
                    <a:gd name="connsiteX22" fmla="*/ 20591 w 1186977"/>
                    <a:gd name="connsiteY22" fmla="*/ 2012950 h 2031824"/>
                    <a:gd name="connsiteX23" fmla="*/ 2335 w 1186977"/>
                    <a:gd name="connsiteY23" fmla="*/ 1999457 h 2031824"/>
                    <a:gd name="connsiteX24" fmla="*/ 1541 w 1186977"/>
                    <a:gd name="connsiteY24" fmla="*/ 1902619 h 2031824"/>
                    <a:gd name="connsiteX25" fmla="*/ 14241 w 1186977"/>
                    <a:gd name="connsiteY25" fmla="*/ 1663700 h 2031824"/>
                    <a:gd name="connsiteX26" fmla="*/ 45991 w 1186977"/>
                    <a:gd name="connsiteY26" fmla="*/ 412750 h 2031824"/>
                    <a:gd name="connsiteX27" fmla="*/ 52341 w 1186977"/>
                    <a:gd name="connsiteY27" fmla="*/ 6350 h 2031824"/>
                    <a:gd name="connsiteX28" fmla="*/ 81710 w 1186977"/>
                    <a:gd name="connsiteY28" fmla="*/ 3968 h 2031824"/>
                    <a:gd name="connsiteX29" fmla="*/ 928641 w 1186977"/>
                    <a:gd name="connsiteY29" fmla="*/ 0 h 2031824"/>
                    <a:gd name="connsiteX0" fmla="*/ 929742 w 1188078"/>
                    <a:gd name="connsiteY0" fmla="*/ 0 h 2001227"/>
                    <a:gd name="connsiteX1" fmla="*/ 1164692 w 1188078"/>
                    <a:gd name="connsiteY1" fmla="*/ 476250 h 2001227"/>
                    <a:gd name="connsiteX2" fmla="*/ 1171042 w 1188078"/>
                    <a:gd name="connsiteY2" fmla="*/ 558800 h 2001227"/>
                    <a:gd name="connsiteX3" fmla="*/ 1088492 w 1188078"/>
                    <a:gd name="connsiteY3" fmla="*/ 571500 h 2001227"/>
                    <a:gd name="connsiteX4" fmla="*/ 974192 w 1188078"/>
                    <a:gd name="connsiteY4" fmla="*/ 565150 h 2001227"/>
                    <a:gd name="connsiteX5" fmla="*/ 885292 w 1188078"/>
                    <a:gd name="connsiteY5" fmla="*/ 622300 h 2001227"/>
                    <a:gd name="connsiteX6" fmla="*/ 910692 w 1188078"/>
                    <a:gd name="connsiteY6" fmla="*/ 755650 h 2001227"/>
                    <a:gd name="connsiteX7" fmla="*/ 936092 w 1188078"/>
                    <a:gd name="connsiteY7" fmla="*/ 825500 h 2001227"/>
                    <a:gd name="connsiteX8" fmla="*/ 853542 w 1188078"/>
                    <a:gd name="connsiteY8" fmla="*/ 901700 h 2001227"/>
                    <a:gd name="connsiteX9" fmla="*/ 790042 w 1188078"/>
                    <a:gd name="connsiteY9" fmla="*/ 863600 h 2001227"/>
                    <a:gd name="connsiteX10" fmla="*/ 796392 w 1188078"/>
                    <a:gd name="connsiteY10" fmla="*/ 977900 h 2001227"/>
                    <a:gd name="connsiteX11" fmla="*/ 847192 w 1188078"/>
                    <a:gd name="connsiteY11" fmla="*/ 965200 h 2001227"/>
                    <a:gd name="connsiteX12" fmla="*/ 891642 w 1188078"/>
                    <a:gd name="connsiteY12" fmla="*/ 1016000 h 2001227"/>
                    <a:gd name="connsiteX13" fmla="*/ 885292 w 1188078"/>
                    <a:gd name="connsiteY13" fmla="*/ 1092200 h 2001227"/>
                    <a:gd name="connsiteX14" fmla="*/ 809092 w 1188078"/>
                    <a:gd name="connsiteY14" fmla="*/ 1143000 h 2001227"/>
                    <a:gd name="connsiteX15" fmla="*/ 802742 w 1188078"/>
                    <a:gd name="connsiteY15" fmla="*/ 1358900 h 2001227"/>
                    <a:gd name="connsiteX16" fmla="*/ 853542 w 1188078"/>
                    <a:gd name="connsiteY16" fmla="*/ 1504950 h 2001227"/>
                    <a:gd name="connsiteX17" fmla="*/ 802742 w 1188078"/>
                    <a:gd name="connsiteY17" fmla="*/ 1644650 h 2001227"/>
                    <a:gd name="connsiteX18" fmla="*/ 643992 w 1188078"/>
                    <a:gd name="connsiteY18" fmla="*/ 1670050 h 2001227"/>
                    <a:gd name="connsiteX19" fmla="*/ 262992 w 1188078"/>
                    <a:gd name="connsiteY19" fmla="*/ 1612900 h 2001227"/>
                    <a:gd name="connsiteX20" fmla="*/ 155042 w 1188078"/>
                    <a:gd name="connsiteY20" fmla="*/ 1644650 h 2001227"/>
                    <a:gd name="connsiteX21" fmla="*/ 78842 w 1188078"/>
                    <a:gd name="connsiteY21" fmla="*/ 1752600 h 2001227"/>
                    <a:gd name="connsiteX22" fmla="*/ 38361 w 1188078"/>
                    <a:gd name="connsiteY22" fmla="*/ 1948656 h 2001227"/>
                    <a:gd name="connsiteX23" fmla="*/ 3436 w 1188078"/>
                    <a:gd name="connsiteY23" fmla="*/ 1999457 h 2001227"/>
                    <a:gd name="connsiteX24" fmla="*/ 2642 w 1188078"/>
                    <a:gd name="connsiteY24" fmla="*/ 1902619 h 2001227"/>
                    <a:gd name="connsiteX25" fmla="*/ 15342 w 1188078"/>
                    <a:gd name="connsiteY25" fmla="*/ 1663700 h 2001227"/>
                    <a:gd name="connsiteX26" fmla="*/ 47092 w 1188078"/>
                    <a:gd name="connsiteY26" fmla="*/ 412750 h 2001227"/>
                    <a:gd name="connsiteX27" fmla="*/ 53442 w 1188078"/>
                    <a:gd name="connsiteY27" fmla="*/ 6350 h 2001227"/>
                    <a:gd name="connsiteX28" fmla="*/ 82811 w 1188078"/>
                    <a:gd name="connsiteY28" fmla="*/ 3968 h 2001227"/>
                    <a:gd name="connsiteX29" fmla="*/ 929742 w 1188078"/>
                    <a:gd name="connsiteY29" fmla="*/ 0 h 2001227"/>
                    <a:gd name="connsiteX0" fmla="*/ 929742 w 1188078"/>
                    <a:gd name="connsiteY0" fmla="*/ 0 h 2005762"/>
                    <a:gd name="connsiteX1" fmla="*/ 1164692 w 1188078"/>
                    <a:gd name="connsiteY1" fmla="*/ 476250 h 2005762"/>
                    <a:gd name="connsiteX2" fmla="*/ 1171042 w 1188078"/>
                    <a:gd name="connsiteY2" fmla="*/ 558800 h 2005762"/>
                    <a:gd name="connsiteX3" fmla="*/ 1088492 w 1188078"/>
                    <a:gd name="connsiteY3" fmla="*/ 571500 h 2005762"/>
                    <a:gd name="connsiteX4" fmla="*/ 974192 w 1188078"/>
                    <a:gd name="connsiteY4" fmla="*/ 565150 h 2005762"/>
                    <a:gd name="connsiteX5" fmla="*/ 885292 w 1188078"/>
                    <a:gd name="connsiteY5" fmla="*/ 622300 h 2005762"/>
                    <a:gd name="connsiteX6" fmla="*/ 910692 w 1188078"/>
                    <a:gd name="connsiteY6" fmla="*/ 755650 h 2005762"/>
                    <a:gd name="connsiteX7" fmla="*/ 936092 w 1188078"/>
                    <a:gd name="connsiteY7" fmla="*/ 825500 h 2005762"/>
                    <a:gd name="connsiteX8" fmla="*/ 853542 w 1188078"/>
                    <a:gd name="connsiteY8" fmla="*/ 901700 h 2005762"/>
                    <a:gd name="connsiteX9" fmla="*/ 790042 w 1188078"/>
                    <a:gd name="connsiteY9" fmla="*/ 863600 h 2005762"/>
                    <a:gd name="connsiteX10" fmla="*/ 796392 w 1188078"/>
                    <a:gd name="connsiteY10" fmla="*/ 977900 h 2005762"/>
                    <a:gd name="connsiteX11" fmla="*/ 847192 w 1188078"/>
                    <a:gd name="connsiteY11" fmla="*/ 965200 h 2005762"/>
                    <a:gd name="connsiteX12" fmla="*/ 891642 w 1188078"/>
                    <a:gd name="connsiteY12" fmla="*/ 1016000 h 2005762"/>
                    <a:gd name="connsiteX13" fmla="*/ 885292 w 1188078"/>
                    <a:gd name="connsiteY13" fmla="*/ 1092200 h 2005762"/>
                    <a:gd name="connsiteX14" fmla="*/ 809092 w 1188078"/>
                    <a:gd name="connsiteY14" fmla="*/ 1143000 h 2005762"/>
                    <a:gd name="connsiteX15" fmla="*/ 802742 w 1188078"/>
                    <a:gd name="connsiteY15" fmla="*/ 1358900 h 2005762"/>
                    <a:gd name="connsiteX16" fmla="*/ 853542 w 1188078"/>
                    <a:gd name="connsiteY16" fmla="*/ 1504950 h 2005762"/>
                    <a:gd name="connsiteX17" fmla="*/ 802742 w 1188078"/>
                    <a:gd name="connsiteY17" fmla="*/ 1644650 h 2005762"/>
                    <a:gd name="connsiteX18" fmla="*/ 643992 w 1188078"/>
                    <a:gd name="connsiteY18" fmla="*/ 1670050 h 2005762"/>
                    <a:gd name="connsiteX19" fmla="*/ 262992 w 1188078"/>
                    <a:gd name="connsiteY19" fmla="*/ 1612900 h 2005762"/>
                    <a:gd name="connsiteX20" fmla="*/ 155042 w 1188078"/>
                    <a:gd name="connsiteY20" fmla="*/ 1644650 h 2005762"/>
                    <a:gd name="connsiteX21" fmla="*/ 78842 w 1188078"/>
                    <a:gd name="connsiteY21" fmla="*/ 1752600 h 2005762"/>
                    <a:gd name="connsiteX22" fmla="*/ 38361 w 1188078"/>
                    <a:gd name="connsiteY22" fmla="*/ 1948656 h 2005762"/>
                    <a:gd name="connsiteX23" fmla="*/ 3436 w 1188078"/>
                    <a:gd name="connsiteY23" fmla="*/ 2004219 h 2005762"/>
                    <a:gd name="connsiteX24" fmla="*/ 2642 w 1188078"/>
                    <a:gd name="connsiteY24" fmla="*/ 1902619 h 2005762"/>
                    <a:gd name="connsiteX25" fmla="*/ 15342 w 1188078"/>
                    <a:gd name="connsiteY25" fmla="*/ 1663700 h 2005762"/>
                    <a:gd name="connsiteX26" fmla="*/ 47092 w 1188078"/>
                    <a:gd name="connsiteY26" fmla="*/ 412750 h 2005762"/>
                    <a:gd name="connsiteX27" fmla="*/ 53442 w 1188078"/>
                    <a:gd name="connsiteY27" fmla="*/ 6350 h 2005762"/>
                    <a:gd name="connsiteX28" fmla="*/ 82811 w 1188078"/>
                    <a:gd name="connsiteY28" fmla="*/ 3968 h 2005762"/>
                    <a:gd name="connsiteX29" fmla="*/ 929742 w 1188078"/>
                    <a:gd name="connsiteY29" fmla="*/ 0 h 2005762"/>
                    <a:gd name="connsiteX0" fmla="*/ 928392 w 1186728"/>
                    <a:gd name="connsiteY0" fmla="*/ 0 h 2005763"/>
                    <a:gd name="connsiteX1" fmla="*/ 1163342 w 1186728"/>
                    <a:gd name="connsiteY1" fmla="*/ 476250 h 2005763"/>
                    <a:gd name="connsiteX2" fmla="*/ 1169692 w 1186728"/>
                    <a:gd name="connsiteY2" fmla="*/ 558800 h 2005763"/>
                    <a:gd name="connsiteX3" fmla="*/ 1087142 w 1186728"/>
                    <a:gd name="connsiteY3" fmla="*/ 571500 h 2005763"/>
                    <a:gd name="connsiteX4" fmla="*/ 972842 w 1186728"/>
                    <a:gd name="connsiteY4" fmla="*/ 565150 h 2005763"/>
                    <a:gd name="connsiteX5" fmla="*/ 883942 w 1186728"/>
                    <a:gd name="connsiteY5" fmla="*/ 622300 h 2005763"/>
                    <a:gd name="connsiteX6" fmla="*/ 909342 w 1186728"/>
                    <a:gd name="connsiteY6" fmla="*/ 755650 h 2005763"/>
                    <a:gd name="connsiteX7" fmla="*/ 934742 w 1186728"/>
                    <a:gd name="connsiteY7" fmla="*/ 825500 h 2005763"/>
                    <a:gd name="connsiteX8" fmla="*/ 852192 w 1186728"/>
                    <a:gd name="connsiteY8" fmla="*/ 901700 h 2005763"/>
                    <a:gd name="connsiteX9" fmla="*/ 788692 w 1186728"/>
                    <a:gd name="connsiteY9" fmla="*/ 863600 h 2005763"/>
                    <a:gd name="connsiteX10" fmla="*/ 795042 w 1186728"/>
                    <a:gd name="connsiteY10" fmla="*/ 977900 h 2005763"/>
                    <a:gd name="connsiteX11" fmla="*/ 845842 w 1186728"/>
                    <a:gd name="connsiteY11" fmla="*/ 965200 h 2005763"/>
                    <a:gd name="connsiteX12" fmla="*/ 890292 w 1186728"/>
                    <a:gd name="connsiteY12" fmla="*/ 1016000 h 2005763"/>
                    <a:gd name="connsiteX13" fmla="*/ 883942 w 1186728"/>
                    <a:gd name="connsiteY13" fmla="*/ 1092200 h 2005763"/>
                    <a:gd name="connsiteX14" fmla="*/ 807742 w 1186728"/>
                    <a:gd name="connsiteY14" fmla="*/ 1143000 h 2005763"/>
                    <a:gd name="connsiteX15" fmla="*/ 801392 w 1186728"/>
                    <a:gd name="connsiteY15" fmla="*/ 1358900 h 2005763"/>
                    <a:gd name="connsiteX16" fmla="*/ 852192 w 1186728"/>
                    <a:gd name="connsiteY16" fmla="*/ 1504950 h 2005763"/>
                    <a:gd name="connsiteX17" fmla="*/ 801392 w 1186728"/>
                    <a:gd name="connsiteY17" fmla="*/ 1644650 h 2005763"/>
                    <a:gd name="connsiteX18" fmla="*/ 642642 w 1186728"/>
                    <a:gd name="connsiteY18" fmla="*/ 1670050 h 2005763"/>
                    <a:gd name="connsiteX19" fmla="*/ 261642 w 1186728"/>
                    <a:gd name="connsiteY19" fmla="*/ 1612900 h 2005763"/>
                    <a:gd name="connsiteX20" fmla="*/ 153692 w 1186728"/>
                    <a:gd name="connsiteY20" fmla="*/ 1644650 h 2005763"/>
                    <a:gd name="connsiteX21" fmla="*/ 77492 w 1186728"/>
                    <a:gd name="connsiteY21" fmla="*/ 1752600 h 2005763"/>
                    <a:gd name="connsiteX22" fmla="*/ 37011 w 1186728"/>
                    <a:gd name="connsiteY22" fmla="*/ 1948656 h 2005763"/>
                    <a:gd name="connsiteX23" fmla="*/ 4467 w 1186728"/>
                    <a:gd name="connsiteY23" fmla="*/ 2004219 h 2005763"/>
                    <a:gd name="connsiteX24" fmla="*/ 1292 w 1186728"/>
                    <a:gd name="connsiteY24" fmla="*/ 1902619 h 2005763"/>
                    <a:gd name="connsiteX25" fmla="*/ 13992 w 1186728"/>
                    <a:gd name="connsiteY25" fmla="*/ 1663700 h 2005763"/>
                    <a:gd name="connsiteX26" fmla="*/ 45742 w 1186728"/>
                    <a:gd name="connsiteY26" fmla="*/ 412750 h 2005763"/>
                    <a:gd name="connsiteX27" fmla="*/ 52092 w 1186728"/>
                    <a:gd name="connsiteY27" fmla="*/ 6350 h 2005763"/>
                    <a:gd name="connsiteX28" fmla="*/ 81461 w 1186728"/>
                    <a:gd name="connsiteY28" fmla="*/ 3968 h 2005763"/>
                    <a:gd name="connsiteX29" fmla="*/ 928392 w 1186728"/>
                    <a:gd name="connsiteY29" fmla="*/ 0 h 2005763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78959 w 1188195"/>
                    <a:gd name="connsiteY21" fmla="*/ 175260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63109 w 1188195"/>
                    <a:gd name="connsiteY19" fmla="*/ 1612900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02859 w 1188195"/>
                    <a:gd name="connsiteY15" fmla="*/ 1358900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6509 w 1188195"/>
                    <a:gd name="connsiteY10" fmla="*/ 977900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1759 w 1188195"/>
                    <a:gd name="connsiteY12" fmla="*/ 1016000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4309 w 1188195"/>
                    <a:gd name="connsiteY4" fmla="*/ 565150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4140 w 1188195"/>
                    <a:gd name="connsiteY12" fmla="*/ 1013619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1500 h 2004621"/>
                    <a:gd name="connsiteX4" fmla="*/ 971928 w 1188195"/>
                    <a:gd name="connsiteY4" fmla="*/ 577056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4140 w 1188195"/>
                    <a:gd name="connsiteY12" fmla="*/ 1013619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8195"/>
                    <a:gd name="connsiteY0" fmla="*/ 0 h 2004621"/>
                    <a:gd name="connsiteX1" fmla="*/ 1164809 w 1188195"/>
                    <a:gd name="connsiteY1" fmla="*/ 476250 h 2004621"/>
                    <a:gd name="connsiteX2" fmla="*/ 1171159 w 1188195"/>
                    <a:gd name="connsiteY2" fmla="*/ 558800 h 2004621"/>
                    <a:gd name="connsiteX3" fmla="*/ 1088609 w 1188195"/>
                    <a:gd name="connsiteY3" fmla="*/ 578643 h 2004621"/>
                    <a:gd name="connsiteX4" fmla="*/ 971928 w 1188195"/>
                    <a:gd name="connsiteY4" fmla="*/ 577056 h 2004621"/>
                    <a:gd name="connsiteX5" fmla="*/ 885409 w 1188195"/>
                    <a:gd name="connsiteY5" fmla="*/ 622300 h 2004621"/>
                    <a:gd name="connsiteX6" fmla="*/ 910809 w 1188195"/>
                    <a:gd name="connsiteY6" fmla="*/ 755650 h 2004621"/>
                    <a:gd name="connsiteX7" fmla="*/ 936209 w 1188195"/>
                    <a:gd name="connsiteY7" fmla="*/ 825500 h 2004621"/>
                    <a:gd name="connsiteX8" fmla="*/ 853659 w 1188195"/>
                    <a:gd name="connsiteY8" fmla="*/ 901700 h 2004621"/>
                    <a:gd name="connsiteX9" fmla="*/ 790159 w 1188195"/>
                    <a:gd name="connsiteY9" fmla="*/ 863600 h 2004621"/>
                    <a:gd name="connsiteX10" fmla="*/ 791747 w 1188195"/>
                    <a:gd name="connsiteY10" fmla="*/ 968375 h 2004621"/>
                    <a:gd name="connsiteX11" fmla="*/ 847309 w 1188195"/>
                    <a:gd name="connsiteY11" fmla="*/ 965200 h 2004621"/>
                    <a:gd name="connsiteX12" fmla="*/ 894140 w 1188195"/>
                    <a:gd name="connsiteY12" fmla="*/ 1013619 h 2004621"/>
                    <a:gd name="connsiteX13" fmla="*/ 885409 w 1188195"/>
                    <a:gd name="connsiteY13" fmla="*/ 1092200 h 2004621"/>
                    <a:gd name="connsiteX14" fmla="*/ 809209 w 1188195"/>
                    <a:gd name="connsiteY14" fmla="*/ 1143000 h 2004621"/>
                    <a:gd name="connsiteX15" fmla="*/ 810003 w 1188195"/>
                    <a:gd name="connsiteY15" fmla="*/ 1327944 h 2004621"/>
                    <a:gd name="connsiteX16" fmla="*/ 853659 w 1188195"/>
                    <a:gd name="connsiteY16" fmla="*/ 1504950 h 2004621"/>
                    <a:gd name="connsiteX17" fmla="*/ 802859 w 1188195"/>
                    <a:gd name="connsiteY17" fmla="*/ 1644650 h 2004621"/>
                    <a:gd name="connsiteX18" fmla="*/ 644109 w 1188195"/>
                    <a:gd name="connsiteY18" fmla="*/ 1670050 h 2004621"/>
                    <a:gd name="connsiteX19" fmla="*/ 244059 w 1188195"/>
                    <a:gd name="connsiteY19" fmla="*/ 1617662 h 2004621"/>
                    <a:gd name="connsiteX20" fmla="*/ 155159 w 1188195"/>
                    <a:gd name="connsiteY20" fmla="*/ 1644650 h 2004621"/>
                    <a:gd name="connsiteX21" fmla="*/ 88484 w 1188195"/>
                    <a:gd name="connsiteY21" fmla="*/ 1733550 h 2004621"/>
                    <a:gd name="connsiteX22" fmla="*/ 62291 w 1188195"/>
                    <a:gd name="connsiteY22" fmla="*/ 1870075 h 2004621"/>
                    <a:gd name="connsiteX23" fmla="*/ 5934 w 1188195"/>
                    <a:gd name="connsiteY23" fmla="*/ 2004219 h 2004621"/>
                    <a:gd name="connsiteX24" fmla="*/ 2759 w 1188195"/>
                    <a:gd name="connsiteY24" fmla="*/ 1902619 h 2004621"/>
                    <a:gd name="connsiteX25" fmla="*/ 15459 w 1188195"/>
                    <a:gd name="connsiteY25" fmla="*/ 1663700 h 2004621"/>
                    <a:gd name="connsiteX26" fmla="*/ 47209 w 1188195"/>
                    <a:gd name="connsiteY26" fmla="*/ 412750 h 2004621"/>
                    <a:gd name="connsiteX27" fmla="*/ 53559 w 1188195"/>
                    <a:gd name="connsiteY27" fmla="*/ 6350 h 2004621"/>
                    <a:gd name="connsiteX28" fmla="*/ 82928 w 1188195"/>
                    <a:gd name="connsiteY28" fmla="*/ 3968 h 2004621"/>
                    <a:gd name="connsiteX29" fmla="*/ 929859 w 1188195"/>
                    <a:gd name="connsiteY29" fmla="*/ 0 h 2004621"/>
                    <a:gd name="connsiteX0" fmla="*/ 929859 w 1189351"/>
                    <a:gd name="connsiteY0" fmla="*/ 0 h 2004621"/>
                    <a:gd name="connsiteX1" fmla="*/ 1164809 w 1189351"/>
                    <a:gd name="connsiteY1" fmla="*/ 476250 h 2004621"/>
                    <a:gd name="connsiteX2" fmla="*/ 1173540 w 1189351"/>
                    <a:gd name="connsiteY2" fmla="*/ 563562 h 2004621"/>
                    <a:gd name="connsiteX3" fmla="*/ 1088609 w 1189351"/>
                    <a:gd name="connsiteY3" fmla="*/ 578643 h 2004621"/>
                    <a:gd name="connsiteX4" fmla="*/ 971928 w 1189351"/>
                    <a:gd name="connsiteY4" fmla="*/ 577056 h 2004621"/>
                    <a:gd name="connsiteX5" fmla="*/ 885409 w 1189351"/>
                    <a:gd name="connsiteY5" fmla="*/ 622300 h 2004621"/>
                    <a:gd name="connsiteX6" fmla="*/ 910809 w 1189351"/>
                    <a:gd name="connsiteY6" fmla="*/ 755650 h 2004621"/>
                    <a:gd name="connsiteX7" fmla="*/ 936209 w 1189351"/>
                    <a:gd name="connsiteY7" fmla="*/ 825500 h 2004621"/>
                    <a:gd name="connsiteX8" fmla="*/ 853659 w 1189351"/>
                    <a:gd name="connsiteY8" fmla="*/ 901700 h 2004621"/>
                    <a:gd name="connsiteX9" fmla="*/ 790159 w 1189351"/>
                    <a:gd name="connsiteY9" fmla="*/ 863600 h 2004621"/>
                    <a:gd name="connsiteX10" fmla="*/ 791747 w 1189351"/>
                    <a:gd name="connsiteY10" fmla="*/ 968375 h 2004621"/>
                    <a:gd name="connsiteX11" fmla="*/ 847309 w 1189351"/>
                    <a:gd name="connsiteY11" fmla="*/ 965200 h 2004621"/>
                    <a:gd name="connsiteX12" fmla="*/ 894140 w 1189351"/>
                    <a:gd name="connsiteY12" fmla="*/ 1013619 h 2004621"/>
                    <a:gd name="connsiteX13" fmla="*/ 885409 w 1189351"/>
                    <a:gd name="connsiteY13" fmla="*/ 1092200 h 2004621"/>
                    <a:gd name="connsiteX14" fmla="*/ 809209 w 1189351"/>
                    <a:gd name="connsiteY14" fmla="*/ 1143000 h 2004621"/>
                    <a:gd name="connsiteX15" fmla="*/ 810003 w 1189351"/>
                    <a:gd name="connsiteY15" fmla="*/ 1327944 h 2004621"/>
                    <a:gd name="connsiteX16" fmla="*/ 853659 w 1189351"/>
                    <a:gd name="connsiteY16" fmla="*/ 1504950 h 2004621"/>
                    <a:gd name="connsiteX17" fmla="*/ 802859 w 1189351"/>
                    <a:gd name="connsiteY17" fmla="*/ 1644650 h 2004621"/>
                    <a:gd name="connsiteX18" fmla="*/ 644109 w 1189351"/>
                    <a:gd name="connsiteY18" fmla="*/ 1670050 h 2004621"/>
                    <a:gd name="connsiteX19" fmla="*/ 244059 w 1189351"/>
                    <a:gd name="connsiteY19" fmla="*/ 1617662 h 2004621"/>
                    <a:gd name="connsiteX20" fmla="*/ 155159 w 1189351"/>
                    <a:gd name="connsiteY20" fmla="*/ 1644650 h 2004621"/>
                    <a:gd name="connsiteX21" fmla="*/ 88484 w 1189351"/>
                    <a:gd name="connsiteY21" fmla="*/ 1733550 h 2004621"/>
                    <a:gd name="connsiteX22" fmla="*/ 62291 w 1189351"/>
                    <a:gd name="connsiteY22" fmla="*/ 1870075 h 2004621"/>
                    <a:gd name="connsiteX23" fmla="*/ 5934 w 1189351"/>
                    <a:gd name="connsiteY23" fmla="*/ 2004219 h 2004621"/>
                    <a:gd name="connsiteX24" fmla="*/ 2759 w 1189351"/>
                    <a:gd name="connsiteY24" fmla="*/ 1902619 h 2004621"/>
                    <a:gd name="connsiteX25" fmla="*/ 15459 w 1189351"/>
                    <a:gd name="connsiteY25" fmla="*/ 1663700 h 2004621"/>
                    <a:gd name="connsiteX26" fmla="*/ 47209 w 1189351"/>
                    <a:gd name="connsiteY26" fmla="*/ 412750 h 2004621"/>
                    <a:gd name="connsiteX27" fmla="*/ 53559 w 1189351"/>
                    <a:gd name="connsiteY27" fmla="*/ 6350 h 2004621"/>
                    <a:gd name="connsiteX28" fmla="*/ 82928 w 1189351"/>
                    <a:gd name="connsiteY28" fmla="*/ 3968 h 2004621"/>
                    <a:gd name="connsiteX29" fmla="*/ 929859 w 1189351"/>
                    <a:gd name="connsiteY29" fmla="*/ 0 h 2004621"/>
                    <a:gd name="connsiteX0" fmla="*/ 929859 w 1178041"/>
                    <a:gd name="connsiteY0" fmla="*/ 0 h 2004621"/>
                    <a:gd name="connsiteX1" fmla="*/ 1140996 w 1178041"/>
                    <a:gd name="connsiteY1" fmla="*/ 421481 h 2004621"/>
                    <a:gd name="connsiteX2" fmla="*/ 1173540 w 1178041"/>
                    <a:gd name="connsiteY2" fmla="*/ 563562 h 2004621"/>
                    <a:gd name="connsiteX3" fmla="*/ 1088609 w 1178041"/>
                    <a:gd name="connsiteY3" fmla="*/ 578643 h 2004621"/>
                    <a:gd name="connsiteX4" fmla="*/ 971928 w 1178041"/>
                    <a:gd name="connsiteY4" fmla="*/ 577056 h 2004621"/>
                    <a:gd name="connsiteX5" fmla="*/ 885409 w 1178041"/>
                    <a:gd name="connsiteY5" fmla="*/ 622300 h 2004621"/>
                    <a:gd name="connsiteX6" fmla="*/ 910809 w 1178041"/>
                    <a:gd name="connsiteY6" fmla="*/ 755650 h 2004621"/>
                    <a:gd name="connsiteX7" fmla="*/ 936209 w 1178041"/>
                    <a:gd name="connsiteY7" fmla="*/ 825500 h 2004621"/>
                    <a:gd name="connsiteX8" fmla="*/ 853659 w 1178041"/>
                    <a:gd name="connsiteY8" fmla="*/ 901700 h 2004621"/>
                    <a:gd name="connsiteX9" fmla="*/ 790159 w 1178041"/>
                    <a:gd name="connsiteY9" fmla="*/ 863600 h 2004621"/>
                    <a:gd name="connsiteX10" fmla="*/ 791747 w 1178041"/>
                    <a:gd name="connsiteY10" fmla="*/ 968375 h 2004621"/>
                    <a:gd name="connsiteX11" fmla="*/ 847309 w 1178041"/>
                    <a:gd name="connsiteY11" fmla="*/ 965200 h 2004621"/>
                    <a:gd name="connsiteX12" fmla="*/ 894140 w 1178041"/>
                    <a:gd name="connsiteY12" fmla="*/ 1013619 h 2004621"/>
                    <a:gd name="connsiteX13" fmla="*/ 885409 w 1178041"/>
                    <a:gd name="connsiteY13" fmla="*/ 1092200 h 2004621"/>
                    <a:gd name="connsiteX14" fmla="*/ 809209 w 1178041"/>
                    <a:gd name="connsiteY14" fmla="*/ 1143000 h 2004621"/>
                    <a:gd name="connsiteX15" fmla="*/ 810003 w 1178041"/>
                    <a:gd name="connsiteY15" fmla="*/ 1327944 h 2004621"/>
                    <a:gd name="connsiteX16" fmla="*/ 853659 w 1178041"/>
                    <a:gd name="connsiteY16" fmla="*/ 1504950 h 2004621"/>
                    <a:gd name="connsiteX17" fmla="*/ 802859 w 1178041"/>
                    <a:gd name="connsiteY17" fmla="*/ 1644650 h 2004621"/>
                    <a:gd name="connsiteX18" fmla="*/ 644109 w 1178041"/>
                    <a:gd name="connsiteY18" fmla="*/ 1670050 h 2004621"/>
                    <a:gd name="connsiteX19" fmla="*/ 244059 w 1178041"/>
                    <a:gd name="connsiteY19" fmla="*/ 1617662 h 2004621"/>
                    <a:gd name="connsiteX20" fmla="*/ 155159 w 1178041"/>
                    <a:gd name="connsiteY20" fmla="*/ 1644650 h 2004621"/>
                    <a:gd name="connsiteX21" fmla="*/ 88484 w 1178041"/>
                    <a:gd name="connsiteY21" fmla="*/ 1733550 h 2004621"/>
                    <a:gd name="connsiteX22" fmla="*/ 62291 w 1178041"/>
                    <a:gd name="connsiteY22" fmla="*/ 1870075 h 2004621"/>
                    <a:gd name="connsiteX23" fmla="*/ 5934 w 1178041"/>
                    <a:gd name="connsiteY23" fmla="*/ 2004219 h 2004621"/>
                    <a:gd name="connsiteX24" fmla="*/ 2759 w 1178041"/>
                    <a:gd name="connsiteY24" fmla="*/ 1902619 h 2004621"/>
                    <a:gd name="connsiteX25" fmla="*/ 15459 w 1178041"/>
                    <a:gd name="connsiteY25" fmla="*/ 1663700 h 2004621"/>
                    <a:gd name="connsiteX26" fmla="*/ 47209 w 1178041"/>
                    <a:gd name="connsiteY26" fmla="*/ 412750 h 2004621"/>
                    <a:gd name="connsiteX27" fmla="*/ 53559 w 1178041"/>
                    <a:gd name="connsiteY27" fmla="*/ 6350 h 2004621"/>
                    <a:gd name="connsiteX28" fmla="*/ 82928 w 1178041"/>
                    <a:gd name="connsiteY28" fmla="*/ 3968 h 2004621"/>
                    <a:gd name="connsiteX29" fmla="*/ 929859 w 1178041"/>
                    <a:gd name="connsiteY29" fmla="*/ 0 h 2004621"/>
                    <a:gd name="connsiteX0" fmla="*/ 929859 w 1184046"/>
                    <a:gd name="connsiteY0" fmla="*/ 0 h 2004621"/>
                    <a:gd name="connsiteX1" fmla="*/ 1140996 w 1184046"/>
                    <a:gd name="connsiteY1" fmla="*/ 421481 h 2004621"/>
                    <a:gd name="connsiteX2" fmla="*/ 1180684 w 1184046"/>
                    <a:gd name="connsiteY2" fmla="*/ 554037 h 2004621"/>
                    <a:gd name="connsiteX3" fmla="*/ 1088609 w 1184046"/>
                    <a:gd name="connsiteY3" fmla="*/ 578643 h 2004621"/>
                    <a:gd name="connsiteX4" fmla="*/ 971928 w 1184046"/>
                    <a:gd name="connsiteY4" fmla="*/ 577056 h 2004621"/>
                    <a:gd name="connsiteX5" fmla="*/ 885409 w 1184046"/>
                    <a:gd name="connsiteY5" fmla="*/ 622300 h 2004621"/>
                    <a:gd name="connsiteX6" fmla="*/ 910809 w 1184046"/>
                    <a:gd name="connsiteY6" fmla="*/ 755650 h 2004621"/>
                    <a:gd name="connsiteX7" fmla="*/ 936209 w 1184046"/>
                    <a:gd name="connsiteY7" fmla="*/ 825500 h 2004621"/>
                    <a:gd name="connsiteX8" fmla="*/ 853659 w 1184046"/>
                    <a:gd name="connsiteY8" fmla="*/ 901700 h 2004621"/>
                    <a:gd name="connsiteX9" fmla="*/ 790159 w 1184046"/>
                    <a:gd name="connsiteY9" fmla="*/ 863600 h 2004621"/>
                    <a:gd name="connsiteX10" fmla="*/ 791747 w 1184046"/>
                    <a:gd name="connsiteY10" fmla="*/ 968375 h 2004621"/>
                    <a:gd name="connsiteX11" fmla="*/ 847309 w 1184046"/>
                    <a:gd name="connsiteY11" fmla="*/ 965200 h 2004621"/>
                    <a:gd name="connsiteX12" fmla="*/ 894140 w 1184046"/>
                    <a:gd name="connsiteY12" fmla="*/ 1013619 h 2004621"/>
                    <a:gd name="connsiteX13" fmla="*/ 885409 w 1184046"/>
                    <a:gd name="connsiteY13" fmla="*/ 1092200 h 2004621"/>
                    <a:gd name="connsiteX14" fmla="*/ 809209 w 1184046"/>
                    <a:gd name="connsiteY14" fmla="*/ 1143000 h 2004621"/>
                    <a:gd name="connsiteX15" fmla="*/ 810003 w 1184046"/>
                    <a:gd name="connsiteY15" fmla="*/ 1327944 h 2004621"/>
                    <a:gd name="connsiteX16" fmla="*/ 853659 w 1184046"/>
                    <a:gd name="connsiteY16" fmla="*/ 1504950 h 2004621"/>
                    <a:gd name="connsiteX17" fmla="*/ 802859 w 1184046"/>
                    <a:gd name="connsiteY17" fmla="*/ 1644650 h 2004621"/>
                    <a:gd name="connsiteX18" fmla="*/ 644109 w 1184046"/>
                    <a:gd name="connsiteY18" fmla="*/ 1670050 h 2004621"/>
                    <a:gd name="connsiteX19" fmla="*/ 244059 w 1184046"/>
                    <a:gd name="connsiteY19" fmla="*/ 1617662 h 2004621"/>
                    <a:gd name="connsiteX20" fmla="*/ 155159 w 1184046"/>
                    <a:gd name="connsiteY20" fmla="*/ 1644650 h 2004621"/>
                    <a:gd name="connsiteX21" fmla="*/ 88484 w 1184046"/>
                    <a:gd name="connsiteY21" fmla="*/ 1733550 h 2004621"/>
                    <a:gd name="connsiteX22" fmla="*/ 62291 w 1184046"/>
                    <a:gd name="connsiteY22" fmla="*/ 1870075 h 2004621"/>
                    <a:gd name="connsiteX23" fmla="*/ 5934 w 1184046"/>
                    <a:gd name="connsiteY23" fmla="*/ 2004219 h 2004621"/>
                    <a:gd name="connsiteX24" fmla="*/ 2759 w 1184046"/>
                    <a:gd name="connsiteY24" fmla="*/ 1902619 h 2004621"/>
                    <a:gd name="connsiteX25" fmla="*/ 15459 w 1184046"/>
                    <a:gd name="connsiteY25" fmla="*/ 1663700 h 2004621"/>
                    <a:gd name="connsiteX26" fmla="*/ 47209 w 1184046"/>
                    <a:gd name="connsiteY26" fmla="*/ 412750 h 2004621"/>
                    <a:gd name="connsiteX27" fmla="*/ 53559 w 1184046"/>
                    <a:gd name="connsiteY27" fmla="*/ 6350 h 2004621"/>
                    <a:gd name="connsiteX28" fmla="*/ 82928 w 1184046"/>
                    <a:gd name="connsiteY28" fmla="*/ 3968 h 2004621"/>
                    <a:gd name="connsiteX29" fmla="*/ 929859 w 1184046"/>
                    <a:gd name="connsiteY29" fmla="*/ 0 h 2004621"/>
                    <a:gd name="connsiteX0" fmla="*/ 929859 w 1184046"/>
                    <a:gd name="connsiteY0" fmla="*/ 0 h 2004621"/>
                    <a:gd name="connsiteX1" fmla="*/ 1140996 w 1184046"/>
                    <a:gd name="connsiteY1" fmla="*/ 421481 h 2004621"/>
                    <a:gd name="connsiteX2" fmla="*/ 1180684 w 1184046"/>
                    <a:gd name="connsiteY2" fmla="*/ 554037 h 2004621"/>
                    <a:gd name="connsiteX3" fmla="*/ 1088609 w 1184046"/>
                    <a:gd name="connsiteY3" fmla="*/ 578643 h 2004621"/>
                    <a:gd name="connsiteX4" fmla="*/ 971928 w 1184046"/>
                    <a:gd name="connsiteY4" fmla="*/ 577056 h 2004621"/>
                    <a:gd name="connsiteX5" fmla="*/ 885409 w 1184046"/>
                    <a:gd name="connsiteY5" fmla="*/ 622300 h 2004621"/>
                    <a:gd name="connsiteX6" fmla="*/ 910809 w 1184046"/>
                    <a:gd name="connsiteY6" fmla="*/ 755650 h 2004621"/>
                    <a:gd name="connsiteX7" fmla="*/ 936209 w 1184046"/>
                    <a:gd name="connsiteY7" fmla="*/ 825500 h 2004621"/>
                    <a:gd name="connsiteX8" fmla="*/ 853659 w 1184046"/>
                    <a:gd name="connsiteY8" fmla="*/ 901700 h 2004621"/>
                    <a:gd name="connsiteX9" fmla="*/ 790159 w 1184046"/>
                    <a:gd name="connsiteY9" fmla="*/ 863600 h 2004621"/>
                    <a:gd name="connsiteX10" fmla="*/ 791747 w 1184046"/>
                    <a:gd name="connsiteY10" fmla="*/ 968375 h 2004621"/>
                    <a:gd name="connsiteX11" fmla="*/ 847309 w 1184046"/>
                    <a:gd name="connsiteY11" fmla="*/ 965200 h 2004621"/>
                    <a:gd name="connsiteX12" fmla="*/ 894140 w 1184046"/>
                    <a:gd name="connsiteY12" fmla="*/ 1013619 h 2004621"/>
                    <a:gd name="connsiteX13" fmla="*/ 885409 w 1184046"/>
                    <a:gd name="connsiteY13" fmla="*/ 1092200 h 2004621"/>
                    <a:gd name="connsiteX14" fmla="*/ 809209 w 1184046"/>
                    <a:gd name="connsiteY14" fmla="*/ 1143000 h 2004621"/>
                    <a:gd name="connsiteX15" fmla="*/ 810003 w 1184046"/>
                    <a:gd name="connsiteY15" fmla="*/ 1327944 h 2004621"/>
                    <a:gd name="connsiteX16" fmla="*/ 853659 w 1184046"/>
                    <a:gd name="connsiteY16" fmla="*/ 1504950 h 2004621"/>
                    <a:gd name="connsiteX17" fmla="*/ 802859 w 1184046"/>
                    <a:gd name="connsiteY17" fmla="*/ 1644650 h 2004621"/>
                    <a:gd name="connsiteX18" fmla="*/ 644109 w 1184046"/>
                    <a:gd name="connsiteY18" fmla="*/ 1670050 h 2004621"/>
                    <a:gd name="connsiteX19" fmla="*/ 244059 w 1184046"/>
                    <a:gd name="connsiteY19" fmla="*/ 1617662 h 2004621"/>
                    <a:gd name="connsiteX20" fmla="*/ 155159 w 1184046"/>
                    <a:gd name="connsiteY20" fmla="*/ 1644650 h 2004621"/>
                    <a:gd name="connsiteX21" fmla="*/ 88484 w 1184046"/>
                    <a:gd name="connsiteY21" fmla="*/ 1733550 h 2004621"/>
                    <a:gd name="connsiteX22" fmla="*/ 62291 w 1184046"/>
                    <a:gd name="connsiteY22" fmla="*/ 1870075 h 2004621"/>
                    <a:gd name="connsiteX23" fmla="*/ 5934 w 1184046"/>
                    <a:gd name="connsiteY23" fmla="*/ 2004219 h 2004621"/>
                    <a:gd name="connsiteX24" fmla="*/ 2759 w 1184046"/>
                    <a:gd name="connsiteY24" fmla="*/ 1902619 h 2004621"/>
                    <a:gd name="connsiteX25" fmla="*/ 15459 w 1184046"/>
                    <a:gd name="connsiteY25" fmla="*/ 1663700 h 2004621"/>
                    <a:gd name="connsiteX26" fmla="*/ 47209 w 1184046"/>
                    <a:gd name="connsiteY26" fmla="*/ 412750 h 2004621"/>
                    <a:gd name="connsiteX27" fmla="*/ 53559 w 1184046"/>
                    <a:gd name="connsiteY27" fmla="*/ 6350 h 2004621"/>
                    <a:gd name="connsiteX28" fmla="*/ 82928 w 1184046"/>
                    <a:gd name="connsiteY28" fmla="*/ 3968 h 2004621"/>
                    <a:gd name="connsiteX29" fmla="*/ 929859 w 1184046"/>
                    <a:gd name="connsiteY29" fmla="*/ 0 h 2004621"/>
                    <a:gd name="connsiteX0" fmla="*/ 935968 w 1190155"/>
                    <a:gd name="connsiteY0" fmla="*/ 0 h 2004621"/>
                    <a:gd name="connsiteX1" fmla="*/ 1147105 w 1190155"/>
                    <a:gd name="connsiteY1" fmla="*/ 421481 h 2004621"/>
                    <a:gd name="connsiteX2" fmla="*/ 1186793 w 1190155"/>
                    <a:gd name="connsiteY2" fmla="*/ 554037 h 2004621"/>
                    <a:gd name="connsiteX3" fmla="*/ 1094718 w 1190155"/>
                    <a:gd name="connsiteY3" fmla="*/ 578643 h 2004621"/>
                    <a:gd name="connsiteX4" fmla="*/ 978037 w 1190155"/>
                    <a:gd name="connsiteY4" fmla="*/ 577056 h 2004621"/>
                    <a:gd name="connsiteX5" fmla="*/ 891518 w 1190155"/>
                    <a:gd name="connsiteY5" fmla="*/ 622300 h 2004621"/>
                    <a:gd name="connsiteX6" fmla="*/ 916918 w 1190155"/>
                    <a:gd name="connsiteY6" fmla="*/ 755650 h 2004621"/>
                    <a:gd name="connsiteX7" fmla="*/ 942318 w 1190155"/>
                    <a:gd name="connsiteY7" fmla="*/ 825500 h 2004621"/>
                    <a:gd name="connsiteX8" fmla="*/ 859768 w 1190155"/>
                    <a:gd name="connsiteY8" fmla="*/ 901700 h 2004621"/>
                    <a:gd name="connsiteX9" fmla="*/ 796268 w 1190155"/>
                    <a:gd name="connsiteY9" fmla="*/ 863600 h 2004621"/>
                    <a:gd name="connsiteX10" fmla="*/ 797856 w 1190155"/>
                    <a:gd name="connsiteY10" fmla="*/ 968375 h 2004621"/>
                    <a:gd name="connsiteX11" fmla="*/ 853418 w 1190155"/>
                    <a:gd name="connsiteY11" fmla="*/ 965200 h 2004621"/>
                    <a:gd name="connsiteX12" fmla="*/ 900249 w 1190155"/>
                    <a:gd name="connsiteY12" fmla="*/ 1013619 h 2004621"/>
                    <a:gd name="connsiteX13" fmla="*/ 891518 w 1190155"/>
                    <a:gd name="connsiteY13" fmla="*/ 1092200 h 2004621"/>
                    <a:gd name="connsiteX14" fmla="*/ 815318 w 1190155"/>
                    <a:gd name="connsiteY14" fmla="*/ 1143000 h 2004621"/>
                    <a:gd name="connsiteX15" fmla="*/ 816112 w 1190155"/>
                    <a:gd name="connsiteY15" fmla="*/ 1327944 h 2004621"/>
                    <a:gd name="connsiteX16" fmla="*/ 859768 w 1190155"/>
                    <a:gd name="connsiteY16" fmla="*/ 1504950 h 2004621"/>
                    <a:gd name="connsiteX17" fmla="*/ 808968 w 1190155"/>
                    <a:gd name="connsiteY17" fmla="*/ 1644650 h 2004621"/>
                    <a:gd name="connsiteX18" fmla="*/ 650218 w 1190155"/>
                    <a:gd name="connsiteY18" fmla="*/ 1670050 h 2004621"/>
                    <a:gd name="connsiteX19" fmla="*/ 250168 w 1190155"/>
                    <a:gd name="connsiteY19" fmla="*/ 1617662 h 2004621"/>
                    <a:gd name="connsiteX20" fmla="*/ 161268 w 1190155"/>
                    <a:gd name="connsiteY20" fmla="*/ 1644650 h 2004621"/>
                    <a:gd name="connsiteX21" fmla="*/ 94593 w 1190155"/>
                    <a:gd name="connsiteY21" fmla="*/ 1733550 h 2004621"/>
                    <a:gd name="connsiteX22" fmla="*/ 68400 w 1190155"/>
                    <a:gd name="connsiteY22" fmla="*/ 1870075 h 2004621"/>
                    <a:gd name="connsiteX23" fmla="*/ 12043 w 1190155"/>
                    <a:gd name="connsiteY23" fmla="*/ 2004219 h 2004621"/>
                    <a:gd name="connsiteX24" fmla="*/ 8868 w 1190155"/>
                    <a:gd name="connsiteY24" fmla="*/ 1902619 h 2004621"/>
                    <a:gd name="connsiteX25" fmla="*/ 21568 w 1190155"/>
                    <a:gd name="connsiteY25" fmla="*/ 1663700 h 2004621"/>
                    <a:gd name="connsiteX26" fmla="*/ 53318 w 1190155"/>
                    <a:gd name="connsiteY26" fmla="*/ 412750 h 2004621"/>
                    <a:gd name="connsiteX27" fmla="*/ 137 w 1190155"/>
                    <a:gd name="connsiteY27" fmla="*/ 3969 h 2004621"/>
                    <a:gd name="connsiteX28" fmla="*/ 89037 w 1190155"/>
                    <a:gd name="connsiteY28" fmla="*/ 3968 h 2004621"/>
                    <a:gd name="connsiteX29" fmla="*/ 935968 w 1190155"/>
                    <a:gd name="connsiteY29" fmla="*/ 0 h 2004621"/>
                    <a:gd name="connsiteX0" fmla="*/ 936822 w 1191009"/>
                    <a:gd name="connsiteY0" fmla="*/ 0 h 2004621"/>
                    <a:gd name="connsiteX1" fmla="*/ 1147959 w 1191009"/>
                    <a:gd name="connsiteY1" fmla="*/ 421481 h 2004621"/>
                    <a:gd name="connsiteX2" fmla="*/ 1187647 w 1191009"/>
                    <a:gd name="connsiteY2" fmla="*/ 554037 h 2004621"/>
                    <a:gd name="connsiteX3" fmla="*/ 1095572 w 1191009"/>
                    <a:gd name="connsiteY3" fmla="*/ 578643 h 2004621"/>
                    <a:gd name="connsiteX4" fmla="*/ 978891 w 1191009"/>
                    <a:gd name="connsiteY4" fmla="*/ 577056 h 2004621"/>
                    <a:gd name="connsiteX5" fmla="*/ 892372 w 1191009"/>
                    <a:gd name="connsiteY5" fmla="*/ 622300 h 2004621"/>
                    <a:gd name="connsiteX6" fmla="*/ 917772 w 1191009"/>
                    <a:gd name="connsiteY6" fmla="*/ 755650 h 2004621"/>
                    <a:gd name="connsiteX7" fmla="*/ 943172 w 1191009"/>
                    <a:gd name="connsiteY7" fmla="*/ 825500 h 2004621"/>
                    <a:gd name="connsiteX8" fmla="*/ 860622 w 1191009"/>
                    <a:gd name="connsiteY8" fmla="*/ 901700 h 2004621"/>
                    <a:gd name="connsiteX9" fmla="*/ 797122 w 1191009"/>
                    <a:gd name="connsiteY9" fmla="*/ 863600 h 2004621"/>
                    <a:gd name="connsiteX10" fmla="*/ 798710 w 1191009"/>
                    <a:gd name="connsiteY10" fmla="*/ 968375 h 2004621"/>
                    <a:gd name="connsiteX11" fmla="*/ 854272 w 1191009"/>
                    <a:gd name="connsiteY11" fmla="*/ 965200 h 2004621"/>
                    <a:gd name="connsiteX12" fmla="*/ 901103 w 1191009"/>
                    <a:gd name="connsiteY12" fmla="*/ 1013619 h 2004621"/>
                    <a:gd name="connsiteX13" fmla="*/ 892372 w 1191009"/>
                    <a:gd name="connsiteY13" fmla="*/ 1092200 h 2004621"/>
                    <a:gd name="connsiteX14" fmla="*/ 816172 w 1191009"/>
                    <a:gd name="connsiteY14" fmla="*/ 1143000 h 2004621"/>
                    <a:gd name="connsiteX15" fmla="*/ 816966 w 1191009"/>
                    <a:gd name="connsiteY15" fmla="*/ 1327944 h 2004621"/>
                    <a:gd name="connsiteX16" fmla="*/ 860622 w 1191009"/>
                    <a:gd name="connsiteY16" fmla="*/ 1504950 h 2004621"/>
                    <a:gd name="connsiteX17" fmla="*/ 809822 w 1191009"/>
                    <a:gd name="connsiteY17" fmla="*/ 1644650 h 2004621"/>
                    <a:gd name="connsiteX18" fmla="*/ 651072 w 1191009"/>
                    <a:gd name="connsiteY18" fmla="*/ 1670050 h 2004621"/>
                    <a:gd name="connsiteX19" fmla="*/ 251022 w 1191009"/>
                    <a:gd name="connsiteY19" fmla="*/ 1617662 h 2004621"/>
                    <a:gd name="connsiteX20" fmla="*/ 162122 w 1191009"/>
                    <a:gd name="connsiteY20" fmla="*/ 1644650 h 2004621"/>
                    <a:gd name="connsiteX21" fmla="*/ 95447 w 1191009"/>
                    <a:gd name="connsiteY21" fmla="*/ 1733550 h 2004621"/>
                    <a:gd name="connsiteX22" fmla="*/ 69254 w 1191009"/>
                    <a:gd name="connsiteY22" fmla="*/ 1870075 h 2004621"/>
                    <a:gd name="connsiteX23" fmla="*/ 12897 w 1191009"/>
                    <a:gd name="connsiteY23" fmla="*/ 2004219 h 2004621"/>
                    <a:gd name="connsiteX24" fmla="*/ 9722 w 1191009"/>
                    <a:gd name="connsiteY24" fmla="*/ 1902619 h 2004621"/>
                    <a:gd name="connsiteX25" fmla="*/ 22422 w 1191009"/>
                    <a:gd name="connsiteY25" fmla="*/ 1663700 h 2004621"/>
                    <a:gd name="connsiteX26" fmla="*/ 6547 w 1191009"/>
                    <a:gd name="connsiteY26" fmla="*/ 443706 h 2004621"/>
                    <a:gd name="connsiteX27" fmla="*/ 991 w 1191009"/>
                    <a:gd name="connsiteY27" fmla="*/ 3969 h 2004621"/>
                    <a:gd name="connsiteX28" fmla="*/ 89891 w 1191009"/>
                    <a:gd name="connsiteY28" fmla="*/ 3968 h 2004621"/>
                    <a:gd name="connsiteX29" fmla="*/ 936822 w 1191009"/>
                    <a:gd name="connsiteY29" fmla="*/ 0 h 2004621"/>
                    <a:gd name="connsiteX0" fmla="*/ 936527 w 1190714"/>
                    <a:gd name="connsiteY0" fmla="*/ 0 h 2004623"/>
                    <a:gd name="connsiteX1" fmla="*/ 1147664 w 1190714"/>
                    <a:gd name="connsiteY1" fmla="*/ 421481 h 2004623"/>
                    <a:gd name="connsiteX2" fmla="*/ 1187352 w 1190714"/>
                    <a:gd name="connsiteY2" fmla="*/ 554037 h 2004623"/>
                    <a:gd name="connsiteX3" fmla="*/ 1095277 w 1190714"/>
                    <a:gd name="connsiteY3" fmla="*/ 578643 h 2004623"/>
                    <a:gd name="connsiteX4" fmla="*/ 978596 w 1190714"/>
                    <a:gd name="connsiteY4" fmla="*/ 577056 h 2004623"/>
                    <a:gd name="connsiteX5" fmla="*/ 892077 w 1190714"/>
                    <a:gd name="connsiteY5" fmla="*/ 622300 h 2004623"/>
                    <a:gd name="connsiteX6" fmla="*/ 917477 w 1190714"/>
                    <a:gd name="connsiteY6" fmla="*/ 755650 h 2004623"/>
                    <a:gd name="connsiteX7" fmla="*/ 942877 w 1190714"/>
                    <a:gd name="connsiteY7" fmla="*/ 825500 h 2004623"/>
                    <a:gd name="connsiteX8" fmla="*/ 860327 w 1190714"/>
                    <a:gd name="connsiteY8" fmla="*/ 901700 h 2004623"/>
                    <a:gd name="connsiteX9" fmla="*/ 796827 w 1190714"/>
                    <a:gd name="connsiteY9" fmla="*/ 863600 h 2004623"/>
                    <a:gd name="connsiteX10" fmla="*/ 798415 w 1190714"/>
                    <a:gd name="connsiteY10" fmla="*/ 968375 h 2004623"/>
                    <a:gd name="connsiteX11" fmla="*/ 853977 w 1190714"/>
                    <a:gd name="connsiteY11" fmla="*/ 965200 h 2004623"/>
                    <a:gd name="connsiteX12" fmla="*/ 900808 w 1190714"/>
                    <a:gd name="connsiteY12" fmla="*/ 1013619 h 2004623"/>
                    <a:gd name="connsiteX13" fmla="*/ 892077 w 1190714"/>
                    <a:gd name="connsiteY13" fmla="*/ 1092200 h 2004623"/>
                    <a:gd name="connsiteX14" fmla="*/ 815877 w 1190714"/>
                    <a:gd name="connsiteY14" fmla="*/ 1143000 h 2004623"/>
                    <a:gd name="connsiteX15" fmla="*/ 816671 w 1190714"/>
                    <a:gd name="connsiteY15" fmla="*/ 1327944 h 2004623"/>
                    <a:gd name="connsiteX16" fmla="*/ 860327 w 1190714"/>
                    <a:gd name="connsiteY16" fmla="*/ 1504950 h 2004623"/>
                    <a:gd name="connsiteX17" fmla="*/ 809527 w 1190714"/>
                    <a:gd name="connsiteY17" fmla="*/ 1644650 h 2004623"/>
                    <a:gd name="connsiteX18" fmla="*/ 650777 w 1190714"/>
                    <a:gd name="connsiteY18" fmla="*/ 1670050 h 2004623"/>
                    <a:gd name="connsiteX19" fmla="*/ 250727 w 1190714"/>
                    <a:gd name="connsiteY19" fmla="*/ 1617662 h 2004623"/>
                    <a:gd name="connsiteX20" fmla="*/ 161827 w 1190714"/>
                    <a:gd name="connsiteY20" fmla="*/ 1644650 h 2004623"/>
                    <a:gd name="connsiteX21" fmla="*/ 95152 w 1190714"/>
                    <a:gd name="connsiteY21" fmla="*/ 1733550 h 2004623"/>
                    <a:gd name="connsiteX22" fmla="*/ 68959 w 1190714"/>
                    <a:gd name="connsiteY22" fmla="*/ 1870075 h 2004623"/>
                    <a:gd name="connsiteX23" fmla="*/ 12602 w 1190714"/>
                    <a:gd name="connsiteY23" fmla="*/ 2004219 h 2004623"/>
                    <a:gd name="connsiteX24" fmla="*/ 9427 w 1190714"/>
                    <a:gd name="connsiteY24" fmla="*/ 1902619 h 2004623"/>
                    <a:gd name="connsiteX25" fmla="*/ 695 w 1190714"/>
                    <a:gd name="connsiteY25" fmla="*/ 1661319 h 2004623"/>
                    <a:gd name="connsiteX26" fmla="*/ 6252 w 1190714"/>
                    <a:gd name="connsiteY26" fmla="*/ 443706 h 2004623"/>
                    <a:gd name="connsiteX27" fmla="*/ 696 w 1190714"/>
                    <a:gd name="connsiteY27" fmla="*/ 3969 h 2004623"/>
                    <a:gd name="connsiteX28" fmla="*/ 89596 w 1190714"/>
                    <a:gd name="connsiteY28" fmla="*/ 3968 h 2004623"/>
                    <a:gd name="connsiteX29" fmla="*/ 936527 w 1190714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92612 w 1191249"/>
                    <a:gd name="connsiteY13" fmla="*/ 1092200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60862 w 1191249"/>
                    <a:gd name="connsiteY16" fmla="*/ 1504950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9962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92612 w 1191249"/>
                    <a:gd name="connsiteY13" fmla="*/ 1092200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60862 w 1191249"/>
                    <a:gd name="connsiteY16" fmla="*/ 1504950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60862 w 1191249"/>
                    <a:gd name="connsiteY16" fmla="*/ 1504950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34668 w 1191249"/>
                    <a:gd name="connsiteY16" fmla="*/ 1488281 h 2004623"/>
                    <a:gd name="connsiteX17" fmla="*/ 810062 w 1191249"/>
                    <a:gd name="connsiteY17" fmla="*/ 1644650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7206 w 1191249"/>
                    <a:gd name="connsiteY15" fmla="*/ 1327944 h 2004623"/>
                    <a:gd name="connsiteX16" fmla="*/ 834668 w 1191249"/>
                    <a:gd name="connsiteY16" fmla="*/ 1488281 h 2004623"/>
                    <a:gd name="connsiteX17" fmla="*/ 783868 w 1191249"/>
                    <a:gd name="connsiteY17" fmla="*/ 1616075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9131 w 1191249"/>
                    <a:gd name="connsiteY4" fmla="*/ 577056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0062 w 1191249"/>
                    <a:gd name="connsiteY15" fmla="*/ 1270794 h 2004623"/>
                    <a:gd name="connsiteX16" fmla="*/ 834668 w 1191249"/>
                    <a:gd name="connsiteY16" fmla="*/ 1488281 h 2004623"/>
                    <a:gd name="connsiteX17" fmla="*/ 783868 w 1191249"/>
                    <a:gd name="connsiteY17" fmla="*/ 1616075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249"/>
                    <a:gd name="connsiteY0" fmla="*/ 0 h 2004623"/>
                    <a:gd name="connsiteX1" fmla="*/ 1148199 w 1191249"/>
                    <a:gd name="connsiteY1" fmla="*/ 421481 h 2004623"/>
                    <a:gd name="connsiteX2" fmla="*/ 1187887 w 1191249"/>
                    <a:gd name="connsiteY2" fmla="*/ 554037 h 2004623"/>
                    <a:gd name="connsiteX3" fmla="*/ 1095812 w 1191249"/>
                    <a:gd name="connsiteY3" fmla="*/ 578643 h 2004623"/>
                    <a:gd name="connsiteX4" fmla="*/ 971987 w 1191249"/>
                    <a:gd name="connsiteY4" fmla="*/ 584200 h 2004623"/>
                    <a:gd name="connsiteX5" fmla="*/ 892612 w 1191249"/>
                    <a:gd name="connsiteY5" fmla="*/ 622300 h 2004623"/>
                    <a:gd name="connsiteX6" fmla="*/ 918012 w 1191249"/>
                    <a:gd name="connsiteY6" fmla="*/ 755650 h 2004623"/>
                    <a:gd name="connsiteX7" fmla="*/ 943412 w 1191249"/>
                    <a:gd name="connsiteY7" fmla="*/ 825500 h 2004623"/>
                    <a:gd name="connsiteX8" fmla="*/ 860862 w 1191249"/>
                    <a:gd name="connsiteY8" fmla="*/ 901700 h 2004623"/>
                    <a:gd name="connsiteX9" fmla="*/ 797362 w 1191249"/>
                    <a:gd name="connsiteY9" fmla="*/ 863600 h 2004623"/>
                    <a:gd name="connsiteX10" fmla="*/ 798950 w 1191249"/>
                    <a:gd name="connsiteY10" fmla="*/ 968375 h 2004623"/>
                    <a:gd name="connsiteX11" fmla="*/ 854512 w 1191249"/>
                    <a:gd name="connsiteY11" fmla="*/ 965200 h 2004623"/>
                    <a:gd name="connsiteX12" fmla="*/ 901343 w 1191249"/>
                    <a:gd name="connsiteY12" fmla="*/ 1013619 h 2004623"/>
                    <a:gd name="connsiteX13" fmla="*/ 885468 w 1191249"/>
                    <a:gd name="connsiteY13" fmla="*/ 1085056 h 2004623"/>
                    <a:gd name="connsiteX14" fmla="*/ 816412 w 1191249"/>
                    <a:gd name="connsiteY14" fmla="*/ 1143000 h 2004623"/>
                    <a:gd name="connsiteX15" fmla="*/ 810062 w 1191249"/>
                    <a:gd name="connsiteY15" fmla="*/ 1270794 h 2004623"/>
                    <a:gd name="connsiteX16" fmla="*/ 834668 w 1191249"/>
                    <a:gd name="connsiteY16" fmla="*/ 1488281 h 2004623"/>
                    <a:gd name="connsiteX17" fmla="*/ 783868 w 1191249"/>
                    <a:gd name="connsiteY17" fmla="*/ 1616075 h 2004623"/>
                    <a:gd name="connsiteX18" fmla="*/ 651312 w 1191249"/>
                    <a:gd name="connsiteY18" fmla="*/ 1670050 h 2004623"/>
                    <a:gd name="connsiteX19" fmla="*/ 251262 w 1191249"/>
                    <a:gd name="connsiteY19" fmla="*/ 1617662 h 2004623"/>
                    <a:gd name="connsiteX20" fmla="*/ 162362 w 1191249"/>
                    <a:gd name="connsiteY20" fmla="*/ 1644650 h 2004623"/>
                    <a:gd name="connsiteX21" fmla="*/ 95687 w 1191249"/>
                    <a:gd name="connsiteY21" fmla="*/ 1733550 h 2004623"/>
                    <a:gd name="connsiteX22" fmla="*/ 69494 w 1191249"/>
                    <a:gd name="connsiteY22" fmla="*/ 1870075 h 2004623"/>
                    <a:gd name="connsiteX23" fmla="*/ 13137 w 1191249"/>
                    <a:gd name="connsiteY23" fmla="*/ 2004219 h 2004623"/>
                    <a:gd name="connsiteX24" fmla="*/ 5199 w 1191249"/>
                    <a:gd name="connsiteY24" fmla="*/ 1902619 h 2004623"/>
                    <a:gd name="connsiteX25" fmla="*/ 1230 w 1191249"/>
                    <a:gd name="connsiteY25" fmla="*/ 1661319 h 2004623"/>
                    <a:gd name="connsiteX26" fmla="*/ 2025 w 1191249"/>
                    <a:gd name="connsiteY26" fmla="*/ 443706 h 2004623"/>
                    <a:gd name="connsiteX27" fmla="*/ 1231 w 1191249"/>
                    <a:gd name="connsiteY27" fmla="*/ 3969 h 2004623"/>
                    <a:gd name="connsiteX28" fmla="*/ 90131 w 1191249"/>
                    <a:gd name="connsiteY28" fmla="*/ 3968 h 2004623"/>
                    <a:gd name="connsiteX29" fmla="*/ 937062 w 1191249"/>
                    <a:gd name="connsiteY29" fmla="*/ 0 h 2004623"/>
                    <a:gd name="connsiteX0" fmla="*/ 937062 w 1191582"/>
                    <a:gd name="connsiteY0" fmla="*/ 0 h 2004623"/>
                    <a:gd name="connsiteX1" fmla="*/ 1148199 w 1191582"/>
                    <a:gd name="connsiteY1" fmla="*/ 421481 h 2004623"/>
                    <a:gd name="connsiteX2" fmla="*/ 1187887 w 1191582"/>
                    <a:gd name="connsiteY2" fmla="*/ 554037 h 2004623"/>
                    <a:gd name="connsiteX3" fmla="*/ 1091049 w 1191582"/>
                    <a:gd name="connsiteY3" fmla="*/ 585787 h 2004623"/>
                    <a:gd name="connsiteX4" fmla="*/ 971987 w 1191582"/>
                    <a:gd name="connsiteY4" fmla="*/ 584200 h 2004623"/>
                    <a:gd name="connsiteX5" fmla="*/ 892612 w 1191582"/>
                    <a:gd name="connsiteY5" fmla="*/ 622300 h 2004623"/>
                    <a:gd name="connsiteX6" fmla="*/ 918012 w 1191582"/>
                    <a:gd name="connsiteY6" fmla="*/ 755650 h 2004623"/>
                    <a:gd name="connsiteX7" fmla="*/ 943412 w 1191582"/>
                    <a:gd name="connsiteY7" fmla="*/ 825500 h 2004623"/>
                    <a:gd name="connsiteX8" fmla="*/ 860862 w 1191582"/>
                    <a:gd name="connsiteY8" fmla="*/ 901700 h 2004623"/>
                    <a:gd name="connsiteX9" fmla="*/ 797362 w 1191582"/>
                    <a:gd name="connsiteY9" fmla="*/ 863600 h 2004623"/>
                    <a:gd name="connsiteX10" fmla="*/ 798950 w 1191582"/>
                    <a:gd name="connsiteY10" fmla="*/ 968375 h 2004623"/>
                    <a:gd name="connsiteX11" fmla="*/ 854512 w 1191582"/>
                    <a:gd name="connsiteY11" fmla="*/ 965200 h 2004623"/>
                    <a:gd name="connsiteX12" fmla="*/ 901343 w 1191582"/>
                    <a:gd name="connsiteY12" fmla="*/ 1013619 h 2004623"/>
                    <a:gd name="connsiteX13" fmla="*/ 885468 w 1191582"/>
                    <a:gd name="connsiteY13" fmla="*/ 1085056 h 2004623"/>
                    <a:gd name="connsiteX14" fmla="*/ 816412 w 1191582"/>
                    <a:gd name="connsiteY14" fmla="*/ 1143000 h 2004623"/>
                    <a:gd name="connsiteX15" fmla="*/ 810062 w 1191582"/>
                    <a:gd name="connsiteY15" fmla="*/ 1270794 h 2004623"/>
                    <a:gd name="connsiteX16" fmla="*/ 834668 w 1191582"/>
                    <a:gd name="connsiteY16" fmla="*/ 1488281 h 2004623"/>
                    <a:gd name="connsiteX17" fmla="*/ 783868 w 1191582"/>
                    <a:gd name="connsiteY17" fmla="*/ 1616075 h 2004623"/>
                    <a:gd name="connsiteX18" fmla="*/ 651312 w 1191582"/>
                    <a:gd name="connsiteY18" fmla="*/ 1670050 h 2004623"/>
                    <a:gd name="connsiteX19" fmla="*/ 251262 w 1191582"/>
                    <a:gd name="connsiteY19" fmla="*/ 1617662 h 2004623"/>
                    <a:gd name="connsiteX20" fmla="*/ 162362 w 1191582"/>
                    <a:gd name="connsiteY20" fmla="*/ 1644650 h 2004623"/>
                    <a:gd name="connsiteX21" fmla="*/ 95687 w 1191582"/>
                    <a:gd name="connsiteY21" fmla="*/ 1733550 h 2004623"/>
                    <a:gd name="connsiteX22" fmla="*/ 69494 w 1191582"/>
                    <a:gd name="connsiteY22" fmla="*/ 1870075 h 2004623"/>
                    <a:gd name="connsiteX23" fmla="*/ 13137 w 1191582"/>
                    <a:gd name="connsiteY23" fmla="*/ 2004219 h 2004623"/>
                    <a:gd name="connsiteX24" fmla="*/ 5199 w 1191582"/>
                    <a:gd name="connsiteY24" fmla="*/ 1902619 h 2004623"/>
                    <a:gd name="connsiteX25" fmla="*/ 1230 w 1191582"/>
                    <a:gd name="connsiteY25" fmla="*/ 1661319 h 2004623"/>
                    <a:gd name="connsiteX26" fmla="*/ 2025 w 1191582"/>
                    <a:gd name="connsiteY26" fmla="*/ 443706 h 2004623"/>
                    <a:gd name="connsiteX27" fmla="*/ 1231 w 1191582"/>
                    <a:gd name="connsiteY27" fmla="*/ 3969 h 2004623"/>
                    <a:gd name="connsiteX28" fmla="*/ 90131 w 1191582"/>
                    <a:gd name="connsiteY28" fmla="*/ 3968 h 2004623"/>
                    <a:gd name="connsiteX29" fmla="*/ 937062 w 1191582"/>
                    <a:gd name="connsiteY29" fmla="*/ 0 h 2004623"/>
                    <a:gd name="connsiteX0" fmla="*/ 937062 w 1189537"/>
                    <a:gd name="connsiteY0" fmla="*/ 0 h 2004623"/>
                    <a:gd name="connsiteX1" fmla="*/ 1148199 w 1189537"/>
                    <a:gd name="connsiteY1" fmla="*/ 421481 h 2004623"/>
                    <a:gd name="connsiteX2" fmla="*/ 1185505 w 1189537"/>
                    <a:gd name="connsiteY2" fmla="*/ 527844 h 2004623"/>
                    <a:gd name="connsiteX3" fmla="*/ 1091049 w 1189537"/>
                    <a:gd name="connsiteY3" fmla="*/ 585787 h 2004623"/>
                    <a:gd name="connsiteX4" fmla="*/ 971987 w 1189537"/>
                    <a:gd name="connsiteY4" fmla="*/ 584200 h 2004623"/>
                    <a:gd name="connsiteX5" fmla="*/ 892612 w 1189537"/>
                    <a:gd name="connsiteY5" fmla="*/ 622300 h 2004623"/>
                    <a:gd name="connsiteX6" fmla="*/ 918012 w 1189537"/>
                    <a:gd name="connsiteY6" fmla="*/ 755650 h 2004623"/>
                    <a:gd name="connsiteX7" fmla="*/ 943412 w 1189537"/>
                    <a:gd name="connsiteY7" fmla="*/ 825500 h 2004623"/>
                    <a:gd name="connsiteX8" fmla="*/ 860862 w 1189537"/>
                    <a:gd name="connsiteY8" fmla="*/ 901700 h 2004623"/>
                    <a:gd name="connsiteX9" fmla="*/ 797362 w 1189537"/>
                    <a:gd name="connsiteY9" fmla="*/ 863600 h 2004623"/>
                    <a:gd name="connsiteX10" fmla="*/ 798950 w 1189537"/>
                    <a:gd name="connsiteY10" fmla="*/ 968375 h 2004623"/>
                    <a:gd name="connsiteX11" fmla="*/ 854512 w 1189537"/>
                    <a:gd name="connsiteY11" fmla="*/ 965200 h 2004623"/>
                    <a:gd name="connsiteX12" fmla="*/ 901343 w 1189537"/>
                    <a:gd name="connsiteY12" fmla="*/ 1013619 h 2004623"/>
                    <a:gd name="connsiteX13" fmla="*/ 885468 w 1189537"/>
                    <a:gd name="connsiteY13" fmla="*/ 1085056 h 2004623"/>
                    <a:gd name="connsiteX14" fmla="*/ 816412 w 1189537"/>
                    <a:gd name="connsiteY14" fmla="*/ 1143000 h 2004623"/>
                    <a:gd name="connsiteX15" fmla="*/ 810062 w 1189537"/>
                    <a:gd name="connsiteY15" fmla="*/ 1270794 h 2004623"/>
                    <a:gd name="connsiteX16" fmla="*/ 834668 w 1189537"/>
                    <a:gd name="connsiteY16" fmla="*/ 1488281 h 2004623"/>
                    <a:gd name="connsiteX17" fmla="*/ 783868 w 1189537"/>
                    <a:gd name="connsiteY17" fmla="*/ 1616075 h 2004623"/>
                    <a:gd name="connsiteX18" fmla="*/ 651312 w 1189537"/>
                    <a:gd name="connsiteY18" fmla="*/ 1670050 h 2004623"/>
                    <a:gd name="connsiteX19" fmla="*/ 251262 w 1189537"/>
                    <a:gd name="connsiteY19" fmla="*/ 1617662 h 2004623"/>
                    <a:gd name="connsiteX20" fmla="*/ 162362 w 1189537"/>
                    <a:gd name="connsiteY20" fmla="*/ 1644650 h 2004623"/>
                    <a:gd name="connsiteX21" fmla="*/ 95687 w 1189537"/>
                    <a:gd name="connsiteY21" fmla="*/ 1733550 h 2004623"/>
                    <a:gd name="connsiteX22" fmla="*/ 69494 w 1189537"/>
                    <a:gd name="connsiteY22" fmla="*/ 1870075 h 2004623"/>
                    <a:gd name="connsiteX23" fmla="*/ 13137 w 1189537"/>
                    <a:gd name="connsiteY23" fmla="*/ 2004219 h 2004623"/>
                    <a:gd name="connsiteX24" fmla="*/ 5199 w 1189537"/>
                    <a:gd name="connsiteY24" fmla="*/ 1902619 h 2004623"/>
                    <a:gd name="connsiteX25" fmla="*/ 1230 w 1189537"/>
                    <a:gd name="connsiteY25" fmla="*/ 1661319 h 2004623"/>
                    <a:gd name="connsiteX26" fmla="*/ 2025 w 1189537"/>
                    <a:gd name="connsiteY26" fmla="*/ 443706 h 2004623"/>
                    <a:gd name="connsiteX27" fmla="*/ 1231 w 1189537"/>
                    <a:gd name="connsiteY27" fmla="*/ 3969 h 2004623"/>
                    <a:gd name="connsiteX28" fmla="*/ 90131 w 1189537"/>
                    <a:gd name="connsiteY28" fmla="*/ 3968 h 2004623"/>
                    <a:gd name="connsiteX29" fmla="*/ 937062 w 1189537"/>
                    <a:gd name="connsiteY29" fmla="*/ 0 h 2004623"/>
                    <a:gd name="connsiteX0" fmla="*/ 937062 w 1187538"/>
                    <a:gd name="connsiteY0" fmla="*/ 0 h 2004623"/>
                    <a:gd name="connsiteX1" fmla="*/ 1148199 w 1187538"/>
                    <a:gd name="connsiteY1" fmla="*/ 421481 h 2004623"/>
                    <a:gd name="connsiteX2" fmla="*/ 1183123 w 1187538"/>
                    <a:gd name="connsiteY2" fmla="*/ 525462 h 2004623"/>
                    <a:gd name="connsiteX3" fmla="*/ 1091049 w 1187538"/>
                    <a:gd name="connsiteY3" fmla="*/ 585787 h 2004623"/>
                    <a:gd name="connsiteX4" fmla="*/ 971987 w 1187538"/>
                    <a:gd name="connsiteY4" fmla="*/ 584200 h 2004623"/>
                    <a:gd name="connsiteX5" fmla="*/ 892612 w 1187538"/>
                    <a:gd name="connsiteY5" fmla="*/ 622300 h 2004623"/>
                    <a:gd name="connsiteX6" fmla="*/ 918012 w 1187538"/>
                    <a:gd name="connsiteY6" fmla="*/ 755650 h 2004623"/>
                    <a:gd name="connsiteX7" fmla="*/ 943412 w 1187538"/>
                    <a:gd name="connsiteY7" fmla="*/ 825500 h 2004623"/>
                    <a:gd name="connsiteX8" fmla="*/ 860862 w 1187538"/>
                    <a:gd name="connsiteY8" fmla="*/ 901700 h 2004623"/>
                    <a:gd name="connsiteX9" fmla="*/ 797362 w 1187538"/>
                    <a:gd name="connsiteY9" fmla="*/ 863600 h 2004623"/>
                    <a:gd name="connsiteX10" fmla="*/ 798950 w 1187538"/>
                    <a:gd name="connsiteY10" fmla="*/ 968375 h 2004623"/>
                    <a:gd name="connsiteX11" fmla="*/ 854512 w 1187538"/>
                    <a:gd name="connsiteY11" fmla="*/ 965200 h 2004623"/>
                    <a:gd name="connsiteX12" fmla="*/ 901343 w 1187538"/>
                    <a:gd name="connsiteY12" fmla="*/ 1013619 h 2004623"/>
                    <a:gd name="connsiteX13" fmla="*/ 885468 w 1187538"/>
                    <a:gd name="connsiteY13" fmla="*/ 1085056 h 2004623"/>
                    <a:gd name="connsiteX14" fmla="*/ 816412 w 1187538"/>
                    <a:gd name="connsiteY14" fmla="*/ 1143000 h 2004623"/>
                    <a:gd name="connsiteX15" fmla="*/ 810062 w 1187538"/>
                    <a:gd name="connsiteY15" fmla="*/ 1270794 h 2004623"/>
                    <a:gd name="connsiteX16" fmla="*/ 834668 w 1187538"/>
                    <a:gd name="connsiteY16" fmla="*/ 1488281 h 2004623"/>
                    <a:gd name="connsiteX17" fmla="*/ 783868 w 1187538"/>
                    <a:gd name="connsiteY17" fmla="*/ 1616075 h 2004623"/>
                    <a:gd name="connsiteX18" fmla="*/ 651312 w 1187538"/>
                    <a:gd name="connsiteY18" fmla="*/ 1670050 h 2004623"/>
                    <a:gd name="connsiteX19" fmla="*/ 251262 w 1187538"/>
                    <a:gd name="connsiteY19" fmla="*/ 1617662 h 2004623"/>
                    <a:gd name="connsiteX20" fmla="*/ 162362 w 1187538"/>
                    <a:gd name="connsiteY20" fmla="*/ 1644650 h 2004623"/>
                    <a:gd name="connsiteX21" fmla="*/ 95687 w 1187538"/>
                    <a:gd name="connsiteY21" fmla="*/ 1733550 h 2004623"/>
                    <a:gd name="connsiteX22" fmla="*/ 69494 w 1187538"/>
                    <a:gd name="connsiteY22" fmla="*/ 1870075 h 2004623"/>
                    <a:gd name="connsiteX23" fmla="*/ 13137 w 1187538"/>
                    <a:gd name="connsiteY23" fmla="*/ 2004219 h 2004623"/>
                    <a:gd name="connsiteX24" fmla="*/ 5199 w 1187538"/>
                    <a:gd name="connsiteY24" fmla="*/ 1902619 h 2004623"/>
                    <a:gd name="connsiteX25" fmla="*/ 1230 w 1187538"/>
                    <a:gd name="connsiteY25" fmla="*/ 1661319 h 2004623"/>
                    <a:gd name="connsiteX26" fmla="*/ 2025 w 1187538"/>
                    <a:gd name="connsiteY26" fmla="*/ 443706 h 2004623"/>
                    <a:gd name="connsiteX27" fmla="*/ 1231 w 1187538"/>
                    <a:gd name="connsiteY27" fmla="*/ 3969 h 2004623"/>
                    <a:gd name="connsiteX28" fmla="*/ 90131 w 1187538"/>
                    <a:gd name="connsiteY28" fmla="*/ 3968 h 2004623"/>
                    <a:gd name="connsiteX29" fmla="*/ 937062 w 1187538"/>
                    <a:gd name="connsiteY29" fmla="*/ 0 h 2004623"/>
                    <a:gd name="connsiteX0" fmla="*/ 937062 w 1186497"/>
                    <a:gd name="connsiteY0" fmla="*/ 0 h 2004623"/>
                    <a:gd name="connsiteX1" fmla="*/ 1148199 w 1186497"/>
                    <a:gd name="connsiteY1" fmla="*/ 421481 h 2004623"/>
                    <a:gd name="connsiteX2" fmla="*/ 1183123 w 1186497"/>
                    <a:gd name="connsiteY2" fmla="*/ 525462 h 2004623"/>
                    <a:gd name="connsiteX3" fmla="*/ 1091049 w 1186497"/>
                    <a:gd name="connsiteY3" fmla="*/ 585787 h 2004623"/>
                    <a:gd name="connsiteX4" fmla="*/ 971987 w 1186497"/>
                    <a:gd name="connsiteY4" fmla="*/ 584200 h 2004623"/>
                    <a:gd name="connsiteX5" fmla="*/ 892612 w 1186497"/>
                    <a:gd name="connsiteY5" fmla="*/ 622300 h 2004623"/>
                    <a:gd name="connsiteX6" fmla="*/ 918012 w 1186497"/>
                    <a:gd name="connsiteY6" fmla="*/ 755650 h 2004623"/>
                    <a:gd name="connsiteX7" fmla="*/ 943412 w 1186497"/>
                    <a:gd name="connsiteY7" fmla="*/ 825500 h 2004623"/>
                    <a:gd name="connsiteX8" fmla="*/ 860862 w 1186497"/>
                    <a:gd name="connsiteY8" fmla="*/ 901700 h 2004623"/>
                    <a:gd name="connsiteX9" fmla="*/ 797362 w 1186497"/>
                    <a:gd name="connsiteY9" fmla="*/ 863600 h 2004623"/>
                    <a:gd name="connsiteX10" fmla="*/ 798950 w 1186497"/>
                    <a:gd name="connsiteY10" fmla="*/ 968375 h 2004623"/>
                    <a:gd name="connsiteX11" fmla="*/ 854512 w 1186497"/>
                    <a:gd name="connsiteY11" fmla="*/ 965200 h 2004623"/>
                    <a:gd name="connsiteX12" fmla="*/ 901343 w 1186497"/>
                    <a:gd name="connsiteY12" fmla="*/ 1013619 h 2004623"/>
                    <a:gd name="connsiteX13" fmla="*/ 885468 w 1186497"/>
                    <a:gd name="connsiteY13" fmla="*/ 1085056 h 2004623"/>
                    <a:gd name="connsiteX14" fmla="*/ 816412 w 1186497"/>
                    <a:gd name="connsiteY14" fmla="*/ 1143000 h 2004623"/>
                    <a:gd name="connsiteX15" fmla="*/ 810062 w 1186497"/>
                    <a:gd name="connsiteY15" fmla="*/ 1270794 h 2004623"/>
                    <a:gd name="connsiteX16" fmla="*/ 834668 w 1186497"/>
                    <a:gd name="connsiteY16" fmla="*/ 1488281 h 2004623"/>
                    <a:gd name="connsiteX17" fmla="*/ 783868 w 1186497"/>
                    <a:gd name="connsiteY17" fmla="*/ 1616075 h 2004623"/>
                    <a:gd name="connsiteX18" fmla="*/ 651312 w 1186497"/>
                    <a:gd name="connsiteY18" fmla="*/ 1670050 h 2004623"/>
                    <a:gd name="connsiteX19" fmla="*/ 251262 w 1186497"/>
                    <a:gd name="connsiteY19" fmla="*/ 1617662 h 2004623"/>
                    <a:gd name="connsiteX20" fmla="*/ 162362 w 1186497"/>
                    <a:gd name="connsiteY20" fmla="*/ 1644650 h 2004623"/>
                    <a:gd name="connsiteX21" fmla="*/ 95687 w 1186497"/>
                    <a:gd name="connsiteY21" fmla="*/ 1733550 h 2004623"/>
                    <a:gd name="connsiteX22" fmla="*/ 69494 w 1186497"/>
                    <a:gd name="connsiteY22" fmla="*/ 1870075 h 2004623"/>
                    <a:gd name="connsiteX23" fmla="*/ 13137 w 1186497"/>
                    <a:gd name="connsiteY23" fmla="*/ 2004219 h 2004623"/>
                    <a:gd name="connsiteX24" fmla="*/ 5199 w 1186497"/>
                    <a:gd name="connsiteY24" fmla="*/ 1902619 h 2004623"/>
                    <a:gd name="connsiteX25" fmla="*/ 1230 w 1186497"/>
                    <a:gd name="connsiteY25" fmla="*/ 1661319 h 2004623"/>
                    <a:gd name="connsiteX26" fmla="*/ 2025 w 1186497"/>
                    <a:gd name="connsiteY26" fmla="*/ 443706 h 2004623"/>
                    <a:gd name="connsiteX27" fmla="*/ 1231 w 1186497"/>
                    <a:gd name="connsiteY27" fmla="*/ 3969 h 2004623"/>
                    <a:gd name="connsiteX28" fmla="*/ 90131 w 1186497"/>
                    <a:gd name="connsiteY28" fmla="*/ 3968 h 2004623"/>
                    <a:gd name="connsiteX29" fmla="*/ 937062 w 1186497"/>
                    <a:gd name="connsiteY29" fmla="*/ 0 h 2004623"/>
                    <a:gd name="connsiteX0" fmla="*/ 937062 w 1185902"/>
                    <a:gd name="connsiteY0" fmla="*/ 0 h 2004623"/>
                    <a:gd name="connsiteX1" fmla="*/ 1141055 w 1185902"/>
                    <a:gd name="connsiteY1" fmla="*/ 395287 h 2004623"/>
                    <a:gd name="connsiteX2" fmla="*/ 1183123 w 1185902"/>
                    <a:gd name="connsiteY2" fmla="*/ 525462 h 2004623"/>
                    <a:gd name="connsiteX3" fmla="*/ 1091049 w 1185902"/>
                    <a:gd name="connsiteY3" fmla="*/ 585787 h 2004623"/>
                    <a:gd name="connsiteX4" fmla="*/ 971987 w 1185902"/>
                    <a:gd name="connsiteY4" fmla="*/ 584200 h 2004623"/>
                    <a:gd name="connsiteX5" fmla="*/ 892612 w 1185902"/>
                    <a:gd name="connsiteY5" fmla="*/ 622300 h 2004623"/>
                    <a:gd name="connsiteX6" fmla="*/ 918012 w 1185902"/>
                    <a:gd name="connsiteY6" fmla="*/ 755650 h 2004623"/>
                    <a:gd name="connsiteX7" fmla="*/ 943412 w 1185902"/>
                    <a:gd name="connsiteY7" fmla="*/ 825500 h 2004623"/>
                    <a:gd name="connsiteX8" fmla="*/ 860862 w 1185902"/>
                    <a:gd name="connsiteY8" fmla="*/ 901700 h 2004623"/>
                    <a:gd name="connsiteX9" fmla="*/ 797362 w 1185902"/>
                    <a:gd name="connsiteY9" fmla="*/ 863600 h 2004623"/>
                    <a:gd name="connsiteX10" fmla="*/ 798950 w 1185902"/>
                    <a:gd name="connsiteY10" fmla="*/ 968375 h 2004623"/>
                    <a:gd name="connsiteX11" fmla="*/ 854512 w 1185902"/>
                    <a:gd name="connsiteY11" fmla="*/ 965200 h 2004623"/>
                    <a:gd name="connsiteX12" fmla="*/ 901343 w 1185902"/>
                    <a:gd name="connsiteY12" fmla="*/ 1013619 h 2004623"/>
                    <a:gd name="connsiteX13" fmla="*/ 885468 w 1185902"/>
                    <a:gd name="connsiteY13" fmla="*/ 1085056 h 2004623"/>
                    <a:gd name="connsiteX14" fmla="*/ 816412 w 1185902"/>
                    <a:gd name="connsiteY14" fmla="*/ 1143000 h 2004623"/>
                    <a:gd name="connsiteX15" fmla="*/ 810062 w 1185902"/>
                    <a:gd name="connsiteY15" fmla="*/ 1270794 h 2004623"/>
                    <a:gd name="connsiteX16" fmla="*/ 834668 w 1185902"/>
                    <a:gd name="connsiteY16" fmla="*/ 1488281 h 2004623"/>
                    <a:gd name="connsiteX17" fmla="*/ 783868 w 1185902"/>
                    <a:gd name="connsiteY17" fmla="*/ 1616075 h 2004623"/>
                    <a:gd name="connsiteX18" fmla="*/ 651312 w 1185902"/>
                    <a:gd name="connsiteY18" fmla="*/ 1670050 h 2004623"/>
                    <a:gd name="connsiteX19" fmla="*/ 251262 w 1185902"/>
                    <a:gd name="connsiteY19" fmla="*/ 1617662 h 2004623"/>
                    <a:gd name="connsiteX20" fmla="*/ 162362 w 1185902"/>
                    <a:gd name="connsiteY20" fmla="*/ 1644650 h 2004623"/>
                    <a:gd name="connsiteX21" fmla="*/ 95687 w 1185902"/>
                    <a:gd name="connsiteY21" fmla="*/ 1733550 h 2004623"/>
                    <a:gd name="connsiteX22" fmla="*/ 69494 w 1185902"/>
                    <a:gd name="connsiteY22" fmla="*/ 1870075 h 2004623"/>
                    <a:gd name="connsiteX23" fmla="*/ 13137 w 1185902"/>
                    <a:gd name="connsiteY23" fmla="*/ 2004219 h 2004623"/>
                    <a:gd name="connsiteX24" fmla="*/ 5199 w 1185902"/>
                    <a:gd name="connsiteY24" fmla="*/ 1902619 h 2004623"/>
                    <a:gd name="connsiteX25" fmla="*/ 1230 w 1185902"/>
                    <a:gd name="connsiteY25" fmla="*/ 1661319 h 2004623"/>
                    <a:gd name="connsiteX26" fmla="*/ 2025 w 1185902"/>
                    <a:gd name="connsiteY26" fmla="*/ 443706 h 2004623"/>
                    <a:gd name="connsiteX27" fmla="*/ 1231 w 1185902"/>
                    <a:gd name="connsiteY27" fmla="*/ 3969 h 2004623"/>
                    <a:gd name="connsiteX28" fmla="*/ 90131 w 1185902"/>
                    <a:gd name="connsiteY28" fmla="*/ 3968 h 2004623"/>
                    <a:gd name="connsiteX29" fmla="*/ 937062 w 1185902"/>
                    <a:gd name="connsiteY29" fmla="*/ 0 h 2004623"/>
                    <a:gd name="connsiteX0" fmla="*/ 937062 w 1185902"/>
                    <a:gd name="connsiteY0" fmla="*/ 0 h 2009359"/>
                    <a:gd name="connsiteX1" fmla="*/ 1141055 w 1185902"/>
                    <a:gd name="connsiteY1" fmla="*/ 395287 h 2009359"/>
                    <a:gd name="connsiteX2" fmla="*/ 1183123 w 1185902"/>
                    <a:gd name="connsiteY2" fmla="*/ 525462 h 2009359"/>
                    <a:gd name="connsiteX3" fmla="*/ 1091049 w 1185902"/>
                    <a:gd name="connsiteY3" fmla="*/ 585787 h 2009359"/>
                    <a:gd name="connsiteX4" fmla="*/ 971987 w 1185902"/>
                    <a:gd name="connsiteY4" fmla="*/ 584200 h 2009359"/>
                    <a:gd name="connsiteX5" fmla="*/ 892612 w 1185902"/>
                    <a:gd name="connsiteY5" fmla="*/ 622300 h 2009359"/>
                    <a:gd name="connsiteX6" fmla="*/ 918012 w 1185902"/>
                    <a:gd name="connsiteY6" fmla="*/ 755650 h 2009359"/>
                    <a:gd name="connsiteX7" fmla="*/ 943412 w 1185902"/>
                    <a:gd name="connsiteY7" fmla="*/ 825500 h 2009359"/>
                    <a:gd name="connsiteX8" fmla="*/ 860862 w 1185902"/>
                    <a:gd name="connsiteY8" fmla="*/ 901700 h 2009359"/>
                    <a:gd name="connsiteX9" fmla="*/ 797362 w 1185902"/>
                    <a:gd name="connsiteY9" fmla="*/ 863600 h 2009359"/>
                    <a:gd name="connsiteX10" fmla="*/ 798950 w 1185902"/>
                    <a:gd name="connsiteY10" fmla="*/ 968375 h 2009359"/>
                    <a:gd name="connsiteX11" fmla="*/ 854512 w 1185902"/>
                    <a:gd name="connsiteY11" fmla="*/ 965200 h 2009359"/>
                    <a:gd name="connsiteX12" fmla="*/ 901343 w 1185902"/>
                    <a:gd name="connsiteY12" fmla="*/ 1013619 h 2009359"/>
                    <a:gd name="connsiteX13" fmla="*/ 885468 w 1185902"/>
                    <a:gd name="connsiteY13" fmla="*/ 1085056 h 2009359"/>
                    <a:gd name="connsiteX14" fmla="*/ 816412 w 1185902"/>
                    <a:gd name="connsiteY14" fmla="*/ 1143000 h 2009359"/>
                    <a:gd name="connsiteX15" fmla="*/ 810062 w 1185902"/>
                    <a:gd name="connsiteY15" fmla="*/ 1270794 h 2009359"/>
                    <a:gd name="connsiteX16" fmla="*/ 834668 w 1185902"/>
                    <a:gd name="connsiteY16" fmla="*/ 1488281 h 2009359"/>
                    <a:gd name="connsiteX17" fmla="*/ 783868 w 1185902"/>
                    <a:gd name="connsiteY17" fmla="*/ 1616075 h 2009359"/>
                    <a:gd name="connsiteX18" fmla="*/ 651312 w 1185902"/>
                    <a:gd name="connsiteY18" fmla="*/ 1670050 h 2009359"/>
                    <a:gd name="connsiteX19" fmla="*/ 251262 w 1185902"/>
                    <a:gd name="connsiteY19" fmla="*/ 1617662 h 2009359"/>
                    <a:gd name="connsiteX20" fmla="*/ 162362 w 1185902"/>
                    <a:gd name="connsiteY20" fmla="*/ 1644650 h 2009359"/>
                    <a:gd name="connsiteX21" fmla="*/ 95687 w 1185902"/>
                    <a:gd name="connsiteY21" fmla="*/ 1733550 h 2009359"/>
                    <a:gd name="connsiteX22" fmla="*/ 69494 w 1185902"/>
                    <a:gd name="connsiteY22" fmla="*/ 1870075 h 2009359"/>
                    <a:gd name="connsiteX23" fmla="*/ 17900 w 1185902"/>
                    <a:gd name="connsiteY23" fmla="*/ 2008982 h 2009359"/>
                    <a:gd name="connsiteX24" fmla="*/ 5199 w 1185902"/>
                    <a:gd name="connsiteY24" fmla="*/ 1902619 h 2009359"/>
                    <a:gd name="connsiteX25" fmla="*/ 1230 w 1185902"/>
                    <a:gd name="connsiteY25" fmla="*/ 1661319 h 2009359"/>
                    <a:gd name="connsiteX26" fmla="*/ 2025 w 1185902"/>
                    <a:gd name="connsiteY26" fmla="*/ 443706 h 2009359"/>
                    <a:gd name="connsiteX27" fmla="*/ 1231 w 1185902"/>
                    <a:gd name="connsiteY27" fmla="*/ 3969 h 2009359"/>
                    <a:gd name="connsiteX28" fmla="*/ 90131 w 1185902"/>
                    <a:gd name="connsiteY28" fmla="*/ 3968 h 2009359"/>
                    <a:gd name="connsiteX29" fmla="*/ 937062 w 1185902"/>
                    <a:gd name="connsiteY29" fmla="*/ 0 h 2009359"/>
                    <a:gd name="connsiteX0" fmla="*/ 942015 w 1190855"/>
                    <a:gd name="connsiteY0" fmla="*/ 0 h 2034879"/>
                    <a:gd name="connsiteX1" fmla="*/ 1146008 w 1190855"/>
                    <a:gd name="connsiteY1" fmla="*/ 395287 h 2034879"/>
                    <a:gd name="connsiteX2" fmla="*/ 1188076 w 1190855"/>
                    <a:gd name="connsiteY2" fmla="*/ 525462 h 2034879"/>
                    <a:gd name="connsiteX3" fmla="*/ 1096002 w 1190855"/>
                    <a:gd name="connsiteY3" fmla="*/ 585787 h 2034879"/>
                    <a:gd name="connsiteX4" fmla="*/ 976940 w 1190855"/>
                    <a:gd name="connsiteY4" fmla="*/ 584200 h 2034879"/>
                    <a:gd name="connsiteX5" fmla="*/ 897565 w 1190855"/>
                    <a:gd name="connsiteY5" fmla="*/ 622300 h 2034879"/>
                    <a:gd name="connsiteX6" fmla="*/ 922965 w 1190855"/>
                    <a:gd name="connsiteY6" fmla="*/ 755650 h 2034879"/>
                    <a:gd name="connsiteX7" fmla="*/ 948365 w 1190855"/>
                    <a:gd name="connsiteY7" fmla="*/ 825500 h 2034879"/>
                    <a:gd name="connsiteX8" fmla="*/ 865815 w 1190855"/>
                    <a:gd name="connsiteY8" fmla="*/ 901700 h 2034879"/>
                    <a:gd name="connsiteX9" fmla="*/ 802315 w 1190855"/>
                    <a:gd name="connsiteY9" fmla="*/ 863600 h 2034879"/>
                    <a:gd name="connsiteX10" fmla="*/ 803903 w 1190855"/>
                    <a:gd name="connsiteY10" fmla="*/ 968375 h 2034879"/>
                    <a:gd name="connsiteX11" fmla="*/ 859465 w 1190855"/>
                    <a:gd name="connsiteY11" fmla="*/ 965200 h 2034879"/>
                    <a:gd name="connsiteX12" fmla="*/ 906296 w 1190855"/>
                    <a:gd name="connsiteY12" fmla="*/ 1013619 h 2034879"/>
                    <a:gd name="connsiteX13" fmla="*/ 890421 w 1190855"/>
                    <a:gd name="connsiteY13" fmla="*/ 1085056 h 2034879"/>
                    <a:gd name="connsiteX14" fmla="*/ 821365 w 1190855"/>
                    <a:gd name="connsiteY14" fmla="*/ 1143000 h 2034879"/>
                    <a:gd name="connsiteX15" fmla="*/ 815015 w 1190855"/>
                    <a:gd name="connsiteY15" fmla="*/ 1270794 h 2034879"/>
                    <a:gd name="connsiteX16" fmla="*/ 839621 w 1190855"/>
                    <a:gd name="connsiteY16" fmla="*/ 1488281 h 2034879"/>
                    <a:gd name="connsiteX17" fmla="*/ 788821 w 1190855"/>
                    <a:gd name="connsiteY17" fmla="*/ 1616075 h 2034879"/>
                    <a:gd name="connsiteX18" fmla="*/ 656265 w 1190855"/>
                    <a:gd name="connsiteY18" fmla="*/ 1670050 h 2034879"/>
                    <a:gd name="connsiteX19" fmla="*/ 256215 w 1190855"/>
                    <a:gd name="connsiteY19" fmla="*/ 1617662 h 2034879"/>
                    <a:gd name="connsiteX20" fmla="*/ 167315 w 1190855"/>
                    <a:gd name="connsiteY20" fmla="*/ 1644650 h 2034879"/>
                    <a:gd name="connsiteX21" fmla="*/ 100640 w 1190855"/>
                    <a:gd name="connsiteY21" fmla="*/ 1733550 h 2034879"/>
                    <a:gd name="connsiteX22" fmla="*/ 74447 w 1190855"/>
                    <a:gd name="connsiteY22" fmla="*/ 1870075 h 2034879"/>
                    <a:gd name="connsiteX23" fmla="*/ 22853 w 1190855"/>
                    <a:gd name="connsiteY23" fmla="*/ 2008982 h 2034879"/>
                    <a:gd name="connsiteX24" fmla="*/ 627 w 1190855"/>
                    <a:gd name="connsiteY24" fmla="*/ 2000250 h 2034879"/>
                    <a:gd name="connsiteX25" fmla="*/ 6183 w 1190855"/>
                    <a:gd name="connsiteY25" fmla="*/ 1661319 h 2034879"/>
                    <a:gd name="connsiteX26" fmla="*/ 6978 w 1190855"/>
                    <a:gd name="connsiteY26" fmla="*/ 443706 h 2034879"/>
                    <a:gd name="connsiteX27" fmla="*/ 6184 w 1190855"/>
                    <a:gd name="connsiteY27" fmla="*/ 3969 h 2034879"/>
                    <a:gd name="connsiteX28" fmla="*/ 95084 w 1190855"/>
                    <a:gd name="connsiteY28" fmla="*/ 3968 h 2034879"/>
                    <a:gd name="connsiteX29" fmla="*/ 942015 w 1190855"/>
                    <a:gd name="connsiteY29" fmla="*/ 0 h 2034879"/>
                    <a:gd name="connsiteX0" fmla="*/ 946589 w 1195429"/>
                    <a:gd name="connsiteY0" fmla="*/ 0 h 2009158"/>
                    <a:gd name="connsiteX1" fmla="*/ 1150582 w 1195429"/>
                    <a:gd name="connsiteY1" fmla="*/ 395287 h 2009158"/>
                    <a:gd name="connsiteX2" fmla="*/ 1192650 w 1195429"/>
                    <a:gd name="connsiteY2" fmla="*/ 525462 h 2009158"/>
                    <a:gd name="connsiteX3" fmla="*/ 1100576 w 1195429"/>
                    <a:gd name="connsiteY3" fmla="*/ 585787 h 2009158"/>
                    <a:gd name="connsiteX4" fmla="*/ 981514 w 1195429"/>
                    <a:gd name="connsiteY4" fmla="*/ 584200 h 2009158"/>
                    <a:gd name="connsiteX5" fmla="*/ 902139 w 1195429"/>
                    <a:gd name="connsiteY5" fmla="*/ 622300 h 2009158"/>
                    <a:gd name="connsiteX6" fmla="*/ 927539 w 1195429"/>
                    <a:gd name="connsiteY6" fmla="*/ 755650 h 2009158"/>
                    <a:gd name="connsiteX7" fmla="*/ 952939 w 1195429"/>
                    <a:gd name="connsiteY7" fmla="*/ 825500 h 2009158"/>
                    <a:gd name="connsiteX8" fmla="*/ 870389 w 1195429"/>
                    <a:gd name="connsiteY8" fmla="*/ 901700 h 2009158"/>
                    <a:gd name="connsiteX9" fmla="*/ 806889 w 1195429"/>
                    <a:gd name="connsiteY9" fmla="*/ 863600 h 2009158"/>
                    <a:gd name="connsiteX10" fmla="*/ 808477 w 1195429"/>
                    <a:gd name="connsiteY10" fmla="*/ 968375 h 2009158"/>
                    <a:gd name="connsiteX11" fmla="*/ 864039 w 1195429"/>
                    <a:gd name="connsiteY11" fmla="*/ 965200 h 2009158"/>
                    <a:gd name="connsiteX12" fmla="*/ 910870 w 1195429"/>
                    <a:gd name="connsiteY12" fmla="*/ 1013619 h 2009158"/>
                    <a:gd name="connsiteX13" fmla="*/ 894995 w 1195429"/>
                    <a:gd name="connsiteY13" fmla="*/ 1085056 h 2009158"/>
                    <a:gd name="connsiteX14" fmla="*/ 825939 w 1195429"/>
                    <a:gd name="connsiteY14" fmla="*/ 1143000 h 2009158"/>
                    <a:gd name="connsiteX15" fmla="*/ 819589 w 1195429"/>
                    <a:gd name="connsiteY15" fmla="*/ 1270794 h 2009158"/>
                    <a:gd name="connsiteX16" fmla="*/ 844195 w 1195429"/>
                    <a:gd name="connsiteY16" fmla="*/ 1488281 h 2009158"/>
                    <a:gd name="connsiteX17" fmla="*/ 793395 w 1195429"/>
                    <a:gd name="connsiteY17" fmla="*/ 1616075 h 2009158"/>
                    <a:gd name="connsiteX18" fmla="*/ 660839 w 1195429"/>
                    <a:gd name="connsiteY18" fmla="*/ 1670050 h 2009158"/>
                    <a:gd name="connsiteX19" fmla="*/ 260789 w 1195429"/>
                    <a:gd name="connsiteY19" fmla="*/ 1617662 h 2009158"/>
                    <a:gd name="connsiteX20" fmla="*/ 171889 w 1195429"/>
                    <a:gd name="connsiteY20" fmla="*/ 1644650 h 2009158"/>
                    <a:gd name="connsiteX21" fmla="*/ 105214 w 1195429"/>
                    <a:gd name="connsiteY21" fmla="*/ 1733550 h 2009158"/>
                    <a:gd name="connsiteX22" fmla="*/ 79021 w 1195429"/>
                    <a:gd name="connsiteY22" fmla="*/ 1870075 h 2009158"/>
                    <a:gd name="connsiteX23" fmla="*/ 27427 w 1195429"/>
                    <a:gd name="connsiteY23" fmla="*/ 2008982 h 2009158"/>
                    <a:gd name="connsiteX24" fmla="*/ 438 w 1195429"/>
                    <a:gd name="connsiteY24" fmla="*/ 1840706 h 2009158"/>
                    <a:gd name="connsiteX25" fmla="*/ 10757 w 1195429"/>
                    <a:gd name="connsiteY25" fmla="*/ 1661319 h 2009158"/>
                    <a:gd name="connsiteX26" fmla="*/ 11552 w 1195429"/>
                    <a:gd name="connsiteY26" fmla="*/ 443706 h 2009158"/>
                    <a:gd name="connsiteX27" fmla="*/ 10758 w 1195429"/>
                    <a:gd name="connsiteY27" fmla="*/ 3969 h 2009158"/>
                    <a:gd name="connsiteX28" fmla="*/ 99658 w 1195429"/>
                    <a:gd name="connsiteY28" fmla="*/ 3968 h 2009158"/>
                    <a:gd name="connsiteX29" fmla="*/ 946589 w 1195429"/>
                    <a:gd name="connsiteY29" fmla="*/ 0 h 2009158"/>
                    <a:gd name="connsiteX0" fmla="*/ 946430 w 1195270"/>
                    <a:gd name="connsiteY0" fmla="*/ 0 h 2024445"/>
                    <a:gd name="connsiteX1" fmla="*/ 1150423 w 1195270"/>
                    <a:gd name="connsiteY1" fmla="*/ 395287 h 2024445"/>
                    <a:gd name="connsiteX2" fmla="*/ 1192491 w 1195270"/>
                    <a:gd name="connsiteY2" fmla="*/ 525462 h 2024445"/>
                    <a:gd name="connsiteX3" fmla="*/ 1100417 w 1195270"/>
                    <a:gd name="connsiteY3" fmla="*/ 585787 h 2024445"/>
                    <a:gd name="connsiteX4" fmla="*/ 981355 w 1195270"/>
                    <a:gd name="connsiteY4" fmla="*/ 584200 h 2024445"/>
                    <a:gd name="connsiteX5" fmla="*/ 901980 w 1195270"/>
                    <a:gd name="connsiteY5" fmla="*/ 622300 h 2024445"/>
                    <a:gd name="connsiteX6" fmla="*/ 927380 w 1195270"/>
                    <a:gd name="connsiteY6" fmla="*/ 755650 h 2024445"/>
                    <a:gd name="connsiteX7" fmla="*/ 952780 w 1195270"/>
                    <a:gd name="connsiteY7" fmla="*/ 825500 h 2024445"/>
                    <a:gd name="connsiteX8" fmla="*/ 870230 w 1195270"/>
                    <a:gd name="connsiteY8" fmla="*/ 901700 h 2024445"/>
                    <a:gd name="connsiteX9" fmla="*/ 806730 w 1195270"/>
                    <a:gd name="connsiteY9" fmla="*/ 863600 h 2024445"/>
                    <a:gd name="connsiteX10" fmla="*/ 808318 w 1195270"/>
                    <a:gd name="connsiteY10" fmla="*/ 968375 h 2024445"/>
                    <a:gd name="connsiteX11" fmla="*/ 863880 w 1195270"/>
                    <a:gd name="connsiteY11" fmla="*/ 965200 h 2024445"/>
                    <a:gd name="connsiteX12" fmla="*/ 910711 w 1195270"/>
                    <a:gd name="connsiteY12" fmla="*/ 1013619 h 2024445"/>
                    <a:gd name="connsiteX13" fmla="*/ 894836 w 1195270"/>
                    <a:gd name="connsiteY13" fmla="*/ 1085056 h 2024445"/>
                    <a:gd name="connsiteX14" fmla="*/ 825780 w 1195270"/>
                    <a:gd name="connsiteY14" fmla="*/ 1143000 h 2024445"/>
                    <a:gd name="connsiteX15" fmla="*/ 819430 w 1195270"/>
                    <a:gd name="connsiteY15" fmla="*/ 1270794 h 2024445"/>
                    <a:gd name="connsiteX16" fmla="*/ 844036 w 1195270"/>
                    <a:gd name="connsiteY16" fmla="*/ 1488281 h 2024445"/>
                    <a:gd name="connsiteX17" fmla="*/ 793236 w 1195270"/>
                    <a:gd name="connsiteY17" fmla="*/ 1616075 h 2024445"/>
                    <a:gd name="connsiteX18" fmla="*/ 660680 w 1195270"/>
                    <a:gd name="connsiteY18" fmla="*/ 1670050 h 2024445"/>
                    <a:gd name="connsiteX19" fmla="*/ 260630 w 1195270"/>
                    <a:gd name="connsiteY19" fmla="*/ 1617662 h 2024445"/>
                    <a:gd name="connsiteX20" fmla="*/ 171730 w 1195270"/>
                    <a:gd name="connsiteY20" fmla="*/ 1644650 h 2024445"/>
                    <a:gd name="connsiteX21" fmla="*/ 105055 w 1195270"/>
                    <a:gd name="connsiteY21" fmla="*/ 1733550 h 2024445"/>
                    <a:gd name="connsiteX22" fmla="*/ 78862 w 1195270"/>
                    <a:gd name="connsiteY22" fmla="*/ 1870075 h 2024445"/>
                    <a:gd name="connsiteX23" fmla="*/ 27268 w 1195270"/>
                    <a:gd name="connsiteY23" fmla="*/ 2008982 h 2024445"/>
                    <a:gd name="connsiteX24" fmla="*/ 5122 w 1195270"/>
                    <a:gd name="connsiteY24" fmla="*/ 2002147 h 2024445"/>
                    <a:gd name="connsiteX25" fmla="*/ 279 w 1195270"/>
                    <a:gd name="connsiteY25" fmla="*/ 1840706 h 2024445"/>
                    <a:gd name="connsiteX26" fmla="*/ 10598 w 1195270"/>
                    <a:gd name="connsiteY26" fmla="*/ 1661319 h 2024445"/>
                    <a:gd name="connsiteX27" fmla="*/ 11393 w 1195270"/>
                    <a:gd name="connsiteY27" fmla="*/ 443706 h 2024445"/>
                    <a:gd name="connsiteX28" fmla="*/ 10599 w 1195270"/>
                    <a:gd name="connsiteY28" fmla="*/ 3969 h 2024445"/>
                    <a:gd name="connsiteX29" fmla="*/ 99499 w 1195270"/>
                    <a:gd name="connsiteY29" fmla="*/ 3968 h 2024445"/>
                    <a:gd name="connsiteX30" fmla="*/ 946430 w 1195270"/>
                    <a:gd name="connsiteY30" fmla="*/ 0 h 2024445"/>
                    <a:gd name="connsiteX0" fmla="*/ 946430 w 1195270"/>
                    <a:gd name="connsiteY0" fmla="*/ 0 h 2018992"/>
                    <a:gd name="connsiteX1" fmla="*/ 1150423 w 1195270"/>
                    <a:gd name="connsiteY1" fmla="*/ 395287 h 2018992"/>
                    <a:gd name="connsiteX2" fmla="*/ 1192491 w 1195270"/>
                    <a:gd name="connsiteY2" fmla="*/ 525462 h 2018992"/>
                    <a:gd name="connsiteX3" fmla="*/ 1100417 w 1195270"/>
                    <a:gd name="connsiteY3" fmla="*/ 585787 h 2018992"/>
                    <a:gd name="connsiteX4" fmla="*/ 981355 w 1195270"/>
                    <a:gd name="connsiteY4" fmla="*/ 584200 h 2018992"/>
                    <a:gd name="connsiteX5" fmla="*/ 901980 w 1195270"/>
                    <a:gd name="connsiteY5" fmla="*/ 622300 h 2018992"/>
                    <a:gd name="connsiteX6" fmla="*/ 927380 w 1195270"/>
                    <a:gd name="connsiteY6" fmla="*/ 755650 h 2018992"/>
                    <a:gd name="connsiteX7" fmla="*/ 952780 w 1195270"/>
                    <a:gd name="connsiteY7" fmla="*/ 825500 h 2018992"/>
                    <a:gd name="connsiteX8" fmla="*/ 870230 w 1195270"/>
                    <a:gd name="connsiteY8" fmla="*/ 901700 h 2018992"/>
                    <a:gd name="connsiteX9" fmla="*/ 806730 w 1195270"/>
                    <a:gd name="connsiteY9" fmla="*/ 863600 h 2018992"/>
                    <a:gd name="connsiteX10" fmla="*/ 808318 w 1195270"/>
                    <a:gd name="connsiteY10" fmla="*/ 968375 h 2018992"/>
                    <a:gd name="connsiteX11" fmla="*/ 863880 w 1195270"/>
                    <a:gd name="connsiteY11" fmla="*/ 965200 h 2018992"/>
                    <a:gd name="connsiteX12" fmla="*/ 910711 w 1195270"/>
                    <a:gd name="connsiteY12" fmla="*/ 1013619 h 2018992"/>
                    <a:gd name="connsiteX13" fmla="*/ 894836 w 1195270"/>
                    <a:gd name="connsiteY13" fmla="*/ 1085056 h 2018992"/>
                    <a:gd name="connsiteX14" fmla="*/ 825780 w 1195270"/>
                    <a:gd name="connsiteY14" fmla="*/ 1143000 h 2018992"/>
                    <a:gd name="connsiteX15" fmla="*/ 819430 w 1195270"/>
                    <a:gd name="connsiteY15" fmla="*/ 1270794 h 2018992"/>
                    <a:gd name="connsiteX16" fmla="*/ 844036 w 1195270"/>
                    <a:gd name="connsiteY16" fmla="*/ 1488281 h 2018992"/>
                    <a:gd name="connsiteX17" fmla="*/ 793236 w 1195270"/>
                    <a:gd name="connsiteY17" fmla="*/ 1616075 h 2018992"/>
                    <a:gd name="connsiteX18" fmla="*/ 660680 w 1195270"/>
                    <a:gd name="connsiteY18" fmla="*/ 1670050 h 2018992"/>
                    <a:gd name="connsiteX19" fmla="*/ 260630 w 1195270"/>
                    <a:gd name="connsiteY19" fmla="*/ 1617662 h 2018992"/>
                    <a:gd name="connsiteX20" fmla="*/ 171730 w 1195270"/>
                    <a:gd name="connsiteY20" fmla="*/ 1644650 h 2018992"/>
                    <a:gd name="connsiteX21" fmla="*/ 105055 w 1195270"/>
                    <a:gd name="connsiteY21" fmla="*/ 1733550 h 2018992"/>
                    <a:gd name="connsiteX22" fmla="*/ 78862 w 1195270"/>
                    <a:gd name="connsiteY22" fmla="*/ 1870075 h 2018992"/>
                    <a:gd name="connsiteX23" fmla="*/ 27268 w 1195270"/>
                    <a:gd name="connsiteY23" fmla="*/ 2008982 h 2018992"/>
                    <a:gd name="connsiteX24" fmla="*/ 5122 w 1195270"/>
                    <a:gd name="connsiteY24" fmla="*/ 2002147 h 2018992"/>
                    <a:gd name="connsiteX25" fmla="*/ 279 w 1195270"/>
                    <a:gd name="connsiteY25" fmla="*/ 1840706 h 2018992"/>
                    <a:gd name="connsiteX26" fmla="*/ 10598 w 1195270"/>
                    <a:gd name="connsiteY26" fmla="*/ 1661319 h 2018992"/>
                    <a:gd name="connsiteX27" fmla="*/ 11393 w 1195270"/>
                    <a:gd name="connsiteY27" fmla="*/ 443706 h 2018992"/>
                    <a:gd name="connsiteX28" fmla="*/ 10599 w 1195270"/>
                    <a:gd name="connsiteY28" fmla="*/ 3969 h 2018992"/>
                    <a:gd name="connsiteX29" fmla="*/ 99499 w 1195270"/>
                    <a:gd name="connsiteY29" fmla="*/ 3968 h 2018992"/>
                    <a:gd name="connsiteX30" fmla="*/ 946430 w 1195270"/>
                    <a:gd name="connsiteY30" fmla="*/ 0 h 2018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195270" h="2018992">
                      <a:moveTo>
                        <a:pt x="946430" y="0"/>
                      </a:moveTo>
                      <a:cubicBezTo>
                        <a:pt x="1043796" y="191558"/>
                        <a:pt x="1109413" y="307710"/>
                        <a:pt x="1150423" y="395287"/>
                      </a:cubicBezTo>
                      <a:cubicBezTo>
                        <a:pt x="1191433" y="482864"/>
                        <a:pt x="1200825" y="493712"/>
                        <a:pt x="1192491" y="525462"/>
                      </a:cubicBezTo>
                      <a:cubicBezTo>
                        <a:pt x="1184157" y="557212"/>
                        <a:pt x="1135606" y="575997"/>
                        <a:pt x="1100417" y="585787"/>
                      </a:cubicBezTo>
                      <a:cubicBezTo>
                        <a:pt x="1065228" y="595577"/>
                        <a:pt x="1014428" y="578115"/>
                        <a:pt x="981355" y="584200"/>
                      </a:cubicBezTo>
                      <a:cubicBezTo>
                        <a:pt x="948282" y="590285"/>
                        <a:pt x="910976" y="593725"/>
                        <a:pt x="901980" y="622300"/>
                      </a:cubicBezTo>
                      <a:cubicBezTo>
                        <a:pt x="892984" y="650875"/>
                        <a:pt x="918913" y="721783"/>
                        <a:pt x="927380" y="755650"/>
                      </a:cubicBezTo>
                      <a:cubicBezTo>
                        <a:pt x="935847" y="789517"/>
                        <a:pt x="962305" y="801158"/>
                        <a:pt x="952780" y="825500"/>
                      </a:cubicBezTo>
                      <a:cubicBezTo>
                        <a:pt x="943255" y="849842"/>
                        <a:pt x="894572" y="895350"/>
                        <a:pt x="870230" y="901700"/>
                      </a:cubicBezTo>
                      <a:cubicBezTo>
                        <a:pt x="845888" y="908050"/>
                        <a:pt x="817049" y="852487"/>
                        <a:pt x="806730" y="863600"/>
                      </a:cubicBezTo>
                      <a:cubicBezTo>
                        <a:pt x="796411" y="874713"/>
                        <a:pt x="796412" y="965730"/>
                        <a:pt x="808318" y="968375"/>
                      </a:cubicBezTo>
                      <a:cubicBezTo>
                        <a:pt x="820224" y="971020"/>
                        <a:pt x="846815" y="957659"/>
                        <a:pt x="863880" y="965200"/>
                      </a:cubicBezTo>
                      <a:cubicBezTo>
                        <a:pt x="880946" y="972741"/>
                        <a:pt x="905552" y="993643"/>
                        <a:pt x="910711" y="1013619"/>
                      </a:cubicBezTo>
                      <a:cubicBezTo>
                        <a:pt x="915870" y="1033595"/>
                        <a:pt x="908991" y="1063493"/>
                        <a:pt x="894836" y="1085056"/>
                      </a:cubicBezTo>
                      <a:cubicBezTo>
                        <a:pt x="880681" y="1106620"/>
                        <a:pt x="838348" y="1112044"/>
                        <a:pt x="825780" y="1143000"/>
                      </a:cubicBezTo>
                      <a:cubicBezTo>
                        <a:pt x="813212" y="1173956"/>
                        <a:pt x="816387" y="1213247"/>
                        <a:pt x="819430" y="1270794"/>
                      </a:cubicBezTo>
                      <a:cubicBezTo>
                        <a:pt x="822473" y="1328341"/>
                        <a:pt x="848402" y="1430734"/>
                        <a:pt x="844036" y="1488281"/>
                      </a:cubicBezTo>
                      <a:cubicBezTo>
                        <a:pt x="839670" y="1545828"/>
                        <a:pt x="823795" y="1585780"/>
                        <a:pt x="793236" y="1616075"/>
                      </a:cubicBezTo>
                      <a:cubicBezTo>
                        <a:pt x="762677" y="1646370"/>
                        <a:pt x="749448" y="1669786"/>
                        <a:pt x="660680" y="1670050"/>
                      </a:cubicBezTo>
                      <a:cubicBezTo>
                        <a:pt x="571912" y="1670315"/>
                        <a:pt x="304022" y="1617134"/>
                        <a:pt x="260630" y="1617662"/>
                      </a:cubicBezTo>
                      <a:cubicBezTo>
                        <a:pt x="217238" y="1618190"/>
                        <a:pt x="197659" y="1625335"/>
                        <a:pt x="171730" y="1644650"/>
                      </a:cubicBezTo>
                      <a:cubicBezTo>
                        <a:pt x="145801" y="1663965"/>
                        <a:pt x="120533" y="1695979"/>
                        <a:pt x="105055" y="1733550"/>
                      </a:cubicBezTo>
                      <a:cubicBezTo>
                        <a:pt x="89577" y="1771121"/>
                        <a:pt x="91826" y="1824170"/>
                        <a:pt x="78862" y="1870075"/>
                      </a:cubicBezTo>
                      <a:cubicBezTo>
                        <a:pt x="65898" y="1915980"/>
                        <a:pt x="39558" y="1986970"/>
                        <a:pt x="27268" y="2008982"/>
                      </a:cubicBezTo>
                      <a:cubicBezTo>
                        <a:pt x="14978" y="2030994"/>
                        <a:pt x="26289" y="2011143"/>
                        <a:pt x="5122" y="2002147"/>
                      </a:cubicBezTo>
                      <a:cubicBezTo>
                        <a:pt x="624" y="1974101"/>
                        <a:pt x="-634" y="1897511"/>
                        <a:pt x="279" y="1840706"/>
                      </a:cubicBezTo>
                      <a:cubicBezTo>
                        <a:pt x="1192" y="1783901"/>
                        <a:pt x="8746" y="1894152"/>
                        <a:pt x="10598" y="1661319"/>
                      </a:cubicBezTo>
                      <a:cubicBezTo>
                        <a:pt x="12450" y="1428486"/>
                        <a:pt x="11393" y="719931"/>
                        <a:pt x="11393" y="443706"/>
                      </a:cubicBezTo>
                      <a:cubicBezTo>
                        <a:pt x="11393" y="167481"/>
                        <a:pt x="7424" y="68527"/>
                        <a:pt x="10599" y="3969"/>
                      </a:cubicBezTo>
                      <a:cubicBezTo>
                        <a:pt x="109024" y="1324"/>
                        <a:pt x="99499" y="3968"/>
                        <a:pt x="99499" y="3968"/>
                      </a:cubicBezTo>
                      <a:lnTo>
                        <a:pt x="94643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101" name="正方形/長方形 100"/>
                <p:cNvSpPr/>
                <p:nvPr/>
              </p:nvSpPr>
              <p:spPr bwMode="auto">
                <a:xfrm>
                  <a:off x="-1608112" y="1589136"/>
                  <a:ext cx="690530" cy="202165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grpSp>
              <p:nvGrpSpPr>
                <p:cNvPr id="106" name="グループ化 105"/>
                <p:cNvGrpSpPr/>
                <p:nvPr/>
              </p:nvGrpSpPr>
              <p:grpSpPr>
                <a:xfrm>
                  <a:off x="-1495848" y="1818530"/>
                  <a:ext cx="1381125" cy="1794734"/>
                  <a:chOff x="-1152525" y="5741195"/>
                  <a:chExt cx="1381125" cy="1794734"/>
                </a:xfrm>
              </p:grpSpPr>
              <p:sp>
                <p:nvSpPr>
                  <p:cNvPr id="102" name="フリーフォーム 101"/>
                  <p:cNvSpPr/>
                  <p:nvPr/>
                </p:nvSpPr>
                <p:spPr bwMode="auto">
                  <a:xfrm>
                    <a:off x="-1150171" y="5742542"/>
                    <a:ext cx="1376093" cy="1793387"/>
                  </a:xfrm>
                  <a:custGeom>
                    <a:avLst/>
                    <a:gdLst>
                      <a:gd name="connsiteX0" fmla="*/ 520370 w 1383088"/>
                      <a:gd name="connsiteY0" fmla="*/ 13053 h 1822551"/>
                      <a:gd name="connsiteX1" fmla="*/ 406070 w 1383088"/>
                      <a:gd name="connsiteY1" fmla="*/ 127353 h 1822551"/>
                      <a:gd name="connsiteX2" fmla="*/ 291770 w 1383088"/>
                      <a:gd name="connsiteY2" fmla="*/ 298803 h 1822551"/>
                      <a:gd name="connsiteX3" fmla="*/ 234620 w 1383088"/>
                      <a:gd name="connsiteY3" fmla="*/ 613128 h 1822551"/>
                      <a:gd name="connsiteX4" fmla="*/ 220333 w 1383088"/>
                      <a:gd name="connsiteY4" fmla="*/ 1027466 h 1822551"/>
                      <a:gd name="connsiteX5" fmla="*/ 167945 w 1383088"/>
                      <a:gd name="connsiteY5" fmla="*/ 1298928 h 1822551"/>
                      <a:gd name="connsiteX6" fmla="*/ 91745 w 1383088"/>
                      <a:gd name="connsiteY6" fmla="*/ 1594203 h 1822551"/>
                      <a:gd name="connsiteX7" fmla="*/ 15545 w 1383088"/>
                      <a:gd name="connsiteY7" fmla="*/ 1798991 h 1822551"/>
                      <a:gd name="connsiteX8" fmla="*/ 420358 w 1383088"/>
                      <a:gd name="connsiteY8" fmla="*/ 1798991 h 1822551"/>
                      <a:gd name="connsiteX9" fmla="*/ 472745 w 1383088"/>
                      <a:gd name="connsiteY9" fmla="*/ 1627541 h 1822551"/>
                      <a:gd name="connsiteX10" fmla="*/ 396545 w 1383088"/>
                      <a:gd name="connsiteY10" fmla="*/ 1375128 h 1822551"/>
                      <a:gd name="connsiteX11" fmla="*/ 353683 w 1383088"/>
                      <a:gd name="connsiteY11" fmla="*/ 1127478 h 1822551"/>
                      <a:gd name="connsiteX12" fmla="*/ 377495 w 1383088"/>
                      <a:gd name="connsiteY12" fmla="*/ 1041753 h 1822551"/>
                      <a:gd name="connsiteX13" fmla="*/ 420358 w 1383088"/>
                      <a:gd name="connsiteY13" fmla="*/ 1108428 h 1822551"/>
                      <a:gd name="connsiteX14" fmla="*/ 439408 w 1383088"/>
                      <a:gd name="connsiteY14" fmla="*/ 1217966 h 1822551"/>
                      <a:gd name="connsiteX15" fmla="*/ 477508 w 1383088"/>
                      <a:gd name="connsiteY15" fmla="*/ 1284641 h 1822551"/>
                      <a:gd name="connsiteX16" fmla="*/ 477508 w 1383088"/>
                      <a:gd name="connsiteY16" fmla="*/ 1184628 h 1822551"/>
                      <a:gd name="connsiteX17" fmla="*/ 439408 w 1383088"/>
                      <a:gd name="connsiteY17" fmla="*/ 1008416 h 1822551"/>
                      <a:gd name="connsiteX18" fmla="*/ 487033 w 1383088"/>
                      <a:gd name="connsiteY18" fmla="*/ 836966 h 1822551"/>
                      <a:gd name="connsiteX19" fmla="*/ 629908 w 1383088"/>
                      <a:gd name="connsiteY19" fmla="*/ 713141 h 1822551"/>
                      <a:gd name="connsiteX20" fmla="*/ 901370 w 1383088"/>
                      <a:gd name="connsiteY20" fmla="*/ 646466 h 1822551"/>
                      <a:gd name="connsiteX21" fmla="*/ 1129970 w 1383088"/>
                      <a:gd name="connsiteY21" fmla="*/ 675041 h 1822551"/>
                      <a:gd name="connsiteX22" fmla="*/ 1215696 w 1383088"/>
                      <a:gd name="connsiteY22" fmla="*/ 732191 h 1822551"/>
                      <a:gd name="connsiteX23" fmla="*/ 1201408 w 1383088"/>
                      <a:gd name="connsiteY23" fmla="*/ 794103 h 1822551"/>
                      <a:gd name="connsiteX24" fmla="*/ 1072820 w 1383088"/>
                      <a:gd name="connsiteY24" fmla="*/ 813153 h 1822551"/>
                      <a:gd name="connsiteX25" fmla="*/ 1015670 w 1383088"/>
                      <a:gd name="connsiteY25" fmla="*/ 860778 h 1822551"/>
                      <a:gd name="connsiteX26" fmla="*/ 1077583 w 1383088"/>
                      <a:gd name="connsiteY26" fmla="*/ 917928 h 1822551"/>
                      <a:gd name="connsiteX27" fmla="*/ 1229983 w 1383088"/>
                      <a:gd name="connsiteY27" fmla="*/ 822678 h 1822551"/>
                      <a:gd name="connsiteX28" fmla="*/ 1339521 w 1383088"/>
                      <a:gd name="connsiteY28" fmla="*/ 808391 h 1822551"/>
                      <a:gd name="connsiteX29" fmla="*/ 1372858 w 1383088"/>
                      <a:gd name="connsiteY29" fmla="*/ 746478 h 1822551"/>
                      <a:gd name="connsiteX30" fmla="*/ 1377621 w 1383088"/>
                      <a:gd name="connsiteY30" fmla="*/ 641703 h 1822551"/>
                      <a:gd name="connsiteX31" fmla="*/ 1301421 w 1383088"/>
                      <a:gd name="connsiteY31" fmla="*/ 594078 h 1822551"/>
                      <a:gd name="connsiteX32" fmla="*/ 1163308 w 1383088"/>
                      <a:gd name="connsiteY32" fmla="*/ 522641 h 1822551"/>
                      <a:gd name="connsiteX33" fmla="*/ 1063295 w 1383088"/>
                      <a:gd name="connsiteY33" fmla="*/ 460728 h 1822551"/>
                      <a:gd name="connsiteX34" fmla="*/ 901370 w 1383088"/>
                      <a:gd name="connsiteY34" fmla="*/ 441678 h 1822551"/>
                      <a:gd name="connsiteX35" fmla="*/ 696583 w 1383088"/>
                      <a:gd name="connsiteY35" fmla="*/ 489303 h 1822551"/>
                      <a:gd name="connsiteX36" fmla="*/ 591808 w 1383088"/>
                      <a:gd name="connsiteY36" fmla="*/ 565503 h 1822551"/>
                      <a:gd name="connsiteX37" fmla="*/ 487033 w 1383088"/>
                      <a:gd name="connsiteY37" fmla="*/ 617891 h 1822551"/>
                      <a:gd name="connsiteX38" fmla="*/ 401308 w 1383088"/>
                      <a:gd name="connsiteY38" fmla="*/ 694091 h 1822551"/>
                      <a:gd name="connsiteX39" fmla="*/ 310820 w 1383088"/>
                      <a:gd name="connsiteY39" fmla="*/ 694091 h 1822551"/>
                      <a:gd name="connsiteX40" fmla="*/ 291770 w 1383088"/>
                      <a:gd name="connsiteY40" fmla="*/ 646466 h 1822551"/>
                      <a:gd name="connsiteX41" fmla="*/ 315583 w 1383088"/>
                      <a:gd name="connsiteY41" fmla="*/ 555978 h 1822551"/>
                      <a:gd name="connsiteX42" fmla="*/ 425120 w 1383088"/>
                      <a:gd name="connsiteY42" fmla="*/ 441678 h 1822551"/>
                      <a:gd name="connsiteX43" fmla="*/ 520370 w 1383088"/>
                      <a:gd name="connsiteY43" fmla="*/ 13053 h 1822551"/>
                      <a:gd name="connsiteX0" fmla="*/ 505579 w 1368297"/>
                      <a:gd name="connsiteY0" fmla="*/ 13053 h 1836380"/>
                      <a:gd name="connsiteX1" fmla="*/ 391279 w 1368297"/>
                      <a:gd name="connsiteY1" fmla="*/ 127353 h 1836380"/>
                      <a:gd name="connsiteX2" fmla="*/ 276979 w 1368297"/>
                      <a:gd name="connsiteY2" fmla="*/ 298803 h 1836380"/>
                      <a:gd name="connsiteX3" fmla="*/ 219829 w 1368297"/>
                      <a:gd name="connsiteY3" fmla="*/ 613128 h 1836380"/>
                      <a:gd name="connsiteX4" fmla="*/ 205542 w 1368297"/>
                      <a:gd name="connsiteY4" fmla="*/ 1027466 h 1836380"/>
                      <a:gd name="connsiteX5" fmla="*/ 153154 w 1368297"/>
                      <a:gd name="connsiteY5" fmla="*/ 1298928 h 1836380"/>
                      <a:gd name="connsiteX6" fmla="*/ 76954 w 1368297"/>
                      <a:gd name="connsiteY6" fmla="*/ 1594203 h 1836380"/>
                      <a:gd name="connsiteX7" fmla="*/ 754 w 1368297"/>
                      <a:gd name="connsiteY7" fmla="*/ 1798991 h 1836380"/>
                      <a:gd name="connsiteX8" fmla="*/ 405567 w 1368297"/>
                      <a:gd name="connsiteY8" fmla="*/ 1798991 h 1836380"/>
                      <a:gd name="connsiteX9" fmla="*/ 457954 w 1368297"/>
                      <a:gd name="connsiteY9" fmla="*/ 1627541 h 1836380"/>
                      <a:gd name="connsiteX10" fmla="*/ 381754 w 1368297"/>
                      <a:gd name="connsiteY10" fmla="*/ 1375128 h 1836380"/>
                      <a:gd name="connsiteX11" fmla="*/ 338892 w 1368297"/>
                      <a:gd name="connsiteY11" fmla="*/ 1127478 h 1836380"/>
                      <a:gd name="connsiteX12" fmla="*/ 362704 w 1368297"/>
                      <a:gd name="connsiteY12" fmla="*/ 1041753 h 1836380"/>
                      <a:gd name="connsiteX13" fmla="*/ 405567 w 1368297"/>
                      <a:gd name="connsiteY13" fmla="*/ 1108428 h 1836380"/>
                      <a:gd name="connsiteX14" fmla="*/ 424617 w 1368297"/>
                      <a:gd name="connsiteY14" fmla="*/ 1217966 h 1836380"/>
                      <a:gd name="connsiteX15" fmla="*/ 462717 w 1368297"/>
                      <a:gd name="connsiteY15" fmla="*/ 1284641 h 1836380"/>
                      <a:gd name="connsiteX16" fmla="*/ 462717 w 1368297"/>
                      <a:gd name="connsiteY16" fmla="*/ 1184628 h 1836380"/>
                      <a:gd name="connsiteX17" fmla="*/ 424617 w 1368297"/>
                      <a:gd name="connsiteY17" fmla="*/ 1008416 h 1836380"/>
                      <a:gd name="connsiteX18" fmla="*/ 472242 w 1368297"/>
                      <a:gd name="connsiteY18" fmla="*/ 836966 h 1836380"/>
                      <a:gd name="connsiteX19" fmla="*/ 615117 w 1368297"/>
                      <a:gd name="connsiteY19" fmla="*/ 713141 h 1836380"/>
                      <a:gd name="connsiteX20" fmla="*/ 886579 w 1368297"/>
                      <a:gd name="connsiteY20" fmla="*/ 646466 h 1836380"/>
                      <a:gd name="connsiteX21" fmla="*/ 1115179 w 1368297"/>
                      <a:gd name="connsiteY21" fmla="*/ 675041 h 1836380"/>
                      <a:gd name="connsiteX22" fmla="*/ 1200905 w 1368297"/>
                      <a:gd name="connsiteY22" fmla="*/ 732191 h 1836380"/>
                      <a:gd name="connsiteX23" fmla="*/ 1186617 w 1368297"/>
                      <a:gd name="connsiteY23" fmla="*/ 794103 h 1836380"/>
                      <a:gd name="connsiteX24" fmla="*/ 1058029 w 1368297"/>
                      <a:gd name="connsiteY24" fmla="*/ 813153 h 1836380"/>
                      <a:gd name="connsiteX25" fmla="*/ 1000879 w 1368297"/>
                      <a:gd name="connsiteY25" fmla="*/ 860778 h 1836380"/>
                      <a:gd name="connsiteX26" fmla="*/ 1062792 w 1368297"/>
                      <a:gd name="connsiteY26" fmla="*/ 917928 h 1836380"/>
                      <a:gd name="connsiteX27" fmla="*/ 1215192 w 1368297"/>
                      <a:gd name="connsiteY27" fmla="*/ 822678 h 1836380"/>
                      <a:gd name="connsiteX28" fmla="*/ 1324730 w 1368297"/>
                      <a:gd name="connsiteY28" fmla="*/ 808391 h 1836380"/>
                      <a:gd name="connsiteX29" fmla="*/ 1358067 w 1368297"/>
                      <a:gd name="connsiteY29" fmla="*/ 746478 h 1836380"/>
                      <a:gd name="connsiteX30" fmla="*/ 1362830 w 1368297"/>
                      <a:gd name="connsiteY30" fmla="*/ 641703 h 1836380"/>
                      <a:gd name="connsiteX31" fmla="*/ 1286630 w 1368297"/>
                      <a:gd name="connsiteY31" fmla="*/ 594078 h 1836380"/>
                      <a:gd name="connsiteX32" fmla="*/ 1148517 w 1368297"/>
                      <a:gd name="connsiteY32" fmla="*/ 522641 h 1836380"/>
                      <a:gd name="connsiteX33" fmla="*/ 1048504 w 1368297"/>
                      <a:gd name="connsiteY33" fmla="*/ 460728 h 1836380"/>
                      <a:gd name="connsiteX34" fmla="*/ 886579 w 1368297"/>
                      <a:gd name="connsiteY34" fmla="*/ 441678 h 1836380"/>
                      <a:gd name="connsiteX35" fmla="*/ 681792 w 1368297"/>
                      <a:gd name="connsiteY35" fmla="*/ 489303 h 1836380"/>
                      <a:gd name="connsiteX36" fmla="*/ 577017 w 1368297"/>
                      <a:gd name="connsiteY36" fmla="*/ 565503 h 1836380"/>
                      <a:gd name="connsiteX37" fmla="*/ 472242 w 1368297"/>
                      <a:gd name="connsiteY37" fmla="*/ 617891 h 1836380"/>
                      <a:gd name="connsiteX38" fmla="*/ 386517 w 1368297"/>
                      <a:gd name="connsiteY38" fmla="*/ 694091 h 1836380"/>
                      <a:gd name="connsiteX39" fmla="*/ 296029 w 1368297"/>
                      <a:gd name="connsiteY39" fmla="*/ 694091 h 1836380"/>
                      <a:gd name="connsiteX40" fmla="*/ 276979 w 1368297"/>
                      <a:gd name="connsiteY40" fmla="*/ 646466 h 1836380"/>
                      <a:gd name="connsiteX41" fmla="*/ 300792 w 1368297"/>
                      <a:gd name="connsiteY41" fmla="*/ 555978 h 1836380"/>
                      <a:gd name="connsiteX42" fmla="*/ 410329 w 1368297"/>
                      <a:gd name="connsiteY42" fmla="*/ 441678 h 1836380"/>
                      <a:gd name="connsiteX43" fmla="*/ 505579 w 1368297"/>
                      <a:gd name="connsiteY43" fmla="*/ 13053 h 1836380"/>
                      <a:gd name="connsiteX0" fmla="*/ 506312 w 1369030"/>
                      <a:gd name="connsiteY0" fmla="*/ 13053 h 1812426"/>
                      <a:gd name="connsiteX1" fmla="*/ 392012 w 1369030"/>
                      <a:gd name="connsiteY1" fmla="*/ 127353 h 1812426"/>
                      <a:gd name="connsiteX2" fmla="*/ 277712 w 1369030"/>
                      <a:gd name="connsiteY2" fmla="*/ 298803 h 1812426"/>
                      <a:gd name="connsiteX3" fmla="*/ 220562 w 1369030"/>
                      <a:gd name="connsiteY3" fmla="*/ 613128 h 1812426"/>
                      <a:gd name="connsiteX4" fmla="*/ 206275 w 1369030"/>
                      <a:gd name="connsiteY4" fmla="*/ 1027466 h 1812426"/>
                      <a:gd name="connsiteX5" fmla="*/ 153887 w 1369030"/>
                      <a:gd name="connsiteY5" fmla="*/ 1298928 h 1812426"/>
                      <a:gd name="connsiteX6" fmla="*/ 77687 w 1369030"/>
                      <a:gd name="connsiteY6" fmla="*/ 1594203 h 1812426"/>
                      <a:gd name="connsiteX7" fmla="*/ 1487 w 1369030"/>
                      <a:gd name="connsiteY7" fmla="*/ 1798991 h 1812426"/>
                      <a:gd name="connsiteX8" fmla="*/ 406300 w 1369030"/>
                      <a:gd name="connsiteY8" fmla="*/ 1798991 h 1812426"/>
                      <a:gd name="connsiteX9" fmla="*/ 458687 w 1369030"/>
                      <a:gd name="connsiteY9" fmla="*/ 1627541 h 1812426"/>
                      <a:gd name="connsiteX10" fmla="*/ 382487 w 1369030"/>
                      <a:gd name="connsiteY10" fmla="*/ 1375128 h 1812426"/>
                      <a:gd name="connsiteX11" fmla="*/ 339625 w 1369030"/>
                      <a:gd name="connsiteY11" fmla="*/ 1127478 h 1812426"/>
                      <a:gd name="connsiteX12" fmla="*/ 363437 w 1369030"/>
                      <a:gd name="connsiteY12" fmla="*/ 1041753 h 1812426"/>
                      <a:gd name="connsiteX13" fmla="*/ 406300 w 1369030"/>
                      <a:gd name="connsiteY13" fmla="*/ 1108428 h 1812426"/>
                      <a:gd name="connsiteX14" fmla="*/ 425350 w 1369030"/>
                      <a:gd name="connsiteY14" fmla="*/ 1217966 h 1812426"/>
                      <a:gd name="connsiteX15" fmla="*/ 463450 w 1369030"/>
                      <a:gd name="connsiteY15" fmla="*/ 1284641 h 1812426"/>
                      <a:gd name="connsiteX16" fmla="*/ 463450 w 1369030"/>
                      <a:gd name="connsiteY16" fmla="*/ 1184628 h 1812426"/>
                      <a:gd name="connsiteX17" fmla="*/ 425350 w 1369030"/>
                      <a:gd name="connsiteY17" fmla="*/ 1008416 h 1812426"/>
                      <a:gd name="connsiteX18" fmla="*/ 472975 w 1369030"/>
                      <a:gd name="connsiteY18" fmla="*/ 836966 h 1812426"/>
                      <a:gd name="connsiteX19" fmla="*/ 615850 w 1369030"/>
                      <a:gd name="connsiteY19" fmla="*/ 713141 h 1812426"/>
                      <a:gd name="connsiteX20" fmla="*/ 887312 w 1369030"/>
                      <a:gd name="connsiteY20" fmla="*/ 646466 h 1812426"/>
                      <a:gd name="connsiteX21" fmla="*/ 1115912 w 1369030"/>
                      <a:gd name="connsiteY21" fmla="*/ 675041 h 1812426"/>
                      <a:gd name="connsiteX22" fmla="*/ 1201638 w 1369030"/>
                      <a:gd name="connsiteY22" fmla="*/ 732191 h 1812426"/>
                      <a:gd name="connsiteX23" fmla="*/ 1187350 w 1369030"/>
                      <a:gd name="connsiteY23" fmla="*/ 794103 h 1812426"/>
                      <a:gd name="connsiteX24" fmla="*/ 1058762 w 1369030"/>
                      <a:gd name="connsiteY24" fmla="*/ 813153 h 1812426"/>
                      <a:gd name="connsiteX25" fmla="*/ 1001612 w 1369030"/>
                      <a:gd name="connsiteY25" fmla="*/ 860778 h 1812426"/>
                      <a:gd name="connsiteX26" fmla="*/ 1063525 w 1369030"/>
                      <a:gd name="connsiteY26" fmla="*/ 917928 h 1812426"/>
                      <a:gd name="connsiteX27" fmla="*/ 1215925 w 1369030"/>
                      <a:gd name="connsiteY27" fmla="*/ 822678 h 1812426"/>
                      <a:gd name="connsiteX28" fmla="*/ 1325463 w 1369030"/>
                      <a:gd name="connsiteY28" fmla="*/ 808391 h 1812426"/>
                      <a:gd name="connsiteX29" fmla="*/ 1358800 w 1369030"/>
                      <a:gd name="connsiteY29" fmla="*/ 746478 h 1812426"/>
                      <a:gd name="connsiteX30" fmla="*/ 1363563 w 1369030"/>
                      <a:gd name="connsiteY30" fmla="*/ 641703 h 1812426"/>
                      <a:gd name="connsiteX31" fmla="*/ 1287363 w 1369030"/>
                      <a:gd name="connsiteY31" fmla="*/ 594078 h 1812426"/>
                      <a:gd name="connsiteX32" fmla="*/ 1149250 w 1369030"/>
                      <a:gd name="connsiteY32" fmla="*/ 522641 h 1812426"/>
                      <a:gd name="connsiteX33" fmla="*/ 1049237 w 1369030"/>
                      <a:gd name="connsiteY33" fmla="*/ 460728 h 1812426"/>
                      <a:gd name="connsiteX34" fmla="*/ 887312 w 1369030"/>
                      <a:gd name="connsiteY34" fmla="*/ 441678 h 1812426"/>
                      <a:gd name="connsiteX35" fmla="*/ 682525 w 1369030"/>
                      <a:gd name="connsiteY35" fmla="*/ 489303 h 1812426"/>
                      <a:gd name="connsiteX36" fmla="*/ 577750 w 1369030"/>
                      <a:gd name="connsiteY36" fmla="*/ 565503 h 1812426"/>
                      <a:gd name="connsiteX37" fmla="*/ 472975 w 1369030"/>
                      <a:gd name="connsiteY37" fmla="*/ 617891 h 1812426"/>
                      <a:gd name="connsiteX38" fmla="*/ 387250 w 1369030"/>
                      <a:gd name="connsiteY38" fmla="*/ 694091 h 1812426"/>
                      <a:gd name="connsiteX39" fmla="*/ 296762 w 1369030"/>
                      <a:gd name="connsiteY39" fmla="*/ 694091 h 1812426"/>
                      <a:gd name="connsiteX40" fmla="*/ 277712 w 1369030"/>
                      <a:gd name="connsiteY40" fmla="*/ 646466 h 1812426"/>
                      <a:gd name="connsiteX41" fmla="*/ 301525 w 1369030"/>
                      <a:gd name="connsiteY41" fmla="*/ 555978 h 1812426"/>
                      <a:gd name="connsiteX42" fmla="*/ 411062 w 1369030"/>
                      <a:gd name="connsiteY42" fmla="*/ 441678 h 1812426"/>
                      <a:gd name="connsiteX43" fmla="*/ 506312 w 1369030"/>
                      <a:gd name="connsiteY43" fmla="*/ 13053 h 1812426"/>
                      <a:gd name="connsiteX0" fmla="*/ 506312 w 1369030"/>
                      <a:gd name="connsiteY0" fmla="*/ 13053 h 1801996"/>
                      <a:gd name="connsiteX1" fmla="*/ 392012 w 1369030"/>
                      <a:gd name="connsiteY1" fmla="*/ 127353 h 1801996"/>
                      <a:gd name="connsiteX2" fmla="*/ 277712 w 1369030"/>
                      <a:gd name="connsiteY2" fmla="*/ 298803 h 1801996"/>
                      <a:gd name="connsiteX3" fmla="*/ 220562 w 1369030"/>
                      <a:gd name="connsiteY3" fmla="*/ 613128 h 1801996"/>
                      <a:gd name="connsiteX4" fmla="*/ 206275 w 1369030"/>
                      <a:gd name="connsiteY4" fmla="*/ 1027466 h 1801996"/>
                      <a:gd name="connsiteX5" fmla="*/ 153887 w 1369030"/>
                      <a:gd name="connsiteY5" fmla="*/ 1298928 h 1801996"/>
                      <a:gd name="connsiteX6" fmla="*/ 77687 w 1369030"/>
                      <a:gd name="connsiteY6" fmla="*/ 1594203 h 1801996"/>
                      <a:gd name="connsiteX7" fmla="*/ 1487 w 1369030"/>
                      <a:gd name="connsiteY7" fmla="*/ 1798991 h 1801996"/>
                      <a:gd name="connsiteX8" fmla="*/ 406300 w 1369030"/>
                      <a:gd name="connsiteY8" fmla="*/ 1798991 h 1801996"/>
                      <a:gd name="connsiteX9" fmla="*/ 458687 w 1369030"/>
                      <a:gd name="connsiteY9" fmla="*/ 1627541 h 1801996"/>
                      <a:gd name="connsiteX10" fmla="*/ 382487 w 1369030"/>
                      <a:gd name="connsiteY10" fmla="*/ 1375128 h 1801996"/>
                      <a:gd name="connsiteX11" fmla="*/ 339625 w 1369030"/>
                      <a:gd name="connsiteY11" fmla="*/ 1127478 h 1801996"/>
                      <a:gd name="connsiteX12" fmla="*/ 363437 w 1369030"/>
                      <a:gd name="connsiteY12" fmla="*/ 1041753 h 1801996"/>
                      <a:gd name="connsiteX13" fmla="*/ 406300 w 1369030"/>
                      <a:gd name="connsiteY13" fmla="*/ 1108428 h 1801996"/>
                      <a:gd name="connsiteX14" fmla="*/ 425350 w 1369030"/>
                      <a:gd name="connsiteY14" fmla="*/ 1217966 h 1801996"/>
                      <a:gd name="connsiteX15" fmla="*/ 463450 w 1369030"/>
                      <a:gd name="connsiteY15" fmla="*/ 1284641 h 1801996"/>
                      <a:gd name="connsiteX16" fmla="*/ 463450 w 1369030"/>
                      <a:gd name="connsiteY16" fmla="*/ 1184628 h 1801996"/>
                      <a:gd name="connsiteX17" fmla="*/ 425350 w 1369030"/>
                      <a:gd name="connsiteY17" fmla="*/ 1008416 h 1801996"/>
                      <a:gd name="connsiteX18" fmla="*/ 472975 w 1369030"/>
                      <a:gd name="connsiteY18" fmla="*/ 836966 h 1801996"/>
                      <a:gd name="connsiteX19" fmla="*/ 615850 w 1369030"/>
                      <a:gd name="connsiteY19" fmla="*/ 713141 h 1801996"/>
                      <a:gd name="connsiteX20" fmla="*/ 887312 w 1369030"/>
                      <a:gd name="connsiteY20" fmla="*/ 646466 h 1801996"/>
                      <a:gd name="connsiteX21" fmla="*/ 1115912 w 1369030"/>
                      <a:gd name="connsiteY21" fmla="*/ 675041 h 1801996"/>
                      <a:gd name="connsiteX22" fmla="*/ 1201638 w 1369030"/>
                      <a:gd name="connsiteY22" fmla="*/ 732191 h 1801996"/>
                      <a:gd name="connsiteX23" fmla="*/ 1187350 w 1369030"/>
                      <a:gd name="connsiteY23" fmla="*/ 794103 h 1801996"/>
                      <a:gd name="connsiteX24" fmla="*/ 1058762 w 1369030"/>
                      <a:gd name="connsiteY24" fmla="*/ 813153 h 1801996"/>
                      <a:gd name="connsiteX25" fmla="*/ 1001612 w 1369030"/>
                      <a:gd name="connsiteY25" fmla="*/ 860778 h 1801996"/>
                      <a:gd name="connsiteX26" fmla="*/ 1063525 w 1369030"/>
                      <a:gd name="connsiteY26" fmla="*/ 917928 h 1801996"/>
                      <a:gd name="connsiteX27" fmla="*/ 1215925 w 1369030"/>
                      <a:gd name="connsiteY27" fmla="*/ 822678 h 1801996"/>
                      <a:gd name="connsiteX28" fmla="*/ 1325463 w 1369030"/>
                      <a:gd name="connsiteY28" fmla="*/ 808391 h 1801996"/>
                      <a:gd name="connsiteX29" fmla="*/ 1358800 w 1369030"/>
                      <a:gd name="connsiteY29" fmla="*/ 746478 h 1801996"/>
                      <a:gd name="connsiteX30" fmla="*/ 1363563 w 1369030"/>
                      <a:gd name="connsiteY30" fmla="*/ 641703 h 1801996"/>
                      <a:gd name="connsiteX31" fmla="*/ 1287363 w 1369030"/>
                      <a:gd name="connsiteY31" fmla="*/ 594078 h 1801996"/>
                      <a:gd name="connsiteX32" fmla="*/ 1149250 w 1369030"/>
                      <a:gd name="connsiteY32" fmla="*/ 522641 h 1801996"/>
                      <a:gd name="connsiteX33" fmla="*/ 1049237 w 1369030"/>
                      <a:gd name="connsiteY33" fmla="*/ 460728 h 1801996"/>
                      <a:gd name="connsiteX34" fmla="*/ 887312 w 1369030"/>
                      <a:gd name="connsiteY34" fmla="*/ 441678 h 1801996"/>
                      <a:gd name="connsiteX35" fmla="*/ 682525 w 1369030"/>
                      <a:gd name="connsiteY35" fmla="*/ 489303 h 1801996"/>
                      <a:gd name="connsiteX36" fmla="*/ 577750 w 1369030"/>
                      <a:gd name="connsiteY36" fmla="*/ 565503 h 1801996"/>
                      <a:gd name="connsiteX37" fmla="*/ 472975 w 1369030"/>
                      <a:gd name="connsiteY37" fmla="*/ 617891 h 1801996"/>
                      <a:gd name="connsiteX38" fmla="*/ 387250 w 1369030"/>
                      <a:gd name="connsiteY38" fmla="*/ 694091 h 1801996"/>
                      <a:gd name="connsiteX39" fmla="*/ 296762 w 1369030"/>
                      <a:gd name="connsiteY39" fmla="*/ 694091 h 1801996"/>
                      <a:gd name="connsiteX40" fmla="*/ 277712 w 1369030"/>
                      <a:gd name="connsiteY40" fmla="*/ 646466 h 1801996"/>
                      <a:gd name="connsiteX41" fmla="*/ 301525 w 1369030"/>
                      <a:gd name="connsiteY41" fmla="*/ 555978 h 1801996"/>
                      <a:gd name="connsiteX42" fmla="*/ 411062 w 1369030"/>
                      <a:gd name="connsiteY42" fmla="*/ 441678 h 1801996"/>
                      <a:gd name="connsiteX43" fmla="*/ 506312 w 1369030"/>
                      <a:gd name="connsiteY43" fmla="*/ 13053 h 1801996"/>
                      <a:gd name="connsiteX0" fmla="*/ 501638 w 1364356"/>
                      <a:gd name="connsiteY0" fmla="*/ 13053 h 1812426"/>
                      <a:gd name="connsiteX1" fmla="*/ 387338 w 1364356"/>
                      <a:gd name="connsiteY1" fmla="*/ 127353 h 1812426"/>
                      <a:gd name="connsiteX2" fmla="*/ 273038 w 1364356"/>
                      <a:gd name="connsiteY2" fmla="*/ 298803 h 1812426"/>
                      <a:gd name="connsiteX3" fmla="*/ 215888 w 1364356"/>
                      <a:gd name="connsiteY3" fmla="*/ 613128 h 1812426"/>
                      <a:gd name="connsiteX4" fmla="*/ 201601 w 1364356"/>
                      <a:gd name="connsiteY4" fmla="*/ 1027466 h 1812426"/>
                      <a:gd name="connsiteX5" fmla="*/ 149213 w 1364356"/>
                      <a:gd name="connsiteY5" fmla="*/ 1298928 h 1812426"/>
                      <a:gd name="connsiteX6" fmla="*/ 73013 w 1364356"/>
                      <a:gd name="connsiteY6" fmla="*/ 1594203 h 1812426"/>
                      <a:gd name="connsiteX7" fmla="*/ 1575 w 1364356"/>
                      <a:gd name="connsiteY7" fmla="*/ 1798991 h 1812426"/>
                      <a:gd name="connsiteX8" fmla="*/ 401626 w 1364356"/>
                      <a:gd name="connsiteY8" fmla="*/ 1798991 h 1812426"/>
                      <a:gd name="connsiteX9" fmla="*/ 454013 w 1364356"/>
                      <a:gd name="connsiteY9" fmla="*/ 1627541 h 1812426"/>
                      <a:gd name="connsiteX10" fmla="*/ 377813 w 1364356"/>
                      <a:gd name="connsiteY10" fmla="*/ 1375128 h 1812426"/>
                      <a:gd name="connsiteX11" fmla="*/ 334951 w 1364356"/>
                      <a:gd name="connsiteY11" fmla="*/ 1127478 h 1812426"/>
                      <a:gd name="connsiteX12" fmla="*/ 358763 w 1364356"/>
                      <a:gd name="connsiteY12" fmla="*/ 1041753 h 1812426"/>
                      <a:gd name="connsiteX13" fmla="*/ 401626 w 1364356"/>
                      <a:gd name="connsiteY13" fmla="*/ 1108428 h 1812426"/>
                      <a:gd name="connsiteX14" fmla="*/ 420676 w 1364356"/>
                      <a:gd name="connsiteY14" fmla="*/ 1217966 h 1812426"/>
                      <a:gd name="connsiteX15" fmla="*/ 458776 w 1364356"/>
                      <a:gd name="connsiteY15" fmla="*/ 1284641 h 1812426"/>
                      <a:gd name="connsiteX16" fmla="*/ 458776 w 1364356"/>
                      <a:gd name="connsiteY16" fmla="*/ 1184628 h 1812426"/>
                      <a:gd name="connsiteX17" fmla="*/ 420676 w 1364356"/>
                      <a:gd name="connsiteY17" fmla="*/ 1008416 h 1812426"/>
                      <a:gd name="connsiteX18" fmla="*/ 468301 w 1364356"/>
                      <a:gd name="connsiteY18" fmla="*/ 836966 h 1812426"/>
                      <a:gd name="connsiteX19" fmla="*/ 611176 w 1364356"/>
                      <a:gd name="connsiteY19" fmla="*/ 713141 h 1812426"/>
                      <a:gd name="connsiteX20" fmla="*/ 882638 w 1364356"/>
                      <a:gd name="connsiteY20" fmla="*/ 646466 h 1812426"/>
                      <a:gd name="connsiteX21" fmla="*/ 1111238 w 1364356"/>
                      <a:gd name="connsiteY21" fmla="*/ 675041 h 1812426"/>
                      <a:gd name="connsiteX22" fmla="*/ 1196964 w 1364356"/>
                      <a:gd name="connsiteY22" fmla="*/ 732191 h 1812426"/>
                      <a:gd name="connsiteX23" fmla="*/ 1182676 w 1364356"/>
                      <a:gd name="connsiteY23" fmla="*/ 794103 h 1812426"/>
                      <a:gd name="connsiteX24" fmla="*/ 1054088 w 1364356"/>
                      <a:gd name="connsiteY24" fmla="*/ 813153 h 1812426"/>
                      <a:gd name="connsiteX25" fmla="*/ 996938 w 1364356"/>
                      <a:gd name="connsiteY25" fmla="*/ 860778 h 1812426"/>
                      <a:gd name="connsiteX26" fmla="*/ 1058851 w 1364356"/>
                      <a:gd name="connsiteY26" fmla="*/ 917928 h 1812426"/>
                      <a:gd name="connsiteX27" fmla="*/ 1211251 w 1364356"/>
                      <a:gd name="connsiteY27" fmla="*/ 822678 h 1812426"/>
                      <a:gd name="connsiteX28" fmla="*/ 1320789 w 1364356"/>
                      <a:gd name="connsiteY28" fmla="*/ 808391 h 1812426"/>
                      <a:gd name="connsiteX29" fmla="*/ 1354126 w 1364356"/>
                      <a:gd name="connsiteY29" fmla="*/ 746478 h 1812426"/>
                      <a:gd name="connsiteX30" fmla="*/ 1358889 w 1364356"/>
                      <a:gd name="connsiteY30" fmla="*/ 641703 h 1812426"/>
                      <a:gd name="connsiteX31" fmla="*/ 1282689 w 1364356"/>
                      <a:gd name="connsiteY31" fmla="*/ 594078 h 1812426"/>
                      <a:gd name="connsiteX32" fmla="*/ 1144576 w 1364356"/>
                      <a:gd name="connsiteY32" fmla="*/ 522641 h 1812426"/>
                      <a:gd name="connsiteX33" fmla="*/ 1044563 w 1364356"/>
                      <a:gd name="connsiteY33" fmla="*/ 460728 h 1812426"/>
                      <a:gd name="connsiteX34" fmla="*/ 882638 w 1364356"/>
                      <a:gd name="connsiteY34" fmla="*/ 441678 h 1812426"/>
                      <a:gd name="connsiteX35" fmla="*/ 677851 w 1364356"/>
                      <a:gd name="connsiteY35" fmla="*/ 489303 h 1812426"/>
                      <a:gd name="connsiteX36" fmla="*/ 573076 w 1364356"/>
                      <a:gd name="connsiteY36" fmla="*/ 565503 h 1812426"/>
                      <a:gd name="connsiteX37" fmla="*/ 468301 w 1364356"/>
                      <a:gd name="connsiteY37" fmla="*/ 617891 h 1812426"/>
                      <a:gd name="connsiteX38" fmla="*/ 382576 w 1364356"/>
                      <a:gd name="connsiteY38" fmla="*/ 694091 h 1812426"/>
                      <a:gd name="connsiteX39" fmla="*/ 292088 w 1364356"/>
                      <a:gd name="connsiteY39" fmla="*/ 694091 h 1812426"/>
                      <a:gd name="connsiteX40" fmla="*/ 273038 w 1364356"/>
                      <a:gd name="connsiteY40" fmla="*/ 646466 h 1812426"/>
                      <a:gd name="connsiteX41" fmla="*/ 296851 w 1364356"/>
                      <a:gd name="connsiteY41" fmla="*/ 555978 h 1812426"/>
                      <a:gd name="connsiteX42" fmla="*/ 406388 w 1364356"/>
                      <a:gd name="connsiteY42" fmla="*/ 441678 h 1812426"/>
                      <a:gd name="connsiteX43" fmla="*/ 501638 w 1364356"/>
                      <a:gd name="connsiteY43" fmla="*/ 13053 h 1812426"/>
                      <a:gd name="connsiteX0" fmla="*/ 501638 w 1364356"/>
                      <a:gd name="connsiteY0" fmla="*/ 13053 h 1802994"/>
                      <a:gd name="connsiteX1" fmla="*/ 387338 w 1364356"/>
                      <a:gd name="connsiteY1" fmla="*/ 127353 h 1802994"/>
                      <a:gd name="connsiteX2" fmla="*/ 273038 w 1364356"/>
                      <a:gd name="connsiteY2" fmla="*/ 298803 h 1802994"/>
                      <a:gd name="connsiteX3" fmla="*/ 215888 w 1364356"/>
                      <a:gd name="connsiteY3" fmla="*/ 613128 h 1802994"/>
                      <a:gd name="connsiteX4" fmla="*/ 201601 w 1364356"/>
                      <a:gd name="connsiteY4" fmla="*/ 1027466 h 1802994"/>
                      <a:gd name="connsiteX5" fmla="*/ 149213 w 1364356"/>
                      <a:gd name="connsiteY5" fmla="*/ 1298928 h 1802994"/>
                      <a:gd name="connsiteX6" fmla="*/ 73013 w 1364356"/>
                      <a:gd name="connsiteY6" fmla="*/ 1594203 h 1802994"/>
                      <a:gd name="connsiteX7" fmla="*/ 1575 w 1364356"/>
                      <a:gd name="connsiteY7" fmla="*/ 1798991 h 1802994"/>
                      <a:gd name="connsiteX8" fmla="*/ 401626 w 1364356"/>
                      <a:gd name="connsiteY8" fmla="*/ 1798991 h 1802994"/>
                      <a:gd name="connsiteX9" fmla="*/ 454013 w 1364356"/>
                      <a:gd name="connsiteY9" fmla="*/ 1627541 h 1802994"/>
                      <a:gd name="connsiteX10" fmla="*/ 377813 w 1364356"/>
                      <a:gd name="connsiteY10" fmla="*/ 1375128 h 1802994"/>
                      <a:gd name="connsiteX11" fmla="*/ 334951 w 1364356"/>
                      <a:gd name="connsiteY11" fmla="*/ 1127478 h 1802994"/>
                      <a:gd name="connsiteX12" fmla="*/ 358763 w 1364356"/>
                      <a:gd name="connsiteY12" fmla="*/ 1041753 h 1802994"/>
                      <a:gd name="connsiteX13" fmla="*/ 401626 w 1364356"/>
                      <a:gd name="connsiteY13" fmla="*/ 1108428 h 1802994"/>
                      <a:gd name="connsiteX14" fmla="*/ 420676 w 1364356"/>
                      <a:gd name="connsiteY14" fmla="*/ 1217966 h 1802994"/>
                      <a:gd name="connsiteX15" fmla="*/ 458776 w 1364356"/>
                      <a:gd name="connsiteY15" fmla="*/ 1284641 h 1802994"/>
                      <a:gd name="connsiteX16" fmla="*/ 458776 w 1364356"/>
                      <a:gd name="connsiteY16" fmla="*/ 1184628 h 1802994"/>
                      <a:gd name="connsiteX17" fmla="*/ 420676 w 1364356"/>
                      <a:gd name="connsiteY17" fmla="*/ 1008416 h 1802994"/>
                      <a:gd name="connsiteX18" fmla="*/ 468301 w 1364356"/>
                      <a:gd name="connsiteY18" fmla="*/ 836966 h 1802994"/>
                      <a:gd name="connsiteX19" fmla="*/ 611176 w 1364356"/>
                      <a:gd name="connsiteY19" fmla="*/ 713141 h 1802994"/>
                      <a:gd name="connsiteX20" fmla="*/ 882638 w 1364356"/>
                      <a:gd name="connsiteY20" fmla="*/ 646466 h 1802994"/>
                      <a:gd name="connsiteX21" fmla="*/ 1111238 w 1364356"/>
                      <a:gd name="connsiteY21" fmla="*/ 675041 h 1802994"/>
                      <a:gd name="connsiteX22" fmla="*/ 1196964 w 1364356"/>
                      <a:gd name="connsiteY22" fmla="*/ 732191 h 1802994"/>
                      <a:gd name="connsiteX23" fmla="*/ 1182676 w 1364356"/>
                      <a:gd name="connsiteY23" fmla="*/ 794103 h 1802994"/>
                      <a:gd name="connsiteX24" fmla="*/ 1054088 w 1364356"/>
                      <a:gd name="connsiteY24" fmla="*/ 813153 h 1802994"/>
                      <a:gd name="connsiteX25" fmla="*/ 996938 w 1364356"/>
                      <a:gd name="connsiteY25" fmla="*/ 860778 h 1802994"/>
                      <a:gd name="connsiteX26" fmla="*/ 1058851 w 1364356"/>
                      <a:gd name="connsiteY26" fmla="*/ 917928 h 1802994"/>
                      <a:gd name="connsiteX27" fmla="*/ 1211251 w 1364356"/>
                      <a:gd name="connsiteY27" fmla="*/ 822678 h 1802994"/>
                      <a:gd name="connsiteX28" fmla="*/ 1320789 w 1364356"/>
                      <a:gd name="connsiteY28" fmla="*/ 808391 h 1802994"/>
                      <a:gd name="connsiteX29" fmla="*/ 1354126 w 1364356"/>
                      <a:gd name="connsiteY29" fmla="*/ 746478 h 1802994"/>
                      <a:gd name="connsiteX30" fmla="*/ 1358889 w 1364356"/>
                      <a:gd name="connsiteY30" fmla="*/ 641703 h 1802994"/>
                      <a:gd name="connsiteX31" fmla="*/ 1282689 w 1364356"/>
                      <a:gd name="connsiteY31" fmla="*/ 594078 h 1802994"/>
                      <a:gd name="connsiteX32" fmla="*/ 1144576 w 1364356"/>
                      <a:gd name="connsiteY32" fmla="*/ 522641 h 1802994"/>
                      <a:gd name="connsiteX33" fmla="*/ 1044563 w 1364356"/>
                      <a:gd name="connsiteY33" fmla="*/ 460728 h 1802994"/>
                      <a:gd name="connsiteX34" fmla="*/ 882638 w 1364356"/>
                      <a:gd name="connsiteY34" fmla="*/ 441678 h 1802994"/>
                      <a:gd name="connsiteX35" fmla="*/ 677851 w 1364356"/>
                      <a:gd name="connsiteY35" fmla="*/ 489303 h 1802994"/>
                      <a:gd name="connsiteX36" fmla="*/ 573076 w 1364356"/>
                      <a:gd name="connsiteY36" fmla="*/ 565503 h 1802994"/>
                      <a:gd name="connsiteX37" fmla="*/ 468301 w 1364356"/>
                      <a:gd name="connsiteY37" fmla="*/ 617891 h 1802994"/>
                      <a:gd name="connsiteX38" fmla="*/ 382576 w 1364356"/>
                      <a:gd name="connsiteY38" fmla="*/ 694091 h 1802994"/>
                      <a:gd name="connsiteX39" fmla="*/ 292088 w 1364356"/>
                      <a:gd name="connsiteY39" fmla="*/ 694091 h 1802994"/>
                      <a:gd name="connsiteX40" fmla="*/ 273038 w 1364356"/>
                      <a:gd name="connsiteY40" fmla="*/ 646466 h 1802994"/>
                      <a:gd name="connsiteX41" fmla="*/ 296851 w 1364356"/>
                      <a:gd name="connsiteY41" fmla="*/ 555978 h 1802994"/>
                      <a:gd name="connsiteX42" fmla="*/ 406388 w 1364356"/>
                      <a:gd name="connsiteY42" fmla="*/ 441678 h 1802994"/>
                      <a:gd name="connsiteX43" fmla="*/ 501638 w 1364356"/>
                      <a:gd name="connsiteY43" fmla="*/ 13053 h 1802994"/>
                      <a:gd name="connsiteX0" fmla="*/ 515579 w 1378297"/>
                      <a:gd name="connsiteY0" fmla="*/ 13053 h 1815876"/>
                      <a:gd name="connsiteX1" fmla="*/ 401279 w 1378297"/>
                      <a:gd name="connsiteY1" fmla="*/ 127353 h 1815876"/>
                      <a:gd name="connsiteX2" fmla="*/ 286979 w 1378297"/>
                      <a:gd name="connsiteY2" fmla="*/ 298803 h 1815876"/>
                      <a:gd name="connsiteX3" fmla="*/ 229829 w 1378297"/>
                      <a:gd name="connsiteY3" fmla="*/ 613128 h 1815876"/>
                      <a:gd name="connsiteX4" fmla="*/ 215542 w 1378297"/>
                      <a:gd name="connsiteY4" fmla="*/ 1027466 h 1815876"/>
                      <a:gd name="connsiteX5" fmla="*/ 163154 w 1378297"/>
                      <a:gd name="connsiteY5" fmla="*/ 1298928 h 1815876"/>
                      <a:gd name="connsiteX6" fmla="*/ 86954 w 1378297"/>
                      <a:gd name="connsiteY6" fmla="*/ 1594203 h 1815876"/>
                      <a:gd name="connsiteX7" fmla="*/ 15516 w 1378297"/>
                      <a:gd name="connsiteY7" fmla="*/ 1798991 h 1815876"/>
                      <a:gd name="connsiteX8" fmla="*/ 408423 w 1378297"/>
                      <a:gd name="connsiteY8" fmla="*/ 1798991 h 1815876"/>
                      <a:gd name="connsiteX9" fmla="*/ 467954 w 1378297"/>
                      <a:gd name="connsiteY9" fmla="*/ 1627541 h 1815876"/>
                      <a:gd name="connsiteX10" fmla="*/ 391754 w 1378297"/>
                      <a:gd name="connsiteY10" fmla="*/ 1375128 h 1815876"/>
                      <a:gd name="connsiteX11" fmla="*/ 348892 w 1378297"/>
                      <a:gd name="connsiteY11" fmla="*/ 1127478 h 1815876"/>
                      <a:gd name="connsiteX12" fmla="*/ 372704 w 1378297"/>
                      <a:gd name="connsiteY12" fmla="*/ 1041753 h 1815876"/>
                      <a:gd name="connsiteX13" fmla="*/ 415567 w 1378297"/>
                      <a:gd name="connsiteY13" fmla="*/ 1108428 h 1815876"/>
                      <a:gd name="connsiteX14" fmla="*/ 434617 w 1378297"/>
                      <a:gd name="connsiteY14" fmla="*/ 1217966 h 1815876"/>
                      <a:gd name="connsiteX15" fmla="*/ 472717 w 1378297"/>
                      <a:gd name="connsiteY15" fmla="*/ 1284641 h 1815876"/>
                      <a:gd name="connsiteX16" fmla="*/ 472717 w 1378297"/>
                      <a:gd name="connsiteY16" fmla="*/ 1184628 h 1815876"/>
                      <a:gd name="connsiteX17" fmla="*/ 434617 w 1378297"/>
                      <a:gd name="connsiteY17" fmla="*/ 1008416 h 1815876"/>
                      <a:gd name="connsiteX18" fmla="*/ 482242 w 1378297"/>
                      <a:gd name="connsiteY18" fmla="*/ 836966 h 1815876"/>
                      <a:gd name="connsiteX19" fmla="*/ 625117 w 1378297"/>
                      <a:gd name="connsiteY19" fmla="*/ 713141 h 1815876"/>
                      <a:gd name="connsiteX20" fmla="*/ 896579 w 1378297"/>
                      <a:gd name="connsiteY20" fmla="*/ 646466 h 1815876"/>
                      <a:gd name="connsiteX21" fmla="*/ 1125179 w 1378297"/>
                      <a:gd name="connsiteY21" fmla="*/ 675041 h 1815876"/>
                      <a:gd name="connsiteX22" fmla="*/ 1210905 w 1378297"/>
                      <a:gd name="connsiteY22" fmla="*/ 732191 h 1815876"/>
                      <a:gd name="connsiteX23" fmla="*/ 1196617 w 1378297"/>
                      <a:gd name="connsiteY23" fmla="*/ 794103 h 1815876"/>
                      <a:gd name="connsiteX24" fmla="*/ 1068029 w 1378297"/>
                      <a:gd name="connsiteY24" fmla="*/ 813153 h 1815876"/>
                      <a:gd name="connsiteX25" fmla="*/ 1010879 w 1378297"/>
                      <a:gd name="connsiteY25" fmla="*/ 860778 h 1815876"/>
                      <a:gd name="connsiteX26" fmla="*/ 1072792 w 1378297"/>
                      <a:gd name="connsiteY26" fmla="*/ 917928 h 1815876"/>
                      <a:gd name="connsiteX27" fmla="*/ 1225192 w 1378297"/>
                      <a:gd name="connsiteY27" fmla="*/ 822678 h 1815876"/>
                      <a:gd name="connsiteX28" fmla="*/ 1334730 w 1378297"/>
                      <a:gd name="connsiteY28" fmla="*/ 808391 h 1815876"/>
                      <a:gd name="connsiteX29" fmla="*/ 1368067 w 1378297"/>
                      <a:gd name="connsiteY29" fmla="*/ 746478 h 1815876"/>
                      <a:gd name="connsiteX30" fmla="*/ 1372830 w 1378297"/>
                      <a:gd name="connsiteY30" fmla="*/ 641703 h 1815876"/>
                      <a:gd name="connsiteX31" fmla="*/ 1296630 w 1378297"/>
                      <a:gd name="connsiteY31" fmla="*/ 594078 h 1815876"/>
                      <a:gd name="connsiteX32" fmla="*/ 1158517 w 1378297"/>
                      <a:gd name="connsiteY32" fmla="*/ 522641 h 1815876"/>
                      <a:gd name="connsiteX33" fmla="*/ 1058504 w 1378297"/>
                      <a:gd name="connsiteY33" fmla="*/ 460728 h 1815876"/>
                      <a:gd name="connsiteX34" fmla="*/ 896579 w 1378297"/>
                      <a:gd name="connsiteY34" fmla="*/ 441678 h 1815876"/>
                      <a:gd name="connsiteX35" fmla="*/ 691792 w 1378297"/>
                      <a:gd name="connsiteY35" fmla="*/ 489303 h 1815876"/>
                      <a:gd name="connsiteX36" fmla="*/ 587017 w 1378297"/>
                      <a:gd name="connsiteY36" fmla="*/ 565503 h 1815876"/>
                      <a:gd name="connsiteX37" fmla="*/ 482242 w 1378297"/>
                      <a:gd name="connsiteY37" fmla="*/ 617891 h 1815876"/>
                      <a:gd name="connsiteX38" fmla="*/ 396517 w 1378297"/>
                      <a:gd name="connsiteY38" fmla="*/ 694091 h 1815876"/>
                      <a:gd name="connsiteX39" fmla="*/ 306029 w 1378297"/>
                      <a:gd name="connsiteY39" fmla="*/ 694091 h 1815876"/>
                      <a:gd name="connsiteX40" fmla="*/ 286979 w 1378297"/>
                      <a:gd name="connsiteY40" fmla="*/ 646466 h 1815876"/>
                      <a:gd name="connsiteX41" fmla="*/ 310792 w 1378297"/>
                      <a:gd name="connsiteY41" fmla="*/ 555978 h 1815876"/>
                      <a:gd name="connsiteX42" fmla="*/ 420329 w 1378297"/>
                      <a:gd name="connsiteY42" fmla="*/ 441678 h 1815876"/>
                      <a:gd name="connsiteX43" fmla="*/ 515579 w 1378297"/>
                      <a:gd name="connsiteY43" fmla="*/ 13053 h 1815876"/>
                      <a:gd name="connsiteX0" fmla="*/ 500088 w 1362806"/>
                      <a:gd name="connsiteY0" fmla="*/ 13053 h 1803771"/>
                      <a:gd name="connsiteX1" fmla="*/ 385788 w 1362806"/>
                      <a:gd name="connsiteY1" fmla="*/ 127353 h 1803771"/>
                      <a:gd name="connsiteX2" fmla="*/ 271488 w 1362806"/>
                      <a:gd name="connsiteY2" fmla="*/ 298803 h 1803771"/>
                      <a:gd name="connsiteX3" fmla="*/ 214338 w 1362806"/>
                      <a:gd name="connsiteY3" fmla="*/ 613128 h 1803771"/>
                      <a:gd name="connsiteX4" fmla="*/ 200051 w 1362806"/>
                      <a:gd name="connsiteY4" fmla="*/ 1027466 h 1803771"/>
                      <a:gd name="connsiteX5" fmla="*/ 147663 w 1362806"/>
                      <a:gd name="connsiteY5" fmla="*/ 1298928 h 1803771"/>
                      <a:gd name="connsiteX6" fmla="*/ 71463 w 1362806"/>
                      <a:gd name="connsiteY6" fmla="*/ 1594203 h 1803771"/>
                      <a:gd name="connsiteX7" fmla="*/ 25 w 1362806"/>
                      <a:gd name="connsiteY7" fmla="*/ 1798991 h 1803771"/>
                      <a:gd name="connsiteX8" fmla="*/ 392932 w 1362806"/>
                      <a:gd name="connsiteY8" fmla="*/ 1798991 h 1803771"/>
                      <a:gd name="connsiteX9" fmla="*/ 452463 w 1362806"/>
                      <a:gd name="connsiteY9" fmla="*/ 1627541 h 1803771"/>
                      <a:gd name="connsiteX10" fmla="*/ 376263 w 1362806"/>
                      <a:gd name="connsiteY10" fmla="*/ 1375128 h 1803771"/>
                      <a:gd name="connsiteX11" fmla="*/ 333401 w 1362806"/>
                      <a:gd name="connsiteY11" fmla="*/ 1127478 h 1803771"/>
                      <a:gd name="connsiteX12" fmla="*/ 357213 w 1362806"/>
                      <a:gd name="connsiteY12" fmla="*/ 1041753 h 1803771"/>
                      <a:gd name="connsiteX13" fmla="*/ 400076 w 1362806"/>
                      <a:gd name="connsiteY13" fmla="*/ 1108428 h 1803771"/>
                      <a:gd name="connsiteX14" fmla="*/ 419126 w 1362806"/>
                      <a:gd name="connsiteY14" fmla="*/ 1217966 h 1803771"/>
                      <a:gd name="connsiteX15" fmla="*/ 457226 w 1362806"/>
                      <a:gd name="connsiteY15" fmla="*/ 1284641 h 1803771"/>
                      <a:gd name="connsiteX16" fmla="*/ 457226 w 1362806"/>
                      <a:gd name="connsiteY16" fmla="*/ 1184628 h 1803771"/>
                      <a:gd name="connsiteX17" fmla="*/ 419126 w 1362806"/>
                      <a:gd name="connsiteY17" fmla="*/ 1008416 h 1803771"/>
                      <a:gd name="connsiteX18" fmla="*/ 466751 w 1362806"/>
                      <a:gd name="connsiteY18" fmla="*/ 836966 h 1803771"/>
                      <a:gd name="connsiteX19" fmla="*/ 609626 w 1362806"/>
                      <a:gd name="connsiteY19" fmla="*/ 713141 h 1803771"/>
                      <a:gd name="connsiteX20" fmla="*/ 881088 w 1362806"/>
                      <a:gd name="connsiteY20" fmla="*/ 646466 h 1803771"/>
                      <a:gd name="connsiteX21" fmla="*/ 1109688 w 1362806"/>
                      <a:gd name="connsiteY21" fmla="*/ 675041 h 1803771"/>
                      <a:gd name="connsiteX22" fmla="*/ 1195414 w 1362806"/>
                      <a:gd name="connsiteY22" fmla="*/ 732191 h 1803771"/>
                      <a:gd name="connsiteX23" fmla="*/ 1181126 w 1362806"/>
                      <a:gd name="connsiteY23" fmla="*/ 794103 h 1803771"/>
                      <a:gd name="connsiteX24" fmla="*/ 1052538 w 1362806"/>
                      <a:gd name="connsiteY24" fmla="*/ 813153 h 1803771"/>
                      <a:gd name="connsiteX25" fmla="*/ 995388 w 1362806"/>
                      <a:gd name="connsiteY25" fmla="*/ 860778 h 1803771"/>
                      <a:gd name="connsiteX26" fmla="*/ 1057301 w 1362806"/>
                      <a:gd name="connsiteY26" fmla="*/ 917928 h 1803771"/>
                      <a:gd name="connsiteX27" fmla="*/ 1209701 w 1362806"/>
                      <a:gd name="connsiteY27" fmla="*/ 822678 h 1803771"/>
                      <a:gd name="connsiteX28" fmla="*/ 1319239 w 1362806"/>
                      <a:gd name="connsiteY28" fmla="*/ 808391 h 1803771"/>
                      <a:gd name="connsiteX29" fmla="*/ 1352576 w 1362806"/>
                      <a:gd name="connsiteY29" fmla="*/ 746478 h 1803771"/>
                      <a:gd name="connsiteX30" fmla="*/ 1357339 w 1362806"/>
                      <a:gd name="connsiteY30" fmla="*/ 641703 h 1803771"/>
                      <a:gd name="connsiteX31" fmla="*/ 1281139 w 1362806"/>
                      <a:gd name="connsiteY31" fmla="*/ 594078 h 1803771"/>
                      <a:gd name="connsiteX32" fmla="*/ 1143026 w 1362806"/>
                      <a:gd name="connsiteY32" fmla="*/ 522641 h 1803771"/>
                      <a:gd name="connsiteX33" fmla="*/ 1043013 w 1362806"/>
                      <a:gd name="connsiteY33" fmla="*/ 460728 h 1803771"/>
                      <a:gd name="connsiteX34" fmla="*/ 881088 w 1362806"/>
                      <a:gd name="connsiteY34" fmla="*/ 441678 h 1803771"/>
                      <a:gd name="connsiteX35" fmla="*/ 676301 w 1362806"/>
                      <a:gd name="connsiteY35" fmla="*/ 489303 h 1803771"/>
                      <a:gd name="connsiteX36" fmla="*/ 571526 w 1362806"/>
                      <a:gd name="connsiteY36" fmla="*/ 565503 h 1803771"/>
                      <a:gd name="connsiteX37" fmla="*/ 466751 w 1362806"/>
                      <a:gd name="connsiteY37" fmla="*/ 617891 h 1803771"/>
                      <a:gd name="connsiteX38" fmla="*/ 381026 w 1362806"/>
                      <a:gd name="connsiteY38" fmla="*/ 694091 h 1803771"/>
                      <a:gd name="connsiteX39" fmla="*/ 290538 w 1362806"/>
                      <a:gd name="connsiteY39" fmla="*/ 694091 h 1803771"/>
                      <a:gd name="connsiteX40" fmla="*/ 271488 w 1362806"/>
                      <a:gd name="connsiteY40" fmla="*/ 646466 h 1803771"/>
                      <a:gd name="connsiteX41" fmla="*/ 295301 w 1362806"/>
                      <a:gd name="connsiteY41" fmla="*/ 555978 h 1803771"/>
                      <a:gd name="connsiteX42" fmla="*/ 404838 w 1362806"/>
                      <a:gd name="connsiteY42" fmla="*/ 441678 h 1803771"/>
                      <a:gd name="connsiteX43" fmla="*/ 500088 w 1362806"/>
                      <a:gd name="connsiteY43" fmla="*/ 13053 h 1803771"/>
                      <a:gd name="connsiteX0" fmla="*/ 500092 w 1362810"/>
                      <a:gd name="connsiteY0" fmla="*/ 13053 h 1815472"/>
                      <a:gd name="connsiteX1" fmla="*/ 385792 w 1362810"/>
                      <a:gd name="connsiteY1" fmla="*/ 127353 h 1815472"/>
                      <a:gd name="connsiteX2" fmla="*/ 271492 w 1362810"/>
                      <a:gd name="connsiteY2" fmla="*/ 298803 h 1815472"/>
                      <a:gd name="connsiteX3" fmla="*/ 214342 w 1362810"/>
                      <a:gd name="connsiteY3" fmla="*/ 613128 h 1815472"/>
                      <a:gd name="connsiteX4" fmla="*/ 200055 w 1362810"/>
                      <a:gd name="connsiteY4" fmla="*/ 1027466 h 1815472"/>
                      <a:gd name="connsiteX5" fmla="*/ 147667 w 1362810"/>
                      <a:gd name="connsiteY5" fmla="*/ 1298928 h 1815472"/>
                      <a:gd name="connsiteX6" fmla="*/ 71467 w 1362810"/>
                      <a:gd name="connsiteY6" fmla="*/ 1594203 h 1815472"/>
                      <a:gd name="connsiteX7" fmla="*/ 29 w 1362810"/>
                      <a:gd name="connsiteY7" fmla="*/ 1798991 h 1815472"/>
                      <a:gd name="connsiteX8" fmla="*/ 392936 w 1362810"/>
                      <a:gd name="connsiteY8" fmla="*/ 1798991 h 1815472"/>
                      <a:gd name="connsiteX9" fmla="*/ 452467 w 1362810"/>
                      <a:gd name="connsiteY9" fmla="*/ 1594203 h 1815472"/>
                      <a:gd name="connsiteX10" fmla="*/ 376267 w 1362810"/>
                      <a:gd name="connsiteY10" fmla="*/ 1375128 h 1815472"/>
                      <a:gd name="connsiteX11" fmla="*/ 333405 w 1362810"/>
                      <a:gd name="connsiteY11" fmla="*/ 1127478 h 1815472"/>
                      <a:gd name="connsiteX12" fmla="*/ 357217 w 1362810"/>
                      <a:gd name="connsiteY12" fmla="*/ 1041753 h 1815472"/>
                      <a:gd name="connsiteX13" fmla="*/ 400080 w 1362810"/>
                      <a:gd name="connsiteY13" fmla="*/ 1108428 h 1815472"/>
                      <a:gd name="connsiteX14" fmla="*/ 419130 w 1362810"/>
                      <a:gd name="connsiteY14" fmla="*/ 1217966 h 1815472"/>
                      <a:gd name="connsiteX15" fmla="*/ 457230 w 1362810"/>
                      <a:gd name="connsiteY15" fmla="*/ 1284641 h 1815472"/>
                      <a:gd name="connsiteX16" fmla="*/ 457230 w 1362810"/>
                      <a:gd name="connsiteY16" fmla="*/ 1184628 h 1815472"/>
                      <a:gd name="connsiteX17" fmla="*/ 419130 w 1362810"/>
                      <a:gd name="connsiteY17" fmla="*/ 1008416 h 1815472"/>
                      <a:gd name="connsiteX18" fmla="*/ 466755 w 1362810"/>
                      <a:gd name="connsiteY18" fmla="*/ 836966 h 1815472"/>
                      <a:gd name="connsiteX19" fmla="*/ 609630 w 1362810"/>
                      <a:gd name="connsiteY19" fmla="*/ 713141 h 1815472"/>
                      <a:gd name="connsiteX20" fmla="*/ 881092 w 1362810"/>
                      <a:gd name="connsiteY20" fmla="*/ 646466 h 1815472"/>
                      <a:gd name="connsiteX21" fmla="*/ 1109692 w 1362810"/>
                      <a:gd name="connsiteY21" fmla="*/ 675041 h 1815472"/>
                      <a:gd name="connsiteX22" fmla="*/ 1195418 w 1362810"/>
                      <a:gd name="connsiteY22" fmla="*/ 732191 h 1815472"/>
                      <a:gd name="connsiteX23" fmla="*/ 1181130 w 1362810"/>
                      <a:gd name="connsiteY23" fmla="*/ 794103 h 1815472"/>
                      <a:gd name="connsiteX24" fmla="*/ 1052542 w 1362810"/>
                      <a:gd name="connsiteY24" fmla="*/ 813153 h 1815472"/>
                      <a:gd name="connsiteX25" fmla="*/ 995392 w 1362810"/>
                      <a:gd name="connsiteY25" fmla="*/ 860778 h 1815472"/>
                      <a:gd name="connsiteX26" fmla="*/ 1057305 w 1362810"/>
                      <a:gd name="connsiteY26" fmla="*/ 917928 h 1815472"/>
                      <a:gd name="connsiteX27" fmla="*/ 1209705 w 1362810"/>
                      <a:gd name="connsiteY27" fmla="*/ 822678 h 1815472"/>
                      <a:gd name="connsiteX28" fmla="*/ 1319243 w 1362810"/>
                      <a:gd name="connsiteY28" fmla="*/ 808391 h 1815472"/>
                      <a:gd name="connsiteX29" fmla="*/ 1352580 w 1362810"/>
                      <a:gd name="connsiteY29" fmla="*/ 746478 h 1815472"/>
                      <a:gd name="connsiteX30" fmla="*/ 1357343 w 1362810"/>
                      <a:gd name="connsiteY30" fmla="*/ 641703 h 1815472"/>
                      <a:gd name="connsiteX31" fmla="*/ 1281143 w 1362810"/>
                      <a:gd name="connsiteY31" fmla="*/ 594078 h 1815472"/>
                      <a:gd name="connsiteX32" fmla="*/ 1143030 w 1362810"/>
                      <a:gd name="connsiteY32" fmla="*/ 522641 h 1815472"/>
                      <a:gd name="connsiteX33" fmla="*/ 1043017 w 1362810"/>
                      <a:gd name="connsiteY33" fmla="*/ 460728 h 1815472"/>
                      <a:gd name="connsiteX34" fmla="*/ 881092 w 1362810"/>
                      <a:gd name="connsiteY34" fmla="*/ 441678 h 1815472"/>
                      <a:gd name="connsiteX35" fmla="*/ 676305 w 1362810"/>
                      <a:gd name="connsiteY35" fmla="*/ 489303 h 1815472"/>
                      <a:gd name="connsiteX36" fmla="*/ 571530 w 1362810"/>
                      <a:gd name="connsiteY36" fmla="*/ 565503 h 1815472"/>
                      <a:gd name="connsiteX37" fmla="*/ 466755 w 1362810"/>
                      <a:gd name="connsiteY37" fmla="*/ 617891 h 1815472"/>
                      <a:gd name="connsiteX38" fmla="*/ 381030 w 1362810"/>
                      <a:gd name="connsiteY38" fmla="*/ 694091 h 1815472"/>
                      <a:gd name="connsiteX39" fmla="*/ 290542 w 1362810"/>
                      <a:gd name="connsiteY39" fmla="*/ 694091 h 1815472"/>
                      <a:gd name="connsiteX40" fmla="*/ 271492 w 1362810"/>
                      <a:gd name="connsiteY40" fmla="*/ 646466 h 1815472"/>
                      <a:gd name="connsiteX41" fmla="*/ 295305 w 1362810"/>
                      <a:gd name="connsiteY41" fmla="*/ 555978 h 1815472"/>
                      <a:gd name="connsiteX42" fmla="*/ 404842 w 1362810"/>
                      <a:gd name="connsiteY42" fmla="*/ 441678 h 1815472"/>
                      <a:gd name="connsiteX43" fmla="*/ 500092 w 1362810"/>
                      <a:gd name="connsiteY43" fmla="*/ 13053 h 1815472"/>
                      <a:gd name="connsiteX0" fmla="*/ 500092 w 1362810"/>
                      <a:gd name="connsiteY0" fmla="*/ 13053 h 1806422"/>
                      <a:gd name="connsiteX1" fmla="*/ 385792 w 1362810"/>
                      <a:gd name="connsiteY1" fmla="*/ 127353 h 1806422"/>
                      <a:gd name="connsiteX2" fmla="*/ 271492 w 1362810"/>
                      <a:gd name="connsiteY2" fmla="*/ 298803 h 1806422"/>
                      <a:gd name="connsiteX3" fmla="*/ 214342 w 1362810"/>
                      <a:gd name="connsiteY3" fmla="*/ 613128 h 1806422"/>
                      <a:gd name="connsiteX4" fmla="*/ 200055 w 1362810"/>
                      <a:gd name="connsiteY4" fmla="*/ 1027466 h 1806422"/>
                      <a:gd name="connsiteX5" fmla="*/ 147667 w 1362810"/>
                      <a:gd name="connsiteY5" fmla="*/ 1298928 h 1806422"/>
                      <a:gd name="connsiteX6" fmla="*/ 71467 w 1362810"/>
                      <a:gd name="connsiteY6" fmla="*/ 1594203 h 1806422"/>
                      <a:gd name="connsiteX7" fmla="*/ 29 w 1362810"/>
                      <a:gd name="connsiteY7" fmla="*/ 1798991 h 1806422"/>
                      <a:gd name="connsiteX8" fmla="*/ 392936 w 1362810"/>
                      <a:gd name="connsiteY8" fmla="*/ 1798991 h 1806422"/>
                      <a:gd name="connsiteX9" fmla="*/ 431036 w 1362810"/>
                      <a:gd name="connsiteY9" fmla="*/ 1718027 h 1806422"/>
                      <a:gd name="connsiteX10" fmla="*/ 452467 w 1362810"/>
                      <a:gd name="connsiteY10" fmla="*/ 1594203 h 1806422"/>
                      <a:gd name="connsiteX11" fmla="*/ 376267 w 1362810"/>
                      <a:gd name="connsiteY11" fmla="*/ 1375128 h 1806422"/>
                      <a:gd name="connsiteX12" fmla="*/ 333405 w 1362810"/>
                      <a:gd name="connsiteY12" fmla="*/ 1127478 h 1806422"/>
                      <a:gd name="connsiteX13" fmla="*/ 357217 w 1362810"/>
                      <a:gd name="connsiteY13" fmla="*/ 1041753 h 1806422"/>
                      <a:gd name="connsiteX14" fmla="*/ 400080 w 1362810"/>
                      <a:gd name="connsiteY14" fmla="*/ 1108428 h 1806422"/>
                      <a:gd name="connsiteX15" fmla="*/ 419130 w 1362810"/>
                      <a:gd name="connsiteY15" fmla="*/ 1217966 h 1806422"/>
                      <a:gd name="connsiteX16" fmla="*/ 457230 w 1362810"/>
                      <a:gd name="connsiteY16" fmla="*/ 1284641 h 1806422"/>
                      <a:gd name="connsiteX17" fmla="*/ 457230 w 1362810"/>
                      <a:gd name="connsiteY17" fmla="*/ 1184628 h 1806422"/>
                      <a:gd name="connsiteX18" fmla="*/ 419130 w 1362810"/>
                      <a:gd name="connsiteY18" fmla="*/ 1008416 h 1806422"/>
                      <a:gd name="connsiteX19" fmla="*/ 466755 w 1362810"/>
                      <a:gd name="connsiteY19" fmla="*/ 836966 h 1806422"/>
                      <a:gd name="connsiteX20" fmla="*/ 609630 w 1362810"/>
                      <a:gd name="connsiteY20" fmla="*/ 713141 h 1806422"/>
                      <a:gd name="connsiteX21" fmla="*/ 881092 w 1362810"/>
                      <a:gd name="connsiteY21" fmla="*/ 646466 h 1806422"/>
                      <a:gd name="connsiteX22" fmla="*/ 1109692 w 1362810"/>
                      <a:gd name="connsiteY22" fmla="*/ 675041 h 1806422"/>
                      <a:gd name="connsiteX23" fmla="*/ 1195418 w 1362810"/>
                      <a:gd name="connsiteY23" fmla="*/ 732191 h 1806422"/>
                      <a:gd name="connsiteX24" fmla="*/ 1181130 w 1362810"/>
                      <a:gd name="connsiteY24" fmla="*/ 794103 h 1806422"/>
                      <a:gd name="connsiteX25" fmla="*/ 1052542 w 1362810"/>
                      <a:gd name="connsiteY25" fmla="*/ 813153 h 1806422"/>
                      <a:gd name="connsiteX26" fmla="*/ 995392 w 1362810"/>
                      <a:gd name="connsiteY26" fmla="*/ 860778 h 1806422"/>
                      <a:gd name="connsiteX27" fmla="*/ 1057305 w 1362810"/>
                      <a:gd name="connsiteY27" fmla="*/ 917928 h 1806422"/>
                      <a:gd name="connsiteX28" fmla="*/ 1209705 w 1362810"/>
                      <a:gd name="connsiteY28" fmla="*/ 822678 h 1806422"/>
                      <a:gd name="connsiteX29" fmla="*/ 1319243 w 1362810"/>
                      <a:gd name="connsiteY29" fmla="*/ 808391 h 1806422"/>
                      <a:gd name="connsiteX30" fmla="*/ 1352580 w 1362810"/>
                      <a:gd name="connsiteY30" fmla="*/ 746478 h 1806422"/>
                      <a:gd name="connsiteX31" fmla="*/ 1357343 w 1362810"/>
                      <a:gd name="connsiteY31" fmla="*/ 641703 h 1806422"/>
                      <a:gd name="connsiteX32" fmla="*/ 1281143 w 1362810"/>
                      <a:gd name="connsiteY32" fmla="*/ 594078 h 1806422"/>
                      <a:gd name="connsiteX33" fmla="*/ 1143030 w 1362810"/>
                      <a:gd name="connsiteY33" fmla="*/ 522641 h 1806422"/>
                      <a:gd name="connsiteX34" fmla="*/ 1043017 w 1362810"/>
                      <a:gd name="connsiteY34" fmla="*/ 460728 h 1806422"/>
                      <a:gd name="connsiteX35" fmla="*/ 881092 w 1362810"/>
                      <a:gd name="connsiteY35" fmla="*/ 441678 h 1806422"/>
                      <a:gd name="connsiteX36" fmla="*/ 676305 w 1362810"/>
                      <a:gd name="connsiteY36" fmla="*/ 489303 h 1806422"/>
                      <a:gd name="connsiteX37" fmla="*/ 571530 w 1362810"/>
                      <a:gd name="connsiteY37" fmla="*/ 565503 h 1806422"/>
                      <a:gd name="connsiteX38" fmla="*/ 466755 w 1362810"/>
                      <a:gd name="connsiteY38" fmla="*/ 617891 h 1806422"/>
                      <a:gd name="connsiteX39" fmla="*/ 381030 w 1362810"/>
                      <a:gd name="connsiteY39" fmla="*/ 694091 h 1806422"/>
                      <a:gd name="connsiteX40" fmla="*/ 290542 w 1362810"/>
                      <a:gd name="connsiteY40" fmla="*/ 694091 h 1806422"/>
                      <a:gd name="connsiteX41" fmla="*/ 271492 w 1362810"/>
                      <a:gd name="connsiteY41" fmla="*/ 646466 h 1806422"/>
                      <a:gd name="connsiteX42" fmla="*/ 295305 w 1362810"/>
                      <a:gd name="connsiteY42" fmla="*/ 555978 h 1806422"/>
                      <a:gd name="connsiteX43" fmla="*/ 404842 w 1362810"/>
                      <a:gd name="connsiteY43" fmla="*/ 441678 h 1806422"/>
                      <a:gd name="connsiteX44" fmla="*/ 500092 w 1362810"/>
                      <a:gd name="connsiteY44" fmla="*/ 13053 h 1806422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57226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57301 w 1362806"/>
                      <a:gd name="connsiteY27" fmla="*/ 917928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808391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57301 w 1362806"/>
                      <a:gd name="connsiteY27" fmla="*/ 917928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808391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62064 w 1362806"/>
                      <a:gd name="connsiteY27" fmla="*/ 910784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808391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62064 w 1362806"/>
                      <a:gd name="connsiteY27" fmla="*/ 910784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794104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2806"/>
                      <a:gd name="connsiteY0" fmla="*/ 13053 h 1807450"/>
                      <a:gd name="connsiteX1" fmla="*/ 385788 w 1362806"/>
                      <a:gd name="connsiteY1" fmla="*/ 127353 h 1807450"/>
                      <a:gd name="connsiteX2" fmla="*/ 271488 w 1362806"/>
                      <a:gd name="connsiteY2" fmla="*/ 298803 h 1807450"/>
                      <a:gd name="connsiteX3" fmla="*/ 214338 w 1362806"/>
                      <a:gd name="connsiteY3" fmla="*/ 613128 h 1807450"/>
                      <a:gd name="connsiteX4" fmla="*/ 200051 w 1362806"/>
                      <a:gd name="connsiteY4" fmla="*/ 1027466 h 1807450"/>
                      <a:gd name="connsiteX5" fmla="*/ 147663 w 1362806"/>
                      <a:gd name="connsiteY5" fmla="*/ 1298928 h 1807450"/>
                      <a:gd name="connsiteX6" fmla="*/ 71463 w 1362806"/>
                      <a:gd name="connsiteY6" fmla="*/ 1594203 h 1807450"/>
                      <a:gd name="connsiteX7" fmla="*/ 25 w 1362806"/>
                      <a:gd name="connsiteY7" fmla="*/ 1798991 h 1807450"/>
                      <a:gd name="connsiteX8" fmla="*/ 392932 w 1362806"/>
                      <a:gd name="connsiteY8" fmla="*/ 1798991 h 1807450"/>
                      <a:gd name="connsiteX9" fmla="*/ 431032 w 1362806"/>
                      <a:gd name="connsiteY9" fmla="*/ 1718027 h 1807450"/>
                      <a:gd name="connsiteX10" fmla="*/ 452463 w 1362806"/>
                      <a:gd name="connsiteY10" fmla="*/ 1594203 h 1807450"/>
                      <a:gd name="connsiteX11" fmla="*/ 376263 w 1362806"/>
                      <a:gd name="connsiteY11" fmla="*/ 1375128 h 1807450"/>
                      <a:gd name="connsiteX12" fmla="*/ 333401 w 1362806"/>
                      <a:gd name="connsiteY12" fmla="*/ 1127478 h 1807450"/>
                      <a:gd name="connsiteX13" fmla="*/ 357213 w 1362806"/>
                      <a:gd name="connsiteY13" fmla="*/ 1041753 h 1807450"/>
                      <a:gd name="connsiteX14" fmla="*/ 400076 w 1362806"/>
                      <a:gd name="connsiteY14" fmla="*/ 1108428 h 1807450"/>
                      <a:gd name="connsiteX15" fmla="*/ 419126 w 1362806"/>
                      <a:gd name="connsiteY15" fmla="*/ 1217966 h 1807450"/>
                      <a:gd name="connsiteX16" fmla="*/ 457226 w 1362806"/>
                      <a:gd name="connsiteY16" fmla="*/ 1284641 h 1807450"/>
                      <a:gd name="connsiteX17" fmla="*/ 447701 w 1362806"/>
                      <a:gd name="connsiteY17" fmla="*/ 1184628 h 1807450"/>
                      <a:gd name="connsiteX18" fmla="*/ 419126 w 1362806"/>
                      <a:gd name="connsiteY18" fmla="*/ 1008416 h 1807450"/>
                      <a:gd name="connsiteX19" fmla="*/ 466751 w 1362806"/>
                      <a:gd name="connsiteY19" fmla="*/ 836966 h 1807450"/>
                      <a:gd name="connsiteX20" fmla="*/ 609626 w 1362806"/>
                      <a:gd name="connsiteY20" fmla="*/ 713141 h 1807450"/>
                      <a:gd name="connsiteX21" fmla="*/ 881088 w 1362806"/>
                      <a:gd name="connsiteY21" fmla="*/ 646466 h 1807450"/>
                      <a:gd name="connsiteX22" fmla="*/ 1109688 w 1362806"/>
                      <a:gd name="connsiteY22" fmla="*/ 675041 h 1807450"/>
                      <a:gd name="connsiteX23" fmla="*/ 1195414 w 1362806"/>
                      <a:gd name="connsiteY23" fmla="*/ 732191 h 1807450"/>
                      <a:gd name="connsiteX24" fmla="*/ 1181126 w 1362806"/>
                      <a:gd name="connsiteY24" fmla="*/ 794103 h 1807450"/>
                      <a:gd name="connsiteX25" fmla="*/ 1052538 w 1362806"/>
                      <a:gd name="connsiteY25" fmla="*/ 813153 h 1807450"/>
                      <a:gd name="connsiteX26" fmla="*/ 995388 w 1362806"/>
                      <a:gd name="connsiteY26" fmla="*/ 860778 h 1807450"/>
                      <a:gd name="connsiteX27" fmla="*/ 1062064 w 1362806"/>
                      <a:gd name="connsiteY27" fmla="*/ 910784 h 1807450"/>
                      <a:gd name="connsiteX28" fmla="*/ 1209701 w 1362806"/>
                      <a:gd name="connsiteY28" fmla="*/ 822678 h 1807450"/>
                      <a:gd name="connsiteX29" fmla="*/ 1319239 w 1362806"/>
                      <a:gd name="connsiteY29" fmla="*/ 794104 h 1807450"/>
                      <a:gd name="connsiteX30" fmla="*/ 1352576 w 1362806"/>
                      <a:gd name="connsiteY30" fmla="*/ 746478 h 1807450"/>
                      <a:gd name="connsiteX31" fmla="*/ 1357339 w 1362806"/>
                      <a:gd name="connsiteY31" fmla="*/ 641703 h 1807450"/>
                      <a:gd name="connsiteX32" fmla="*/ 1281139 w 1362806"/>
                      <a:gd name="connsiteY32" fmla="*/ 594078 h 1807450"/>
                      <a:gd name="connsiteX33" fmla="*/ 1143026 w 1362806"/>
                      <a:gd name="connsiteY33" fmla="*/ 522641 h 1807450"/>
                      <a:gd name="connsiteX34" fmla="*/ 1043013 w 1362806"/>
                      <a:gd name="connsiteY34" fmla="*/ 460728 h 1807450"/>
                      <a:gd name="connsiteX35" fmla="*/ 881088 w 1362806"/>
                      <a:gd name="connsiteY35" fmla="*/ 441678 h 1807450"/>
                      <a:gd name="connsiteX36" fmla="*/ 676301 w 1362806"/>
                      <a:gd name="connsiteY36" fmla="*/ 489303 h 1807450"/>
                      <a:gd name="connsiteX37" fmla="*/ 571526 w 1362806"/>
                      <a:gd name="connsiteY37" fmla="*/ 565503 h 1807450"/>
                      <a:gd name="connsiteX38" fmla="*/ 466751 w 1362806"/>
                      <a:gd name="connsiteY38" fmla="*/ 617891 h 1807450"/>
                      <a:gd name="connsiteX39" fmla="*/ 381026 w 1362806"/>
                      <a:gd name="connsiteY39" fmla="*/ 694091 h 1807450"/>
                      <a:gd name="connsiteX40" fmla="*/ 290538 w 1362806"/>
                      <a:gd name="connsiteY40" fmla="*/ 694091 h 1807450"/>
                      <a:gd name="connsiteX41" fmla="*/ 271488 w 1362806"/>
                      <a:gd name="connsiteY41" fmla="*/ 646466 h 1807450"/>
                      <a:gd name="connsiteX42" fmla="*/ 295301 w 1362806"/>
                      <a:gd name="connsiteY42" fmla="*/ 555978 h 1807450"/>
                      <a:gd name="connsiteX43" fmla="*/ 404838 w 1362806"/>
                      <a:gd name="connsiteY43" fmla="*/ 441678 h 1807450"/>
                      <a:gd name="connsiteX44" fmla="*/ 500088 w 1362806"/>
                      <a:gd name="connsiteY44" fmla="*/ 13053 h 1807450"/>
                      <a:gd name="connsiteX0" fmla="*/ 500088 w 1367188"/>
                      <a:gd name="connsiteY0" fmla="*/ 13053 h 1807450"/>
                      <a:gd name="connsiteX1" fmla="*/ 385788 w 1367188"/>
                      <a:gd name="connsiteY1" fmla="*/ 127353 h 1807450"/>
                      <a:gd name="connsiteX2" fmla="*/ 271488 w 1367188"/>
                      <a:gd name="connsiteY2" fmla="*/ 298803 h 1807450"/>
                      <a:gd name="connsiteX3" fmla="*/ 214338 w 1367188"/>
                      <a:gd name="connsiteY3" fmla="*/ 613128 h 1807450"/>
                      <a:gd name="connsiteX4" fmla="*/ 200051 w 1367188"/>
                      <a:gd name="connsiteY4" fmla="*/ 1027466 h 1807450"/>
                      <a:gd name="connsiteX5" fmla="*/ 147663 w 1367188"/>
                      <a:gd name="connsiteY5" fmla="*/ 1298928 h 1807450"/>
                      <a:gd name="connsiteX6" fmla="*/ 71463 w 1367188"/>
                      <a:gd name="connsiteY6" fmla="*/ 1594203 h 1807450"/>
                      <a:gd name="connsiteX7" fmla="*/ 25 w 1367188"/>
                      <a:gd name="connsiteY7" fmla="*/ 1798991 h 1807450"/>
                      <a:gd name="connsiteX8" fmla="*/ 392932 w 1367188"/>
                      <a:gd name="connsiteY8" fmla="*/ 1798991 h 1807450"/>
                      <a:gd name="connsiteX9" fmla="*/ 431032 w 1367188"/>
                      <a:gd name="connsiteY9" fmla="*/ 1718027 h 1807450"/>
                      <a:gd name="connsiteX10" fmla="*/ 452463 w 1367188"/>
                      <a:gd name="connsiteY10" fmla="*/ 1594203 h 1807450"/>
                      <a:gd name="connsiteX11" fmla="*/ 376263 w 1367188"/>
                      <a:gd name="connsiteY11" fmla="*/ 1375128 h 1807450"/>
                      <a:gd name="connsiteX12" fmla="*/ 333401 w 1367188"/>
                      <a:gd name="connsiteY12" fmla="*/ 1127478 h 1807450"/>
                      <a:gd name="connsiteX13" fmla="*/ 357213 w 1367188"/>
                      <a:gd name="connsiteY13" fmla="*/ 1041753 h 1807450"/>
                      <a:gd name="connsiteX14" fmla="*/ 400076 w 1367188"/>
                      <a:gd name="connsiteY14" fmla="*/ 1108428 h 1807450"/>
                      <a:gd name="connsiteX15" fmla="*/ 419126 w 1367188"/>
                      <a:gd name="connsiteY15" fmla="*/ 1217966 h 1807450"/>
                      <a:gd name="connsiteX16" fmla="*/ 457226 w 1367188"/>
                      <a:gd name="connsiteY16" fmla="*/ 1284641 h 1807450"/>
                      <a:gd name="connsiteX17" fmla="*/ 447701 w 1367188"/>
                      <a:gd name="connsiteY17" fmla="*/ 1184628 h 1807450"/>
                      <a:gd name="connsiteX18" fmla="*/ 419126 w 1367188"/>
                      <a:gd name="connsiteY18" fmla="*/ 1008416 h 1807450"/>
                      <a:gd name="connsiteX19" fmla="*/ 466751 w 1367188"/>
                      <a:gd name="connsiteY19" fmla="*/ 836966 h 1807450"/>
                      <a:gd name="connsiteX20" fmla="*/ 609626 w 1367188"/>
                      <a:gd name="connsiteY20" fmla="*/ 713141 h 1807450"/>
                      <a:gd name="connsiteX21" fmla="*/ 881088 w 1367188"/>
                      <a:gd name="connsiteY21" fmla="*/ 646466 h 1807450"/>
                      <a:gd name="connsiteX22" fmla="*/ 1109688 w 1367188"/>
                      <a:gd name="connsiteY22" fmla="*/ 675041 h 1807450"/>
                      <a:gd name="connsiteX23" fmla="*/ 1195414 w 1367188"/>
                      <a:gd name="connsiteY23" fmla="*/ 732191 h 1807450"/>
                      <a:gd name="connsiteX24" fmla="*/ 1181126 w 1367188"/>
                      <a:gd name="connsiteY24" fmla="*/ 794103 h 1807450"/>
                      <a:gd name="connsiteX25" fmla="*/ 1052538 w 1367188"/>
                      <a:gd name="connsiteY25" fmla="*/ 813153 h 1807450"/>
                      <a:gd name="connsiteX26" fmla="*/ 995388 w 1367188"/>
                      <a:gd name="connsiteY26" fmla="*/ 860778 h 1807450"/>
                      <a:gd name="connsiteX27" fmla="*/ 1062064 w 1367188"/>
                      <a:gd name="connsiteY27" fmla="*/ 910784 h 1807450"/>
                      <a:gd name="connsiteX28" fmla="*/ 1209701 w 1367188"/>
                      <a:gd name="connsiteY28" fmla="*/ 822678 h 1807450"/>
                      <a:gd name="connsiteX29" fmla="*/ 1319239 w 1367188"/>
                      <a:gd name="connsiteY29" fmla="*/ 794104 h 1807450"/>
                      <a:gd name="connsiteX30" fmla="*/ 1362101 w 1367188"/>
                      <a:gd name="connsiteY30" fmla="*/ 746478 h 1807450"/>
                      <a:gd name="connsiteX31" fmla="*/ 1357339 w 1367188"/>
                      <a:gd name="connsiteY31" fmla="*/ 641703 h 1807450"/>
                      <a:gd name="connsiteX32" fmla="*/ 1281139 w 1367188"/>
                      <a:gd name="connsiteY32" fmla="*/ 594078 h 1807450"/>
                      <a:gd name="connsiteX33" fmla="*/ 1143026 w 1367188"/>
                      <a:gd name="connsiteY33" fmla="*/ 522641 h 1807450"/>
                      <a:gd name="connsiteX34" fmla="*/ 1043013 w 1367188"/>
                      <a:gd name="connsiteY34" fmla="*/ 460728 h 1807450"/>
                      <a:gd name="connsiteX35" fmla="*/ 881088 w 1367188"/>
                      <a:gd name="connsiteY35" fmla="*/ 441678 h 1807450"/>
                      <a:gd name="connsiteX36" fmla="*/ 676301 w 1367188"/>
                      <a:gd name="connsiteY36" fmla="*/ 489303 h 1807450"/>
                      <a:gd name="connsiteX37" fmla="*/ 571526 w 1367188"/>
                      <a:gd name="connsiteY37" fmla="*/ 565503 h 1807450"/>
                      <a:gd name="connsiteX38" fmla="*/ 466751 w 1367188"/>
                      <a:gd name="connsiteY38" fmla="*/ 617891 h 1807450"/>
                      <a:gd name="connsiteX39" fmla="*/ 381026 w 1367188"/>
                      <a:gd name="connsiteY39" fmla="*/ 694091 h 1807450"/>
                      <a:gd name="connsiteX40" fmla="*/ 290538 w 1367188"/>
                      <a:gd name="connsiteY40" fmla="*/ 694091 h 1807450"/>
                      <a:gd name="connsiteX41" fmla="*/ 271488 w 1367188"/>
                      <a:gd name="connsiteY41" fmla="*/ 646466 h 1807450"/>
                      <a:gd name="connsiteX42" fmla="*/ 295301 w 1367188"/>
                      <a:gd name="connsiteY42" fmla="*/ 555978 h 1807450"/>
                      <a:gd name="connsiteX43" fmla="*/ 404838 w 1367188"/>
                      <a:gd name="connsiteY43" fmla="*/ 441678 h 1807450"/>
                      <a:gd name="connsiteX44" fmla="*/ 500088 w 1367188"/>
                      <a:gd name="connsiteY44" fmla="*/ 13053 h 1807450"/>
                      <a:gd name="connsiteX0" fmla="*/ 500088 w 1369140"/>
                      <a:gd name="connsiteY0" fmla="*/ 13053 h 1807450"/>
                      <a:gd name="connsiteX1" fmla="*/ 385788 w 1369140"/>
                      <a:gd name="connsiteY1" fmla="*/ 127353 h 1807450"/>
                      <a:gd name="connsiteX2" fmla="*/ 271488 w 1369140"/>
                      <a:gd name="connsiteY2" fmla="*/ 298803 h 1807450"/>
                      <a:gd name="connsiteX3" fmla="*/ 214338 w 1369140"/>
                      <a:gd name="connsiteY3" fmla="*/ 613128 h 1807450"/>
                      <a:gd name="connsiteX4" fmla="*/ 200051 w 1369140"/>
                      <a:gd name="connsiteY4" fmla="*/ 1027466 h 1807450"/>
                      <a:gd name="connsiteX5" fmla="*/ 147663 w 1369140"/>
                      <a:gd name="connsiteY5" fmla="*/ 1298928 h 1807450"/>
                      <a:gd name="connsiteX6" fmla="*/ 71463 w 1369140"/>
                      <a:gd name="connsiteY6" fmla="*/ 1594203 h 1807450"/>
                      <a:gd name="connsiteX7" fmla="*/ 25 w 1369140"/>
                      <a:gd name="connsiteY7" fmla="*/ 1798991 h 1807450"/>
                      <a:gd name="connsiteX8" fmla="*/ 392932 w 1369140"/>
                      <a:gd name="connsiteY8" fmla="*/ 1798991 h 1807450"/>
                      <a:gd name="connsiteX9" fmla="*/ 431032 w 1369140"/>
                      <a:gd name="connsiteY9" fmla="*/ 1718027 h 1807450"/>
                      <a:gd name="connsiteX10" fmla="*/ 452463 w 1369140"/>
                      <a:gd name="connsiteY10" fmla="*/ 1594203 h 1807450"/>
                      <a:gd name="connsiteX11" fmla="*/ 376263 w 1369140"/>
                      <a:gd name="connsiteY11" fmla="*/ 1375128 h 1807450"/>
                      <a:gd name="connsiteX12" fmla="*/ 333401 w 1369140"/>
                      <a:gd name="connsiteY12" fmla="*/ 1127478 h 1807450"/>
                      <a:gd name="connsiteX13" fmla="*/ 357213 w 1369140"/>
                      <a:gd name="connsiteY13" fmla="*/ 1041753 h 1807450"/>
                      <a:gd name="connsiteX14" fmla="*/ 400076 w 1369140"/>
                      <a:gd name="connsiteY14" fmla="*/ 1108428 h 1807450"/>
                      <a:gd name="connsiteX15" fmla="*/ 419126 w 1369140"/>
                      <a:gd name="connsiteY15" fmla="*/ 1217966 h 1807450"/>
                      <a:gd name="connsiteX16" fmla="*/ 457226 w 1369140"/>
                      <a:gd name="connsiteY16" fmla="*/ 1284641 h 1807450"/>
                      <a:gd name="connsiteX17" fmla="*/ 447701 w 1369140"/>
                      <a:gd name="connsiteY17" fmla="*/ 1184628 h 1807450"/>
                      <a:gd name="connsiteX18" fmla="*/ 419126 w 1369140"/>
                      <a:gd name="connsiteY18" fmla="*/ 1008416 h 1807450"/>
                      <a:gd name="connsiteX19" fmla="*/ 466751 w 1369140"/>
                      <a:gd name="connsiteY19" fmla="*/ 836966 h 1807450"/>
                      <a:gd name="connsiteX20" fmla="*/ 609626 w 1369140"/>
                      <a:gd name="connsiteY20" fmla="*/ 713141 h 1807450"/>
                      <a:gd name="connsiteX21" fmla="*/ 881088 w 1369140"/>
                      <a:gd name="connsiteY21" fmla="*/ 646466 h 1807450"/>
                      <a:gd name="connsiteX22" fmla="*/ 1109688 w 1369140"/>
                      <a:gd name="connsiteY22" fmla="*/ 675041 h 1807450"/>
                      <a:gd name="connsiteX23" fmla="*/ 1195414 w 1369140"/>
                      <a:gd name="connsiteY23" fmla="*/ 732191 h 1807450"/>
                      <a:gd name="connsiteX24" fmla="*/ 1181126 w 1369140"/>
                      <a:gd name="connsiteY24" fmla="*/ 794103 h 1807450"/>
                      <a:gd name="connsiteX25" fmla="*/ 1052538 w 1369140"/>
                      <a:gd name="connsiteY25" fmla="*/ 813153 h 1807450"/>
                      <a:gd name="connsiteX26" fmla="*/ 995388 w 1369140"/>
                      <a:gd name="connsiteY26" fmla="*/ 860778 h 1807450"/>
                      <a:gd name="connsiteX27" fmla="*/ 1062064 w 1369140"/>
                      <a:gd name="connsiteY27" fmla="*/ 910784 h 1807450"/>
                      <a:gd name="connsiteX28" fmla="*/ 1209701 w 1369140"/>
                      <a:gd name="connsiteY28" fmla="*/ 822678 h 1807450"/>
                      <a:gd name="connsiteX29" fmla="*/ 1319239 w 1369140"/>
                      <a:gd name="connsiteY29" fmla="*/ 794104 h 1807450"/>
                      <a:gd name="connsiteX30" fmla="*/ 1362101 w 1369140"/>
                      <a:gd name="connsiteY30" fmla="*/ 746478 h 1807450"/>
                      <a:gd name="connsiteX31" fmla="*/ 1357339 w 1369140"/>
                      <a:gd name="connsiteY31" fmla="*/ 641703 h 1807450"/>
                      <a:gd name="connsiteX32" fmla="*/ 1281139 w 1369140"/>
                      <a:gd name="connsiteY32" fmla="*/ 594078 h 1807450"/>
                      <a:gd name="connsiteX33" fmla="*/ 1143026 w 1369140"/>
                      <a:gd name="connsiteY33" fmla="*/ 522641 h 1807450"/>
                      <a:gd name="connsiteX34" fmla="*/ 1043013 w 1369140"/>
                      <a:gd name="connsiteY34" fmla="*/ 460728 h 1807450"/>
                      <a:gd name="connsiteX35" fmla="*/ 881088 w 1369140"/>
                      <a:gd name="connsiteY35" fmla="*/ 441678 h 1807450"/>
                      <a:gd name="connsiteX36" fmla="*/ 676301 w 1369140"/>
                      <a:gd name="connsiteY36" fmla="*/ 489303 h 1807450"/>
                      <a:gd name="connsiteX37" fmla="*/ 571526 w 1369140"/>
                      <a:gd name="connsiteY37" fmla="*/ 565503 h 1807450"/>
                      <a:gd name="connsiteX38" fmla="*/ 466751 w 1369140"/>
                      <a:gd name="connsiteY38" fmla="*/ 617891 h 1807450"/>
                      <a:gd name="connsiteX39" fmla="*/ 381026 w 1369140"/>
                      <a:gd name="connsiteY39" fmla="*/ 694091 h 1807450"/>
                      <a:gd name="connsiteX40" fmla="*/ 290538 w 1369140"/>
                      <a:gd name="connsiteY40" fmla="*/ 694091 h 1807450"/>
                      <a:gd name="connsiteX41" fmla="*/ 271488 w 1369140"/>
                      <a:gd name="connsiteY41" fmla="*/ 646466 h 1807450"/>
                      <a:gd name="connsiteX42" fmla="*/ 295301 w 1369140"/>
                      <a:gd name="connsiteY42" fmla="*/ 555978 h 1807450"/>
                      <a:gd name="connsiteX43" fmla="*/ 404838 w 1369140"/>
                      <a:gd name="connsiteY43" fmla="*/ 441678 h 1807450"/>
                      <a:gd name="connsiteX44" fmla="*/ 500088 w 1369140"/>
                      <a:gd name="connsiteY44" fmla="*/ 13053 h 1807450"/>
                      <a:gd name="connsiteX0" fmla="*/ 500088 w 1370468"/>
                      <a:gd name="connsiteY0" fmla="*/ 13053 h 1807450"/>
                      <a:gd name="connsiteX1" fmla="*/ 385788 w 1370468"/>
                      <a:gd name="connsiteY1" fmla="*/ 127353 h 1807450"/>
                      <a:gd name="connsiteX2" fmla="*/ 271488 w 1370468"/>
                      <a:gd name="connsiteY2" fmla="*/ 298803 h 1807450"/>
                      <a:gd name="connsiteX3" fmla="*/ 214338 w 1370468"/>
                      <a:gd name="connsiteY3" fmla="*/ 613128 h 1807450"/>
                      <a:gd name="connsiteX4" fmla="*/ 200051 w 1370468"/>
                      <a:gd name="connsiteY4" fmla="*/ 1027466 h 1807450"/>
                      <a:gd name="connsiteX5" fmla="*/ 147663 w 1370468"/>
                      <a:gd name="connsiteY5" fmla="*/ 1298928 h 1807450"/>
                      <a:gd name="connsiteX6" fmla="*/ 71463 w 1370468"/>
                      <a:gd name="connsiteY6" fmla="*/ 1594203 h 1807450"/>
                      <a:gd name="connsiteX7" fmla="*/ 25 w 1370468"/>
                      <a:gd name="connsiteY7" fmla="*/ 1798991 h 1807450"/>
                      <a:gd name="connsiteX8" fmla="*/ 392932 w 1370468"/>
                      <a:gd name="connsiteY8" fmla="*/ 1798991 h 1807450"/>
                      <a:gd name="connsiteX9" fmla="*/ 431032 w 1370468"/>
                      <a:gd name="connsiteY9" fmla="*/ 1718027 h 1807450"/>
                      <a:gd name="connsiteX10" fmla="*/ 452463 w 1370468"/>
                      <a:gd name="connsiteY10" fmla="*/ 1594203 h 1807450"/>
                      <a:gd name="connsiteX11" fmla="*/ 376263 w 1370468"/>
                      <a:gd name="connsiteY11" fmla="*/ 1375128 h 1807450"/>
                      <a:gd name="connsiteX12" fmla="*/ 333401 w 1370468"/>
                      <a:gd name="connsiteY12" fmla="*/ 1127478 h 1807450"/>
                      <a:gd name="connsiteX13" fmla="*/ 357213 w 1370468"/>
                      <a:gd name="connsiteY13" fmla="*/ 1041753 h 1807450"/>
                      <a:gd name="connsiteX14" fmla="*/ 400076 w 1370468"/>
                      <a:gd name="connsiteY14" fmla="*/ 1108428 h 1807450"/>
                      <a:gd name="connsiteX15" fmla="*/ 419126 w 1370468"/>
                      <a:gd name="connsiteY15" fmla="*/ 1217966 h 1807450"/>
                      <a:gd name="connsiteX16" fmla="*/ 457226 w 1370468"/>
                      <a:gd name="connsiteY16" fmla="*/ 1284641 h 1807450"/>
                      <a:gd name="connsiteX17" fmla="*/ 447701 w 1370468"/>
                      <a:gd name="connsiteY17" fmla="*/ 1184628 h 1807450"/>
                      <a:gd name="connsiteX18" fmla="*/ 419126 w 1370468"/>
                      <a:gd name="connsiteY18" fmla="*/ 1008416 h 1807450"/>
                      <a:gd name="connsiteX19" fmla="*/ 466751 w 1370468"/>
                      <a:gd name="connsiteY19" fmla="*/ 836966 h 1807450"/>
                      <a:gd name="connsiteX20" fmla="*/ 609626 w 1370468"/>
                      <a:gd name="connsiteY20" fmla="*/ 713141 h 1807450"/>
                      <a:gd name="connsiteX21" fmla="*/ 881088 w 1370468"/>
                      <a:gd name="connsiteY21" fmla="*/ 646466 h 1807450"/>
                      <a:gd name="connsiteX22" fmla="*/ 1109688 w 1370468"/>
                      <a:gd name="connsiteY22" fmla="*/ 675041 h 1807450"/>
                      <a:gd name="connsiteX23" fmla="*/ 1195414 w 1370468"/>
                      <a:gd name="connsiteY23" fmla="*/ 732191 h 1807450"/>
                      <a:gd name="connsiteX24" fmla="*/ 1181126 w 1370468"/>
                      <a:gd name="connsiteY24" fmla="*/ 794103 h 1807450"/>
                      <a:gd name="connsiteX25" fmla="*/ 1052538 w 1370468"/>
                      <a:gd name="connsiteY25" fmla="*/ 813153 h 1807450"/>
                      <a:gd name="connsiteX26" fmla="*/ 995388 w 1370468"/>
                      <a:gd name="connsiteY26" fmla="*/ 860778 h 1807450"/>
                      <a:gd name="connsiteX27" fmla="*/ 1062064 w 1370468"/>
                      <a:gd name="connsiteY27" fmla="*/ 910784 h 1807450"/>
                      <a:gd name="connsiteX28" fmla="*/ 1209701 w 1370468"/>
                      <a:gd name="connsiteY28" fmla="*/ 822678 h 1807450"/>
                      <a:gd name="connsiteX29" fmla="*/ 1319239 w 1370468"/>
                      <a:gd name="connsiteY29" fmla="*/ 794104 h 1807450"/>
                      <a:gd name="connsiteX30" fmla="*/ 1362101 w 1370468"/>
                      <a:gd name="connsiteY30" fmla="*/ 746478 h 1807450"/>
                      <a:gd name="connsiteX31" fmla="*/ 1357339 w 1370468"/>
                      <a:gd name="connsiteY31" fmla="*/ 641703 h 1807450"/>
                      <a:gd name="connsiteX32" fmla="*/ 1257327 w 1370468"/>
                      <a:gd name="connsiteY32" fmla="*/ 596459 h 1807450"/>
                      <a:gd name="connsiteX33" fmla="*/ 1143026 w 1370468"/>
                      <a:gd name="connsiteY33" fmla="*/ 522641 h 1807450"/>
                      <a:gd name="connsiteX34" fmla="*/ 1043013 w 1370468"/>
                      <a:gd name="connsiteY34" fmla="*/ 460728 h 1807450"/>
                      <a:gd name="connsiteX35" fmla="*/ 881088 w 1370468"/>
                      <a:gd name="connsiteY35" fmla="*/ 441678 h 1807450"/>
                      <a:gd name="connsiteX36" fmla="*/ 676301 w 1370468"/>
                      <a:gd name="connsiteY36" fmla="*/ 489303 h 1807450"/>
                      <a:gd name="connsiteX37" fmla="*/ 571526 w 1370468"/>
                      <a:gd name="connsiteY37" fmla="*/ 565503 h 1807450"/>
                      <a:gd name="connsiteX38" fmla="*/ 466751 w 1370468"/>
                      <a:gd name="connsiteY38" fmla="*/ 617891 h 1807450"/>
                      <a:gd name="connsiteX39" fmla="*/ 381026 w 1370468"/>
                      <a:gd name="connsiteY39" fmla="*/ 694091 h 1807450"/>
                      <a:gd name="connsiteX40" fmla="*/ 290538 w 1370468"/>
                      <a:gd name="connsiteY40" fmla="*/ 694091 h 1807450"/>
                      <a:gd name="connsiteX41" fmla="*/ 271488 w 1370468"/>
                      <a:gd name="connsiteY41" fmla="*/ 646466 h 1807450"/>
                      <a:gd name="connsiteX42" fmla="*/ 295301 w 1370468"/>
                      <a:gd name="connsiteY42" fmla="*/ 555978 h 1807450"/>
                      <a:gd name="connsiteX43" fmla="*/ 404838 w 1370468"/>
                      <a:gd name="connsiteY43" fmla="*/ 441678 h 1807450"/>
                      <a:gd name="connsiteX44" fmla="*/ 500088 w 1370468"/>
                      <a:gd name="connsiteY44" fmla="*/ 13053 h 1807450"/>
                      <a:gd name="connsiteX0" fmla="*/ 500088 w 1370468"/>
                      <a:gd name="connsiteY0" fmla="*/ 13053 h 1807450"/>
                      <a:gd name="connsiteX1" fmla="*/ 385788 w 1370468"/>
                      <a:gd name="connsiteY1" fmla="*/ 127353 h 1807450"/>
                      <a:gd name="connsiteX2" fmla="*/ 271488 w 1370468"/>
                      <a:gd name="connsiteY2" fmla="*/ 298803 h 1807450"/>
                      <a:gd name="connsiteX3" fmla="*/ 214338 w 1370468"/>
                      <a:gd name="connsiteY3" fmla="*/ 613128 h 1807450"/>
                      <a:gd name="connsiteX4" fmla="*/ 200051 w 1370468"/>
                      <a:gd name="connsiteY4" fmla="*/ 1027466 h 1807450"/>
                      <a:gd name="connsiteX5" fmla="*/ 147663 w 1370468"/>
                      <a:gd name="connsiteY5" fmla="*/ 1298928 h 1807450"/>
                      <a:gd name="connsiteX6" fmla="*/ 71463 w 1370468"/>
                      <a:gd name="connsiteY6" fmla="*/ 1594203 h 1807450"/>
                      <a:gd name="connsiteX7" fmla="*/ 25 w 1370468"/>
                      <a:gd name="connsiteY7" fmla="*/ 1798991 h 1807450"/>
                      <a:gd name="connsiteX8" fmla="*/ 392932 w 1370468"/>
                      <a:gd name="connsiteY8" fmla="*/ 1798991 h 1807450"/>
                      <a:gd name="connsiteX9" fmla="*/ 431032 w 1370468"/>
                      <a:gd name="connsiteY9" fmla="*/ 1718027 h 1807450"/>
                      <a:gd name="connsiteX10" fmla="*/ 452463 w 1370468"/>
                      <a:gd name="connsiteY10" fmla="*/ 1594203 h 1807450"/>
                      <a:gd name="connsiteX11" fmla="*/ 376263 w 1370468"/>
                      <a:gd name="connsiteY11" fmla="*/ 1375128 h 1807450"/>
                      <a:gd name="connsiteX12" fmla="*/ 333401 w 1370468"/>
                      <a:gd name="connsiteY12" fmla="*/ 1127478 h 1807450"/>
                      <a:gd name="connsiteX13" fmla="*/ 357213 w 1370468"/>
                      <a:gd name="connsiteY13" fmla="*/ 1041753 h 1807450"/>
                      <a:gd name="connsiteX14" fmla="*/ 400076 w 1370468"/>
                      <a:gd name="connsiteY14" fmla="*/ 1108428 h 1807450"/>
                      <a:gd name="connsiteX15" fmla="*/ 419126 w 1370468"/>
                      <a:gd name="connsiteY15" fmla="*/ 1217966 h 1807450"/>
                      <a:gd name="connsiteX16" fmla="*/ 457226 w 1370468"/>
                      <a:gd name="connsiteY16" fmla="*/ 1284641 h 1807450"/>
                      <a:gd name="connsiteX17" fmla="*/ 447701 w 1370468"/>
                      <a:gd name="connsiteY17" fmla="*/ 1184628 h 1807450"/>
                      <a:gd name="connsiteX18" fmla="*/ 419126 w 1370468"/>
                      <a:gd name="connsiteY18" fmla="*/ 1008416 h 1807450"/>
                      <a:gd name="connsiteX19" fmla="*/ 466751 w 1370468"/>
                      <a:gd name="connsiteY19" fmla="*/ 836966 h 1807450"/>
                      <a:gd name="connsiteX20" fmla="*/ 609626 w 1370468"/>
                      <a:gd name="connsiteY20" fmla="*/ 713141 h 1807450"/>
                      <a:gd name="connsiteX21" fmla="*/ 881088 w 1370468"/>
                      <a:gd name="connsiteY21" fmla="*/ 646466 h 1807450"/>
                      <a:gd name="connsiteX22" fmla="*/ 1109688 w 1370468"/>
                      <a:gd name="connsiteY22" fmla="*/ 675041 h 1807450"/>
                      <a:gd name="connsiteX23" fmla="*/ 1195414 w 1370468"/>
                      <a:gd name="connsiteY23" fmla="*/ 732191 h 1807450"/>
                      <a:gd name="connsiteX24" fmla="*/ 1181126 w 1370468"/>
                      <a:gd name="connsiteY24" fmla="*/ 794103 h 1807450"/>
                      <a:gd name="connsiteX25" fmla="*/ 1052538 w 1370468"/>
                      <a:gd name="connsiteY25" fmla="*/ 813153 h 1807450"/>
                      <a:gd name="connsiteX26" fmla="*/ 995388 w 1370468"/>
                      <a:gd name="connsiteY26" fmla="*/ 860778 h 1807450"/>
                      <a:gd name="connsiteX27" fmla="*/ 1062064 w 1370468"/>
                      <a:gd name="connsiteY27" fmla="*/ 910784 h 1807450"/>
                      <a:gd name="connsiteX28" fmla="*/ 1209701 w 1370468"/>
                      <a:gd name="connsiteY28" fmla="*/ 822678 h 1807450"/>
                      <a:gd name="connsiteX29" fmla="*/ 1319239 w 1370468"/>
                      <a:gd name="connsiteY29" fmla="*/ 794104 h 1807450"/>
                      <a:gd name="connsiteX30" fmla="*/ 1362101 w 1370468"/>
                      <a:gd name="connsiteY30" fmla="*/ 746478 h 1807450"/>
                      <a:gd name="connsiteX31" fmla="*/ 1357339 w 1370468"/>
                      <a:gd name="connsiteY31" fmla="*/ 641703 h 1807450"/>
                      <a:gd name="connsiteX32" fmla="*/ 1257327 w 1370468"/>
                      <a:gd name="connsiteY32" fmla="*/ 596459 h 1807450"/>
                      <a:gd name="connsiteX33" fmla="*/ 1143026 w 1370468"/>
                      <a:gd name="connsiteY33" fmla="*/ 522641 h 1807450"/>
                      <a:gd name="connsiteX34" fmla="*/ 1043013 w 1370468"/>
                      <a:gd name="connsiteY34" fmla="*/ 460728 h 1807450"/>
                      <a:gd name="connsiteX35" fmla="*/ 881088 w 1370468"/>
                      <a:gd name="connsiteY35" fmla="*/ 441678 h 1807450"/>
                      <a:gd name="connsiteX36" fmla="*/ 676301 w 1370468"/>
                      <a:gd name="connsiteY36" fmla="*/ 489303 h 1807450"/>
                      <a:gd name="connsiteX37" fmla="*/ 571526 w 1370468"/>
                      <a:gd name="connsiteY37" fmla="*/ 565503 h 1807450"/>
                      <a:gd name="connsiteX38" fmla="*/ 466751 w 1370468"/>
                      <a:gd name="connsiteY38" fmla="*/ 617891 h 1807450"/>
                      <a:gd name="connsiteX39" fmla="*/ 381026 w 1370468"/>
                      <a:gd name="connsiteY39" fmla="*/ 694091 h 1807450"/>
                      <a:gd name="connsiteX40" fmla="*/ 290538 w 1370468"/>
                      <a:gd name="connsiteY40" fmla="*/ 694091 h 1807450"/>
                      <a:gd name="connsiteX41" fmla="*/ 271488 w 1370468"/>
                      <a:gd name="connsiteY41" fmla="*/ 646466 h 1807450"/>
                      <a:gd name="connsiteX42" fmla="*/ 295301 w 1370468"/>
                      <a:gd name="connsiteY42" fmla="*/ 555978 h 1807450"/>
                      <a:gd name="connsiteX43" fmla="*/ 352451 w 1370468"/>
                      <a:gd name="connsiteY43" fmla="*/ 482158 h 1807450"/>
                      <a:gd name="connsiteX44" fmla="*/ 404838 w 1370468"/>
                      <a:gd name="connsiteY44" fmla="*/ 441678 h 1807450"/>
                      <a:gd name="connsiteX45" fmla="*/ 500088 w 1370468"/>
                      <a:gd name="connsiteY45" fmla="*/ 13053 h 1807450"/>
                      <a:gd name="connsiteX0" fmla="*/ 500088 w 1370468"/>
                      <a:gd name="connsiteY0" fmla="*/ 10017 h 1804414"/>
                      <a:gd name="connsiteX1" fmla="*/ 385788 w 1370468"/>
                      <a:gd name="connsiteY1" fmla="*/ 124317 h 1804414"/>
                      <a:gd name="connsiteX2" fmla="*/ 271488 w 1370468"/>
                      <a:gd name="connsiteY2" fmla="*/ 295767 h 1804414"/>
                      <a:gd name="connsiteX3" fmla="*/ 214338 w 1370468"/>
                      <a:gd name="connsiteY3" fmla="*/ 610092 h 1804414"/>
                      <a:gd name="connsiteX4" fmla="*/ 200051 w 1370468"/>
                      <a:gd name="connsiteY4" fmla="*/ 1024430 h 1804414"/>
                      <a:gd name="connsiteX5" fmla="*/ 147663 w 1370468"/>
                      <a:gd name="connsiteY5" fmla="*/ 1295892 h 1804414"/>
                      <a:gd name="connsiteX6" fmla="*/ 71463 w 1370468"/>
                      <a:gd name="connsiteY6" fmla="*/ 1591167 h 1804414"/>
                      <a:gd name="connsiteX7" fmla="*/ 25 w 1370468"/>
                      <a:gd name="connsiteY7" fmla="*/ 1795955 h 1804414"/>
                      <a:gd name="connsiteX8" fmla="*/ 392932 w 1370468"/>
                      <a:gd name="connsiteY8" fmla="*/ 1795955 h 1804414"/>
                      <a:gd name="connsiteX9" fmla="*/ 431032 w 1370468"/>
                      <a:gd name="connsiteY9" fmla="*/ 1714991 h 1804414"/>
                      <a:gd name="connsiteX10" fmla="*/ 452463 w 1370468"/>
                      <a:gd name="connsiteY10" fmla="*/ 1591167 h 1804414"/>
                      <a:gd name="connsiteX11" fmla="*/ 376263 w 1370468"/>
                      <a:gd name="connsiteY11" fmla="*/ 1372092 h 1804414"/>
                      <a:gd name="connsiteX12" fmla="*/ 333401 w 1370468"/>
                      <a:gd name="connsiteY12" fmla="*/ 1124442 h 1804414"/>
                      <a:gd name="connsiteX13" fmla="*/ 357213 w 1370468"/>
                      <a:gd name="connsiteY13" fmla="*/ 1038717 h 1804414"/>
                      <a:gd name="connsiteX14" fmla="*/ 400076 w 1370468"/>
                      <a:gd name="connsiteY14" fmla="*/ 1105392 h 1804414"/>
                      <a:gd name="connsiteX15" fmla="*/ 419126 w 1370468"/>
                      <a:gd name="connsiteY15" fmla="*/ 1214930 h 1804414"/>
                      <a:gd name="connsiteX16" fmla="*/ 457226 w 1370468"/>
                      <a:gd name="connsiteY16" fmla="*/ 1281605 h 1804414"/>
                      <a:gd name="connsiteX17" fmla="*/ 447701 w 1370468"/>
                      <a:gd name="connsiteY17" fmla="*/ 1181592 h 1804414"/>
                      <a:gd name="connsiteX18" fmla="*/ 419126 w 1370468"/>
                      <a:gd name="connsiteY18" fmla="*/ 1005380 h 1804414"/>
                      <a:gd name="connsiteX19" fmla="*/ 466751 w 1370468"/>
                      <a:gd name="connsiteY19" fmla="*/ 833930 h 1804414"/>
                      <a:gd name="connsiteX20" fmla="*/ 609626 w 1370468"/>
                      <a:gd name="connsiteY20" fmla="*/ 710105 h 1804414"/>
                      <a:gd name="connsiteX21" fmla="*/ 881088 w 1370468"/>
                      <a:gd name="connsiteY21" fmla="*/ 643430 h 1804414"/>
                      <a:gd name="connsiteX22" fmla="*/ 1109688 w 1370468"/>
                      <a:gd name="connsiteY22" fmla="*/ 672005 h 1804414"/>
                      <a:gd name="connsiteX23" fmla="*/ 1195414 w 1370468"/>
                      <a:gd name="connsiteY23" fmla="*/ 729155 h 1804414"/>
                      <a:gd name="connsiteX24" fmla="*/ 1181126 w 1370468"/>
                      <a:gd name="connsiteY24" fmla="*/ 791067 h 1804414"/>
                      <a:gd name="connsiteX25" fmla="*/ 1052538 w 1370468"/>
                      <a:gd name="connsiteY25" fmla="*/ 810117 h 1804414"/>
                      <a:gd name="connsiteX26" fmla="*/ 995388 w 1370468"/>
                      <a:gd name="connsiteY26" fmla="*/ 857742 h 1804414"/>
                      <a:gd name="connsiteX27" fmla="*/ 1062064 w 1370468"/>
                      <a:gd name="connsiteY27" fmla="*/ 907748 h 1804414"/>
                      <a:gd name="connsiteX28" fmla="*/ 1209701 w 1370468"/>
                      <a:gd name="connsiteY28" fmla="*/ 819642 h 1804414"/>
                      <a:gd name="connsiteX29" fmla="*/ 1319239 w 1370468"/>
                      <a:gd name="connsiteY29" fmla="*/ 791068 h 1804414"/>
                      <a:gd name="connsiteX30" fmla="*/ 1362101 w 1370468"/>
                      <a:gd name="connsiteY30" fmla="*/ 743442 h 1804414"/>
                      <a:gd name="connsiteX31" fmla="*/ 1357339 w 1370468"/>
                      <a:gd name="connsiteY31" fmla="*/ 638667 h 1804414"/>
                      <a:gd name="connsiteX32" fmla="*/ 1257327 w 1370468"/>
                      <a:gd name="connsiteY32" fmla="*/ 593423 h 1804414"/>
                      <a:gd name="connsiteX33" fmla="*/ 1143026 w 1370468"/>
                      <a:gd name="connsiteY33" fmla="*/ 519605 h 1804414"/>
                      <a:gd name="connsiteX34" fmla="*/ 1043013 w 1370468"/>
                      <a:gd name="connsiteY34" fmla="*/ 457692 h 1804414"/>
                      <a:gd name="connsiteX35" fmla="*/ 881088 w 1370468"/>
                      <a:gd name="connsiteY35" fmla="*/ 438642 h 1804414"/>
                      <a:gd name="connsiteX36" fmla="*/ 676301 w 1370468"/>
                      <a:gd name="connsiteY36" fmla="*/ 486267 h 1804414"/>
                      <a:gd name="connsiteX37" fmla="*/ 571526 w 1370468"/>
                      <a:gd name="connsiteY37" fmla="*/ 562467 h 1804414"/>
                      <a:gd name="connsiteX38" fmla="*/ 466751 w 1370468"/>
                      <a:gd name="connsiteY38" fmla="*/ 614855 h 1804414"/>
                      <a:gd name="connsiteX39" fmla="*/ 381026 w 1370468"/>
                      <a:gd name="connsiteY39" fmla="*/ 691055 h 1804414"/>
                      <a:gd name="connsiteX40" fmla="*/ 290538 w 1370468"/>
                      <a:gd name="connsiteY40" fmla="*/ 691055 h 1804414"/>
                      <a:gd name="connsiteX41" fmla="*/ 271488 w 1370468"/>
                      <a:gd name="connsiteY41" fmla="*/ 643430 h 1804414"/>
                      <a:gd name="connsiteX42" fmla="*/ 295301 w 1370468"/>
                      <a:gd name="connsiteY42" fmla="*/ 552942 h 1804414"/>
                      <a:gd name="connsiteX43" fmla="*/ 352451 w 1370468"/>
                      <a:gd name="connsiteY43" fmla="*/ 479122 h 1804414"/>
                      <a:gd name="connsiteX44" fmla="*/ 414363 w 1370468"/>
                      <a:gd name="connsiteY44" fmla="*/ 386255 h 1804414"/>
                      <a:gd name="connsiteX45" fmla="*/ 500088 w 1370468"/>
                      <a:gd name="connsiteY45" fmla="*/ 10017 h 1804414"/>
                      <a:gd name="connsiteX0" fmla="*/ 500088 w 1370468"/>
                      <a:gd name="connsiteY0" fmla="*/ 10017 h 1804414"/>
                      <a:gd name="connsiteX1" fmla="*/ 385788 w 1370468"/>
                      <a:gd name="connsiteY1" fmla="*/ 124317 h 1804414"/>
                      <a:gd name="connsiteX2" fmla="*/ 271488 w 1370468"/>
                      <a:gd name="connsiteY2" fmla="*/ 295767 h 1804414"/>
                      <a:gd name="connsiteX3" fmla="*/ 214338 w 1370468"/>
                      <a:gd name="connsiteY3" fmla="*/ 610092 h 1804414"/>
                      <a:gd name="connsiteX4" fmla="*/ 200051 w 1370468"/>
                      <a:gd name="connsiteY4" fmla="*/ 1024430 h 1804414"/>
                      <a:gd name="connsiteX5" fmla="*/ 147663 w 1370468"/>
                      <a:gd name="connsiteY5" fmla="*/ 1295892 h 1804414"/>
                      <a:gd name="connsiteX6" fmla="*/ 71463 w 1370468"/>
                      <a:gd name="connsiteY6" fmla="*/ 1591167 h 1804414"/>
                      <a:gd name="connsiteX7" fmla="*/ 25 w 1370468"/>
                      <a:gd name="connsiteY7" fmla="*/ 1795955 h 1804414"/>
                      <a:gd name="connsiteX8" fmla="*/ 392932 w 1370468"/>
                      <a:gd name="connsiteY8" fmla="*/ 1795955 h 1804414"/>
                      <a:gd name="connsiteX9" fmla="*/ 431032 w 1370468"/>
                      <a:gd name="connsiteY9" fmla="*/ 1714991 h 1804414"/>
                      <a:gd name="connsiteX10" fmla="*/ 452463 w 1370468"/>
                      <a:gd name="connsiteY10" fmla="*/ 1591167 h 1804414"/>
                      <a:gd name="connsiteX11" fmla="*/ 376263 w 1370468"/>
                      <a:gd name="connsiteY11" fmla="*/ 1372092 h 1804414"/>
                      <a:gd name="connsiteX12" fmla="*/ 333401 w 1370468"/>
                      <a:gd name="connsiteY12" fmla="*/ 1124442 h 1804414"/>
                      <a:gd name="connsiteX13" fmla="*/ 357213 w 1370468"/>
                      <a:gd name="connsiteY13" fmla="*/ 1038717 h 1804414"/>
                      <a:gd name="connsiteX14" fmla="*/ 400076 w 1370468"/>
                      <a:gd name="connsiteY14" fmla="*/ 1105392 h 1804414"/>
                      <a:gd name="connsiteX15" fmla="*/ 419126 w 1370468"/>
                      <a:gd name="connsiteY15" fmla="*/ 1214930 h 1804414"/>
                      <a:gd name="connsiteX16" fmla="*/ 457226 w 1370468"/>
                      <a:gd name="connsiteY16" fmla="*/ 1281605 h 1804414"/>
                      <a:gd name="connsiteX17" fmla="*/ 447701 w 1370468"/>
                      <a:gd name="connsiteY17" fmla="*/ 1181592 h 1804414"/>
                      <a:gd name="connsiteX18" fmla="*/ 419126 w 1370468"/>
                      <a:gd name="connsiteY18" fmla="*/ 1005380 h 1804414"/>
                      <a:gd name="connsiteX19" fmla="*/ 466751 w 1370468"/>
                      <a:gd name="connsiteY19" fmla="*/ 833930 h 1804414"/>
                      <a:gd name="connsiteX20" fmla="*/ 609626 w 1370468"/>
                      <a:gd name="connsiteY20" fmla="*/ 710105 h 1804414"/>
                      <a:gd name="connsiteX21" fmla="*/ 881088 w 1370468"/>
                      <a:gd name="connsiteY21" fmla="*/ 643430 h 1804414"/>
                      <a:gd name="connsiteX22" fmla="*/ 1109688 w 1370468"/>
                      <a:gd name="connsiteY22" fmla="*/ 672005 h 1804414"/>
                      <a:gd name="connsiteX23" fmla="*/ 1195414 w 1370468"/>
                      <a:gd name="connsiteY23" fmla="*/ 729155 h 1804414"/>
                      <a:gd name="connsiteX24" fmla="*/ 1181126 w 1370468"/>
                      <a:gd name="connsiteY24" fmla="*/ 791067 h 1804414"/>
                      <a:gd name="connsiteX25" fmla="*/ 1052538 w 1370468"/>
                      <a:gd name="connsiteY25" fmla="*/ 810117 h 1804414"/>
                      <a:gd name="connsiteX26" fmla="*/ 995388 w 1370468"/>
                      <a:gd name="connsiteY26" fmla="*/ 857742 h 1804414"/>
                      <a:gd name="connsiteX27" fmla="*/ 1062064 w 1370468"/>
                      <a:gd name="connsiteY27" fmla="*/ 907748 h 1804414"/>
                      <a:gd name="connsiteX28" fmla="*/ 1209701 w 1370468"/>
                      <a:gd name="connsiteY28" fmla="*/ 819642 h 1804414"/>
                      <a:gd name="connsiteX29" fmla="*/ 1319239 w 1370468"/>
                      <a:gd name="connsiteY29" fmla="*/ 791068 h 1804414"/>
                      <a:gd name="connsiteX30" fmla="*/ 1362101 w 1370468"/>
                      <a:gd name="connsiteY30" fmla="*/ 743442 h 1804414"/>
                      <a:gd name="connsiteX31" fmla="*/ 1357339 w 1370468"/>
                      <a:gd name="connsiteY31" fmla="*/ 638667 h 1804414"/>
                      <a:gd name="connsiteX32" fmla="*/ 1257327 w 1370468"/>
                      <a:gd name="connsiteY32" fmla="*/ 593423 h 1804414"/>
                      <a:gd name="connsiteX33" fmla="*/ 1143026 w 1370468"/>
                      <a:gd name="connsiteY33" fmla="*/ 519605 h 1804414"/>
                      <a:gd name="connsiteX34" fmla="*/ 1043013 w 1370468"/>
                      <a:gd name="connsiteY34" fmla="*/ 457692 h 1804414"/>
                      <a:gd name="connsiteX35" fmla="*/ 881088 w 1370468"/>
                      <a:gd name="connsiteY35" fmla="*/ 438642 h 1804414"/>
                      <a:gd name="connsiteX36" fmla="*/ 676301 w 1370468"/>
                      <a:gd name="connsiteY36" fmla="*/ 486267 h 1804414"/>
                      <a:gd name="connsiteX37" fmla="*/ 571526 w 1370468"/>
                      <a:gd name="connsiteY37" fmla="*/ 562467 h 1804414"/>
                      <a:gd name="connsiteX38" fmla="*/ 466751 w 1370468"/>
                      <a:gd name="connsiteY38" fmla="*/ 614855 h 1804414"/>
                      <a:gd name="connsiteX39" fmla="*/ 381026 w 1370468"/>
                      <a:gd name="connsiteY39" fmla="*/ 691055 h 1804414"/>
                      <a:gd name="connsiteX40" fmla="*/ 290538 w 1370468"/>
                      <a:gd name="connsiteY40" fmla="*/ 691055 h 1804414"/>
                      <a:gd name="connsiteX41" fmla="*/ 271488 w 1370468"/>
                      <a:gd name="connsiteY41" fmla="*/ 643430 h 1804414"/>
                      <a:gd name="connsiteX42" fmla="*/ 295301 w 1370468"/>
                      <a:gd name="connsiteY42" fmla="*/ 552942 h 1804414"/>
                      <a:gd name="connsiteX43" fmla="*/ 352451 w 1370468"/>
                      <a:gd name="connsiteY43" fmla="*/ 479122 h 1804414"/>
                      <a:gd name="connsiteX44" fmla="*/ 414363 w 1370468"/>
                      <a:gd name="connsiteY44" fmla="*/ 386255 h 1804414"/>
                      <a:gd name="connsiteX45" fmla="*/ 500088 w 1370468"/>
                      <a:gd name="connsiteY45" fmla="*/ 10017 h 1804414"/>
                      <a:gd name="connsiteX0" fmla="*/ 500088 w 1370468"/>
                      <a:gd name="connsiteY0" fmla="*/ 1034 h 1795431"/>
                      <a:gd name="connsiteX1" fmla="*/ 385788 w 1370468"/>
                      <a:gd name="connsiteY1" fmla="*/ 115334 h 1795431"/>
                      <a:gd name="connsiteX2" fmla="*/ 271488 w 1370468"/>
                      <a:gd name="connsiteY2" fmla="*/ 286784 h 1795431"/>
                      <a:gd name="connsiteX3" fmla="*/ 214338 w 1370468"/>
                      <a:gd name="connsiteY3" fmla="*/ 601109 h 1795431"/>
                      <a:gd name="connsiteX4" fmla="*/ 200051 w 1370468"/>
                      <a:gd name="connsiteY4" fmla="*/ 1015447 h 1795431"/>
                      <a:gd name="connsiteX5" fmla="*/ 147663 w 1370468"/>
                      <a:gd name="connsiteY5" fmla="*/ 1286909 h 1795431"/>
                      <a:gd name="connsiteX6" fmla="*/ 71463 w 1370468"/>
                      <a:gd name="connsiteY6" fmla="*/ 1582184 h 1795431"/>
                      <a:gd name="connsiteX7" fmla="*/ 25 w 1370468"/>
                      <a:gd name="connsiteY7" fmla="*/ 1786972 h 1795431"/>
                      <a:gd name="connsiteX8" fmla="*/ 392932 w 1370468"/>
                      <a:gd name="connsiteY8" fmla="*/ 1786972 h 1795431"/>
                      <a:gd name="connsiteX9" fmla="*/ 431032 w 1370468"/>
                      <a:gd name="connsiteY9" fmla="*/ 1706008 h 1795431"/>
                      <a:gd name="connsiteX10" fmla="*/ 452463 w 1370468"/>
                      <a:gd name="connsiteY10" fmla="*/ 1582184 h 1795431"/>
                      <a:gd name="connsiteX11" fmla="*/ 376263 w 1370468"/>
                      <a:gd name="connsiteY11" fmla="*/ 1363109 h 1795431"/>
                      <a:gd name="connsiteX12" fmla="*/ 333401 w 1370468"/>
                      <a:gd name="connsiteY12" fmla="*/ 1115459 h 1795431"/>
                      <a:gd name="connsiteX13" fmla="*/ 357213 w 1370468"/>
                      <a:gd name="connsiteY13" fmla="*/ 1029734 h 1795431"/>
                      <a:gd name="connsiteX14" fmla="*/ 400076 w 1370468"/>
                      <a:gd name="connsiteY14" fmla="*/ 1096409 h 1795431"/>
                      <a:gd name="connsiteX15" fmla="*/ 419126 w 1370468"/>
                      <a:gd name="connsiteY15" fmla="*/ 1205947 h 1795431"/>
                      <a:gd name="connsiteX16" fmla="*/ 457226 w 1370468"/>
                      <a:gd name="connsiteY16" fmla="*/ 1272622 h 1795431"/>
                      <a:gd name="connsiteX17" fmla="*/ 447701 w 1370468"/>
                      <a:gd name="connsiteY17" fmla="*/ 1172609 h 1795431"/>
                      <a:gd name="connsiteX18" fmla="*/ 419126 w 1370468"/>
                      <a:gd name="connsiteY18" fmla="*/ 996397 h 1795431"/>
                      <a:gd name="connsiteX19" fmla="*/ 466751 w 1370468"/>
                      <a:gd name="connsiteY19" fmla="*/ 824947 h 1795431"/>
                      <a:gd name="connsiteX20" fmla="*/ 609626 w 1370468"/>
                      <a:gd name="connsiteY20" fmla="*/ 701122 h 1795431"/>
                      <a:gd name="connsiteX21" fmla="*/ 881088 w 1370468"/>
                      <a:gd name="connsiteY21" fmla="*/ 634447 h 1795431"/>
                      <a:gd name="connsiteX22" fmla="*/ 1109688 w 1370468"/>
                      <a:gd name="connsiteY22" fmla="*/ 663022 h 1795431"/>
                      <a:gd name="connsiteX23" fmla="*/ 1195414 w 1370468"/>
                      <a:gd name="connsiteY23" fmla="*/ 720172 h 1795431"/>
                      <a:gd name="connsiteX24" fmla="*/ 1181126 w 1370468"/>
                      <a:gd name="connsiteY24" fmla="*/ 782084 h 1795431"/>
                      <a:gd name="connsiteX25" fmla="*/ 1052538 w 1370468"/>
                      <a:gd name="connsiteY25" fmla="*/ 801134 h 1795431"/>
                      <a:gd name="connsiteX26" fmla="*/ 995388 w 1370468"/>
                      <a:gd name="connsiteY26" fmla="*/ 848759 h 1795431"/>
                      <a:gd name="connsiteX27" fmla="*/ 1062064 w 1370468"/>
                      <a:gd name="connsiteY27" fmla="*/ 898765 h 1795431"/>
                      <a:gd name="connsiteX28" fmla="*/ 1209701 w 1370468"/>
                      <a:gd name="connsiteY28" fmla="*/ 810659 h 1795431"/>
                      <a:gd name="connsiteX29" fmla="*/ 1319239 w 1370468"/>
                      <a:gd name="connsiteY29" fmla="*/ 782085 h 1795431"/>
                      <a:gd name="connsiteX30" fmla="*/ 1362101 w 1370468"/>
                      <a:gd name="connsiteY30" fmla="*/ 734459 h 1795431"/>
                      <a:gd name="connsiteX31" fmla="*/ 1357339 w 1370468"/>
                      <a:gd name="connsiteY31" fmla="*/ 629684 h 1795431"/>
                      <a:gd name="connsiteX32" fmla="*/ 1257327 w 1370468"/>
                      <a:gd name="connsiteY32" fmla="*/ 584440 h 1795431"/>
                      <a:gd name="connsiteX33" fmla="*/ 1143026 w 1370468"/>
                      <a:gd name="connsiteY33" fmla="*/ 510622 h 1795431"/>
                      <a:gd name="connsiteX34" fmla="*/ 1043013 w 1370468"/>
                      <a:gd name="connsiteY34" fmla="*/ 448709 h 1795431"/>
                      <a:gd name="connsiteX35" fmla="*/ 881088 w 1370468"/>
                      <a:gd name="connsiteY35" fmla="*/ 429659 h 1795431"/>
                      <a:gd name="connsiteX36" fmla="*/ 676301 w 1370468"/>
                      <a:gd name="connsiteY36" fmla="*/ 477284 h 1795431"/>
                      <a:gd name="connsiteX37" fmla="*/ 571526 w 1370468"/>
                      <a:gd name="connsiteY37" fmla="*/ 553484 h 1795431"/>
                      <a:gd name="connsiteX38" fmla="*/ 466751 w 1370468"/>
                      <a:gd name="connsiteY38" fmla="*/ 605872 h 1795431"/>
                      <a:gd name="connsiteX39" fmla="*/ 381026 w 1370468"/>
                      <a:gd name="connsiteY39" fmla="*/ 682072 h 1795431"/>
                      <a:gd name="connsiteX40" fmla="*/ 290538 w 1370468"/>
                      <a:gd name="connsiteY40" fmla="*/ 682072 h 1795431"/>
                      <a:gd name="connsiteX41" fmla="*/ 271488 w 1370468"/>
                      <a:gd name="connsiteY41" fmla="*/ 634447 h 1795431"/>
                      <a:gd name="connsiteX42" fmla="*/ 295301 w 1370468"/>
                      <a:gd name="connsiteY42" fmla="*/ 543959 h 1795431"/>
                      <a:gd name="connsiteX43" fmla="*/ 352451 w 1370468"/>
                      <a:gd name="connsiteY43" fmla="*/ 470139 h 1795431"/>
                      <a:gd name="connsiteX44" fmla="*/ 414363 w 1370468"/>
                      <a:gd name="connsiteY44" fmla="*/ 377272 h 1795431"/>
                      <a:gd name="connsiteX45" fmla="*/ 500088 w 1370468"/>
                      <a:gd name="connsiteY45" fmla="*/ 1034 h 1795431"/>
                      <a:gd name="connsiteX0" fmla="*/ 507235 w 1377615"/>
                      <a:gd name="connsiteY0" fmla="*/ 1034 h 1794403"/>
                      <a:gd name="connsiteX1" fmla="*/ 392935 w 1377615"/>
                      <a:gd name="connsiteY1" fmla="*/ 115334 h 1794403"/>
                      <a:gd name="connsiteX2" fmla="*/ 278635 w 1377615"/>
                      <a:gd name="connsiteY2" fmla="*/ 286784 h 1794403"/>
                      <a:gd name="connsiteX3" fmla="*/ 221485 w 1377615"/>
                      <a:gd name="connsiteY3" fmla="*/ 601109 h 1794403"/>
                      <a:gd name="connsiteX4" fmla="*/ 207198 w 1377615"/>
                      <a:gd name="connsiteY4" fmla="*/ 1015447 h 1794403"/>
                      <a:gd name="connsiteX5" fmla="*/ 154810 w 1377615"/>
                      <a:gd name="connsiteY5" fmla="*/ 1286909 h 1794403"/>
                      <a:gd name="connsiteX6" fmla="*/ 78610 w 1377615"/>
                      <a:gd name="connsiteY6" fmla="*/ 1582184 h 1794403"/>
                      <a:gd name="connsiteX7" fmla="*/ 28 w 1377615"/>
                      <a:gd name="connsiteY7" fmla="*/ 1786972 h 1794403"/>
                      <a:gd name="connsiteX8" fmla="*/ 400079 w 1377615"/>
                      <a:gd name="connsiteY8" fmla="*/ 1786972 h 1794403"/>
                      <a:gd name="connsiteX9" fmla="*/ 438179 w 1377615"/>
                      <a:gd name="connsiteY9" fmla="*/ 1706008 h 1794403"/>
                      <a:gd name="connsiteX10" fmla="*/ 459610 w 1377615"/>
                      <a:gd name="connsiteY10" fmla="*/ 1582184 h 1794403"/>
                      <a:gd name="connsiteX11" fmla="*/ 383410 w 1377615"/>
                      <a:gd name="connsiteY11" fmla="*/ 1363109 h 1794403"/>
                      <a:gd name="connsiteX12" fmla="*/ 340548 w 1377615"/>
                      <a:gd name="connsiteY12" fmla="*/ 1115459 h 1794403"/>
                      <a:gd name="connsiteX13" fmla="*/ 364360 w 1377615"/>
                      <a:gd name="connsiteY13" fmla="*/ 1029734 h 1794403"/>
                      <a:gd name="connsiteX14" fmla="*/ 407223 w 1377615"/>
                      <a:gd name="connsiteY14" fmla="*/ 1096409 h 1794403"/>
                      <a:gd name="connsiteX15" fmla="*/ 426273 w 1377615"/>
                      <a:gd name="connsiteY15" fmla="*/ 1205947 h 1794403"/>
                      <a:gd name="connsiteX16" fmla="*/ 464373 w 1377615"/>
                      <a:gd name="connsiteY16" fmla="*/ 1272622 h 1794403"/>
                      <a:gd name="connsiteX17" fmla="*/ 454848 w 1377615"/>
                      <a:gd name="connsiteY17" fmla="*/ 1172609 h 1794403"/>
                      <a:gd name="connsiteX18" fmla="*/ 426273 w 1377615"/>
                      <a:gd name="connsiteY18" fmla="*/ 996397 h 1794403"/>
                      <a:gd name="connsiteX19" fmla="*/ 473898 w 1377615"/>
                      <a:gd name="connsiteY19" fmla="*/ 824947 h 1794403"/>
                      <a:gd name="connsiteX20" fmla="*/ 616773 w 1377615"/>
                      <a:gd name="connsiteY20" fmla="*/ 701122 h 1794403"/>
                      <a:gd name="connsiteX21" fmla="*/ 888235 w 1377615"/>
                      <a:gd name="connsiteY21" fmla="*/ 634447 h 1794403"/>
                      <a:gd name="connsiteX22" fmla="*/ 1116835 w 1377615"/>
                      <a:gd name="connsiteY22" fmla="*/ 663022 h 1794403"/>
                      <a:gd name="connsiteX23" fmla="*/ 1202561 w 1377615"/>
                      <a:gd name="connsiteY23" fmla="*/ 720172 h 1794403"/>
                      <a:gd name="connsiteX24" fmla="*/ 1188273 w 1377615"/>
                      <a:gd name="connsiteY24" fmla="*/ 782084 h 1794403"/>
                      <a:gd name="connsiteX25" fmla="*/ 1059685 w 1377615"/>
                      <a:gd name="connsiteY25" fmla="*/ 801134 h 1794403"/>
                      <a:gd name="connsiteX26" fmla="*/ 1002535 w 1377615"/>
                      <a:gd name="connsiteY26" fmla="*/ 848759 h 1794403"/>
                      <a:gd name="connsiteX27" fmla="*/ 1069211 w 1377615"/>
                      <a:gd name="connsiteY27" fmla="*/ 898765 h 1794403"/>
                      <a:gd name="connsiteX28" fmla="*/ 1216848 w 1377615"/>
                      <a:gd name="connsiteY28" fmla="*/ 810659 h 1794403"/>
                      <a:gd name="connsiteX29" fmla="*/ 1326386 w 1377615"/>
                      <a:gd name="connsiteY29" fmla="*/ 782085 h 1794403"/>
                      <a:gd name="connsiteX30" fmla="*/ 1369248 w 1377615"/>
                      <a:gd name="connsiteY30" fmla="*/ 734459 h 1794403"/>
                      <a:gd name="connsiteX31" fmla="*/ 1364486 w 1377615"/>
                      <a:gd name="connsiteY31" fmla="*/ 629684 h 1794403"/>
                      <a:gd name="connsiteX32" fmla="*/ 1264474 w 1377615"/>
                      <a:gd name="connsiteY32" fmla="*/ 584440 h 1794403"/>
                      <a:gd name="connsiteX33" fmla="*/ 1150173 w 1377615"/>
                      <a:gd name="connsiteY33" fmla="*/ 510622 h 1794403"/>
                      <a:gd name="connsiteX34" fmla="*/ 1050160 w 1377615"/>
                      <a:gd name="connsiteY34" fmla="*/ 448709 h 1794403"/>
                      <a:gd name="connsiteX35" fmla="*/ 888235 w 1377615"/>
                      <a:gd name="connsiteY35" fmla="*/ 429659 h 1794403"/>
                      <a:gd name="connsiteX36" fmla="*/ 683448 w 1377615"/>
                      <a:gd name="connsiteY36" fmla="*/ 477284 h 1794403"/>
                      <a:gd name="connsiteX37" fmla="*/ 578673 w 1377615"/>
                      <a:gd name="connsiteY37" fmla="*/ 553484 h 1794403"/>
                      <a:gd name="connsiteX38" fmla="*/ 473898 w 1377615"/>
                      <a:gd name="connsiteY38" fmla="*/ 605872 h 1794403"/>
                      <a:gd name="connsiteX39" fmla="*/ 388173 w 1377615"/>
                      <a:gd name="connsiteY39" fmla="*/ 682072 h 1794403"/>
                      <a:gd name="connsiteX40" fmla="*/ 297685 w 1377615"/>
                      <a:gd name="connsiteY40" fmla="*/ 682072 h 1794403"/>
                      <a:gd name="connsiteX41" fmla="*/ 278635 w 1377615"/>
                      <a:gd name="connsiteY41" fmla="*/ 634447 h 1794403"/>
                      <a:gd name="connsiteX42" fmla="*/ 302448 w 1377615"/>
                      <a:gd name="connsiteY42" fmla="*/ 543959 h 1794403"/>
                      <a:gd name="connsiteX43" fmla="*/ 359598 w 1377615"/>
                      <a:gd name="connsiteY43" fmla="*/ 470139 h 1794403"/>
                      <a:gd name="connsiteX44" fmla="*/ 421510 w 1377615"/>
                      <a:gd name="connsiteY44" fmla="*/ 377272 h 1794403"/>
                      <a:gd name="connsiteX45" fmla="*/ 507235 w 1377615"/>
                      <a:gd name="connsiteY45" fmla="*/ 1034 h 1794403"/>
                      <a:gd name="connsiteX0" fmla="*/ 507232 w 1377612"/>
                      <a:gd name="connsiteY0" fmla="*/ 1034 h 1793387"/>
                      <a:gd name="connsiteX1" fmla="*/ 392932 w 1377612"/>
                      <a:gd name="connsiteY1" fmla="*/ 115334 h 1793387"/>
                      <a:gd name="connsiteX2" fmla="*/ 278632 w 1377612"/>
                      <a:gd name="connsiteY2" fmla="*/ 286784 h 1793387"/>
                      <a:gd name="connsiteX3" fmla="*/ 221482 w 1377612"/>
                      <a:gd name="connsiteY3" fmla="*/ 601109 h 1793387"/>
                      <a:gd name="connsiteX4" fmla="*/ 207195 w 1377612"/>
                      <a:gd name="connsiteY4" fmla="*/ 1015447 h 1793387"/>
                      <a:gd name="connsiteX5" fmla="*/ 154807 w 1377612"/>
                      <a:gd name="connsiteY5" fmla="*/ 1286909 h 1793387"/>
                      <a:gd name="connsiteX6" fmla="*/ 78607 w 1377612"/>
                      <a:gd name="connsiteY6" fmla="*/ 1582184 h 1793387"/>
                      <a:gd name="connsiteX7" fmla="*/ 25 w 1377612"/>
                      <a:gd name="connsiteY7" fmla="*/ 1786972 h 1793387"/>
                      <a:gd name="connsiteX8" fmla="*/ 400076 w 1377612"/>
                      <a:gd name="connsiteY8" fmla="*/ 1786972 h 1793387"/>
                      <a:gd name="connsiteX9" fmla="*/ 438176 w 1377612"/>
                      <a:gd name="connsiteY9" fmla="*/ 1706008 h 1793387"/>
                      <a:gd name="connsiteX10" fmla="*/ 459607 w 1377612"/>
                      <a:gd name="connsiteY10" fmla="*/ 1582184 h 1793387"/>
                      <a:gd name="connsiteX11" fmla="*/ 383407 w 1377612"/>
                      <a:gd name="connsiteY11" fmla="*/ 1363109 h 1793387"/>
                      <a:gd name="connsiteX12" fmla="*/ 340545 w 1377612"/>
                      <a:gd name="connsiteY12" fmla="*/ 1115459 h 1793387"/>
                      <a:gd name="connsiteX13" fmla="*/ 364357 w 1377612"/>
                      <a:gd name="connsiteY13" fmla="*/ 1029734 h 1793387"/>
                      <a:gd name="connsiteX14" fmla="*/ 407220 w 1377612"/>
                      <a:gd name="connsiteY14" fmla="*/ 1096409 h 1793387"/>
                      <a:gd name="connsiteX15" fmla="*/ 426270 w 1377612"/>
                      <a:gd name="connsiteY15" fmla="*/ 1205947 h 1793387"/>
                      <a:gd name="connsiteX16" fmla="*/ 464370 w 1377612"/>
                      <a:gd name="connsiteY16" fmla="*/ 1272622 h 1793387"/>
                      <a:gd name="connsiteX17" fmla="*/ 454845 w 1377612"/>
                      <a:gd name="connsiteY17" fmla="*/ 1172609 h 1793387"/>
                      <a:gd name="connsiteX18" fmla="*/ 426270 w 1377612"/>
                      <a:gd name="connsiteY18" fmla="*/ 996397 h 1793387"/>
                      <a:gd name="connsiteX19" fmla="*/ 473895 w 1377612"/>
                      <a:gd name="connsiteY19" fmla="*/ 824947 h 1793387"/>
                      <a:gd name="connsiteX20" fmla="*/ 616770 w 1377612"/>
                      <a:gd name="connsiteY20" fmla="*/ 701122 h 1793387"/>
                      <a:gd name="connsiteX21" fmla="*/ 888232 w 1377612"/>
                      <a:gd name="connsiteY21" fmla="*/ 634447 h 1793387"/>
                      <a:gd name="connsiteX22" fmla="*/ 1116832 w 1377612"/>
                      <a:gd name="connsiteY22" fmla="*/ 663022 h 1793387"/>
                      <a:gd name="connsiteX23" fmla="*/ 1202558 w 1377612"/>
                      <a:gd name="connsiteY23" fmla="*/ 720172 h 1793387"/>
                      <a:gd name="connsiteX24" fmla="*/ 1188270 w 1377612"/>
                      <a:gd name="connsiteY24" fmla="*/ 782084 h 1793387"/>
                      <a:gd name="connsiteX25" fmla="*/ 1059682 w 1377612"/>
                      <a:gd name="connsiteY25" fmla="*/ 801134 h 1793387"/>
                      <a:gd name="connsiteX26" fmla="*/ 1002532 w 1377612"/>
                      <a:gd name="connsiteY26" fmla="*/ 848759 h 1793387"/>
                      <a:gd name="connsiteX27" fmla="*/ 1069208 w 1377612"/>
                      <a:gd name="connsiteY27" fmla="*/ 898765 h 1793387"/>
                      <a:gd name="connsiteX28" fmla="*/ 1216845 w 1377612"/>
                      <a:gd name="connsiteY28" fmla="*/ 810659 h 1793387"/>
                      <a:gd name="connsiteX29" fmla="*/ 1326383 w 1377612"/>
                      <a:gd name="connsiteY29" fmla="*/ 782085 h 1793387"/>
                      <a:gd name="connsiteX30" fmla="*/ 1369245 w 1377612"/>
                      <a:gd name="connsiteY30" fmla="*/ 734459 h 1793387"/>
                      <a:gd name="connsiteX31" fmla="*/ 1364483 w 1377612"/>
                      <a:gd name="connsiteY31" fmla="*/ 629684 h 1793387"/>
                      <a:gd name="connsiteX32" fmla="*/ 1264471 w 1377612"/>
                      <a:gd name="connsiteY32" fmla="*/ 584440 h 1793387"/>
                      <a:gd name="connsiteX33" fmla="*/ 1150170 w 1377612"/>
                      <a:gd name="connsiteY33" fmla="*/ 510622 h 1793387"/>
                      <a:gd name="connsiteX34" fmla="*/ 1050157 w 1377612"/>
                      <a:gd name="connsiteY34" fmla="*/ 448709 h 1793387"/>
                      <a:gd name="connsiteX35" fmla="*/ 888232 w 1377612"/>
                      <a:gd name="connsiteY35" fmla="*/ 429659 h 1793387"/>
                      <a:gd name="connsiteX36" fmla="*/ 683445 w 1377612"/>
                      <a:gd name="connsiteY36" fmla="*/ 477284 h 1793387"/>
                      <a:gd name="connsiteX37" fmla="*/ 578670 w 1377612"/>
                      <a:gd name="connsiteY37" fmla="*/ 553484 h 1793387"/>
                      <a:gd name="connsiteX38" fmla="*/ 473895 w 1377612"/>
                      <a:gd name="connsiteY38" fmla="*/ 605872 h 1793387"/>
                      <a:gd name="connsiteX39" fmla="*/ 388170 w 1377612"/>
                      <a:gd name="connsiteY39" fmla="*/ 682072 h 1793387"/>
                      <a:gd name="connsiteX40" fmla="*/ 297682 w 1377612"/>
                      <a:gd name="connsiteY40" fmla="*/ 682072 h 1793387"/>
                      <a:gd name="connsiteX41" fmla="*/ 278632 w 1377612"/>
                      <a:gd name="connsiteY41" fmla="*/ 634447 h 1793387"/>
                      <a:gd name="connsiteX42" fmla="*/ 302445 w 1377612"/>
                      <a:gd name="connsiteY42" fmla="*/ 543959 h 1793387"/>
                      <a:gd name="connsiteX43" fmla="*/ 359595 w 1377612"/>
                      <a:gd name="connsiteY43" fmla="*/ 470139 h 1793387"/>
                      <a:gd name="connsiteX44" fmla="*/ 421507 w 1377612"/>
                      <a:gd name="connsiteY44" fmla="*/ 377272 h 1793387"/>
                      <a:gd name="connsiteX45" fmla="*/ 507232 w 1377612"/>
                      <a:gd name="connsiteY45" fmla="*/ 1034 h 1793387"/>
                      <a:gd name="connsiteX0" fmla="*/ 507232 w 1377612"/>
                      <a:gd name="connsiteY0" fmla="*/ 1034 h 1793387"/>
                      <a:gd name="connsiteX1" fmla="*/ 392932 w 1377612"/>
                      <a:gd name="connsiteY1" fmla="*/ 115334 h 1793387"/>
                      <a:gd name="connsiteX2" fmla="*/ 278632 w 1377612"/>
                      <a:gd name="connsiteY2" fmla="*/ 286784 h 1793387"/>
                      <a:gd name="connsiteX3" fmla="*/ 221482 w 1377612"/>
                      <a:gd name="connsiteY3" fmla="*/ 601109 h 1793387"/>
                      <a:gd name="connsiteX4" fmla="*/ 223864 w 1377612"/>
                      <a:gd name="connsiteY4" fmla="*/ 774939 h 1793387"/>
                      <a:gd name="connsiteX5" fmla="*/ 207195 w 1377612"/>
                      <a:gd name="connsiteY5" fmla="*/ 1015447 h 1793387"/>
                      <a:gd name="connsiteX6" fmla="*/ 154807 w 1377612"/>
                      <a:gd name="connsiteY6" fmla="*/ 1286909 h 1793387"/>
                      <a:gd name="connsiteX7" fmla="*/ 78607 w 1377612"/>
                      <a:gd name="connsiteY7" fmla="*/ 1582184 h 1793387"/>
                      <a:gd name="connsiteX8" fmla="*/ 25 w 1377612"/>
                      <a:gd name="connsiteY8" fmla="*/ 1786972 h 1793387"/>
                      <a:gd name="connsiteX9" fmla="*/ 400076 w 1377612"/>
                      <a:gd name="connsiteY9" fmla="*/ 1786972 h 1793387"/>
                      <a:gd name="connsiteX10" fmla="*/ 438176 w 1377612"/>
                      <a:gd name="connsiteY10" fmla="*/ 1706008 h 1793387"/>
                      <a:gd name="connsiteX11" fmla="*/ 459607 w 1377612"/>
                      <a:gd name="connsiteY11" fmla="*/ 1582184 h 1793387"/>
                      <a:gd name="connsiteX12" fmla="*/ 383407 w 1377612"/>
                      <a:gd name="connsiteY12" fmla="*/ 1363109 h 1793387"/>
                      <a:gd name="connsiteX13" fmla="*/ 340545 w 1377612"/>
                      <a:gd name="connsiteY13" fmla="*/ 1115459 h 1793387"/>
                      <a:gd name="connsiteX14" fmla="*/ 364357 w 1377612"/>
                      <a:gd name="connsiteY14" fmla="*/ 1029734 h 1793387"/>
                      <a:gd name="connsiteX15" fmla="*/ 407220 w 1377612"/>
                      <a:gd name="connsiteY15" fmla="*/ 1096409 h 1793387"/>
                      <a:gd name="connsiteX16" fmla="*/ 426270 w 1377612"/>
                      <a:gd name="connsiteY16" fmla="*/ 1205947 h 1793387"/>
                      <a:gd name="connsiteX17" fmla="*/ 464370 w 1377612"/>
                      <a:gd name="connsiteY17" fmla="*/ 1272622 h 1793387"/>
                      <a:gd name="connsiteX18" fmla="*/ 454845 w 1377612"/>
                      <a:gd name="connsiteY18" fmla="*/ 1172609 h 1793387"/>
                      <a:gd name="connsiteX19" fmla="*/ 426270 w 1377612"/>
                      <a:gd name="connsiteY19" fmla="*/ 996397 h 1793387"/>
                      <a:gd name="connsiteX20" fmla="*/ 473895 w 1377612"/>
                      <a:gd name="connsiteY20" fmla="*/ 824947 h 1793387"/>
                      <a:gd name="connsiteX21" fmla="*/ 616770 w 1377612"/>
                      <a:gd name="connsiteY21" fmla="*/ 701122 h 1793387"/>
                      <a:gd name="connsiteX22" fmla="*/ 888232 w 1377612"/>
                      <a:gd name="connsiteY22" fmla="*/ 634447 h 1793387"/>
                      <a:gd name="connsiteX23" fmla="*/ 1116832 w 1377612"/>
                      <a:gd name="connsiteY23" fmla="*/ 663022 h 1793387"/>
                      <a:gd name="connsiteX24" fmla="*/ 1202558 w 1377612"/>
                      <a:gd name="connsiteY24" fmla="*/ 720172 h 1793387"/>
                      <a:gd name="connsiteX25" fmla="*/ 1188270 w 1377612"/>
                      <a:gd name="connsiteY25" fmla="*/ 782084 h 1793387"/>
                      <a:gd name="connsiteX26" fmla="*/ 1059682 w 1377612"/>
                      <a:gd name="connsiteY26" fmla="*/ 801134 h 1793387"/>
                      <a:gd name="connsiteX27" fmla="*/ 1002532 w 1377612"/>
                      <a:gd name="connsiteY27" fmla="*/ 848759 h 1793387"/>
                      <a:gd name="connsiteX28" fmla="*/ 1069208 w 1377612"/>
                      <a:gd name="connsiteY28" fmla="*/ 898765 h 1793387"/>
                      <a:gd name="connsiteX29" fmla="*/ 1216845 w 1377612"/>
                      <a:gd name="connsiteY29" fmla="*/ 810659 h 1793387"/>
                      <a:gd name="connsiteX30" fmla="*/ 1326383 w 1377612"/>
                      <a:gd name="connsiteY30" fmla="*/ 782085 h 1793387"/>
                      <a:gd name="connsiteX31" fmla="*/ 1369245 w 1377612"/>
                      <a:gd name="connsiteY31" fmla="*/ 734459 h 1793387"/>
                      <a:gd name="connsiteX32" fmla="*/ 1364483 w 1377612"/>
                      <a:gd name="connsiteY32" fmla="*/ 629684 h 1793387"/>
                      <a:gd name="connsiteX33" fmla="*/ 1264471 w 1377612"/>
                      <a:gd name="connsiteY33" fmla="*/ 584440 h 1793387"/>
                      <a:gd name="connsiteX34" fmla="*/ 1150170 w 1377612"/>
                      <a:gd name="connsiteY34" fmla="*/ 510622 h 1793387"/>
                      <a:gd name="connsiteX35" fmla="*/ 1050157 w 1377612"/>
                      <a:gd name="connsiteY35" fmla="*/ 448709 h 1793387"/>
                      <a:gd name="connsiteX36" fmla="*/ 888232 w 1377612"/>
                      <a:gd name="connsiteY36" fmla="*/ 429659 h 1793387"/>
                      <a:gd name="connsiteX37" fmla="*/ 683445 w 1377612"/>
                      <a:gd name="connsiteY37" fmla="*/ 477284 h 1793387"/>
                      <a:gd name="connsiteX38" fmla="*/ 578670 w 1377612"/>
                      <a:gd name="connsiteY38" fmla="*/ 553484 h 1793387"/>
                      <a:gd name="connsiteX39" fmla="*/ 473895 w 1377612"/>
                      <a:gd name="connsiteY39" fmla="*/ 605872 h 1793387"/>
                      <a:gd name="connsiteX40" fmla="*/ 388170 w 1377612"/>
                      <a:gd name="connsiteY40" fmla="*/ 682072 h 1793387"/>
                      <a:gd name="connsiteX41" fmla="*/ 297682 w 1377612"/>
                      <a:gd name="connsiteY41" fmla="*/ 682072 h 1793387"/>
                      <a:gd name="connsiteX42" fmla="*/ 278632 w 1377612"/>
                      <a:gd name="connsiteY42" fmla="*/ 634447 h 1793387"/>
                      <a:gd name="connsiteX43" fmla="*/ 302445 w 1377612"/>
                      <a:gd name="connsiteY43" fmla="*/ 543959 h 1793387"/>
                      <a:gd name="connsiteX44" fmla="*/ 359595 w 1377612"/>
                      <a:gd name="connsiteY44" fmla="*/ 470139 h 1793387"/>
                      <a:gd name="connsiteX45" fmla="*/ 421507 w 1377612"/>
                      <a:gd name="connsiteY45" fmla="*/ 377272 h 1793387"/>
                      <a:gd name="connsiteX46" fmla="*/ 507232 w 1377612"/>
                      <a:gd name="connsiteY46" fmla="*/ 1034 h 1793387"/>
                      <a:gd name="connsiteX0" fmla="*/ 507232 w 1376093"/>
                      <a:gd name="connsiteY0" fmla="*/ 1034 h 1793387"/>
                      <a:gd name="connsiteX1" fmla="*/ 392932 w 1376093"/>
                      <a:gd name="connsiteY1" fmla="*/ 115334 h 1793387"/>
                      <a:gd name="connsiteX2" fmla="*/ 278632 w 1376093"/>
                      <a:gd name="connsiteY2" fmla="*/ 286784 h 1793387"/>
                      <a:gd name="connsiteX3" fmla="*/ 221482 w 1376093"/>
                      <a:gd name="connsiteY3" fmla="*/ 601109 h 1793387"/>
                      <a:gd name="connsiteX4" fmla="*/ 223864 w 1376093"/>
                      <a:gd name="connsiteY4" fmla="*/ 774939 h 1793387"/>
                      <a:gd name="connsiteX5" fmla="*/ 207195 w 1376093"/>
                      <a:gd name="connsiteY5" fmla="*/ 1015447 h 1793387"/>
                      <a:gd name="connsiteX6" fmla="*/ 154807 w 1376093"/>
                      <a:gd name="connsiteY6" fmla="*/ 1286909 h 1793387"/>
                      <a:gd name="connsiteX7" fmla="*/ 78607 w 1376093"/>
                      <a:gd name="connsiteY7" fmla="*/ 1582184 h 1793387"/>
                      <a:gd name="connsiteX8" fmla="*/ 25 w 1376093"/>
                      <a:gd name="connsiteY8" fmla="*/ 1786972 h 1793387"/>
                      <a:gd name="connsiteX9" fmla="*/ 400076 w 1376093"/>
                      <a:gd name="connsiteY9" fmla="*/ 1786972 h 1793387"/>
                      <a:gd name="connsiteX10" fmla="*/ 438176 w 1376093"/>
                      <a:gd name="connsiteY10" fmla="*/ 1706008 h 1793387"/>
                      <a:gd name="connsiteX11" fmla="*/ 459607 w 1376093"/>
                      <a:gd name="connsiteY11" fmla="*/ 1582184 h 1793387"/>
                      <a:gd name="connsiteX12" fmla="*/ 383407 w 1376093"/>
                      <a:gd name="connsiteY12" fmla="*/ 1363109 h 1793387"/>
                      <a:gd name="connsiteX13" fmla="*/ 340545 w 1376093"/>
                      <a:gd name="connsiteY13" fmla="*/ 1115459 h 1793387"/>
                      <a:gd name="connsiteX14" fmla="*/ 364357 w 1376093"/>
                      <a:gd name="connsiteY14" fmla="*/ 1029734 h 1793387"/>
                      <a:gd name="connsiteX15" fmla="*/ 407220 w 1376093"/>
                      <a:gd name="connsiteY15" fmla="*/ 1096409 h 1793387"/>
                      <a:gd name="connsiteX16" fmla="*/ 426270 w 1376093"/>
                      <a:gd name="connsiteY16" fmla="*/ 1205947 h 1793387"/>
                      <a:gd name="connsiteX17" fmla="*/ 464370 w 1376093"/>
                      <a:gd name="connsiteY17" fmla="*/ 1272622 h 1793387"/>
                      <a:gd name="connsiteX18" fmla="*/ 454845 w 1376093"/>
                      <a:gd name="connsiteY18" fmla="*/ 1172609 h 1793387"/>
                      <a:gd name="connsiteX19" fmla="*/ 426270 w 1376093"/>
                      <a:gd name="connsiteY19" fmla="*/ 996397 h 1793387"/>
                      <a:gd name="connsiteX20" fmla="*/ 473895 w 1376093"/>
                      <a:gd name="connsiteY20" fmla="*/ 824947 h 1793387"/>
                      <a:gd name="connsiteX21" fmla="*/ 616770 w 1376093"/>
                      <a:gd name="connsiteY21" fmla="*/ 701122 h 1793387"/>
                      <a:gd name="connsiteX22" fmla="*/ 888232 w 1376093"/>
                      <a:gd name="connsiteY22" fmla="*/ 634447 h 1793387"/>
                      <a:gd name="connsiteX23" fmla="*/ 1116832 w 1376093"/>
                      <a:gd name="connsiteY23" fmla="*/ 663022 h 1793387"/>
                      <a:gd name="connsiteX24" fmla="*/ 1202558 w 1376093"/>
                      <a:gd name="connsiteY24" fmla="*/ 720172 h 1793387"/>
                      <a:gd name="connsiteX25" fmla="*/ 1188270 w 1376093"/>
                      <a:gd name="connsiteY25" fmla="*/ 782084 h 1793387"/>
                      <a:gd name="connsiteX26" fmla="*/ 1059682 w 1376093"/>
                      <a:gd name="connsiteY26" fmla="*/ 801134 h 1793387"/>
                      <a:gd name="connsiteX27" fmla="*/ 1002532 w 1376093"/>
                      <a:gd name="connsiteY27" fmla="*/ 848759 h 1793387"/>
                      <a:gd name="connsiteX28" fmla="*/ 1069208 w 1376093"/>
                      <a:gd name="connsiteY28" fmla="*/ 898765 h 1793387"/>
                      <a:gd name="connsiteX29" fmla="*/ 1216845 w 1376093"/>
                      <a:gd name="connsiteY29" fmla="*/ 810659 h 1793387"/>
                      <a:gd name="connsiteX30" fmla="*/ 1321621 w 1376093"/>
                      <a:gd name="connsiteY30" fmla="*/ 763035 h 1793387"/>
                      <a:gd name="connsiteX31" fmla="*/ 1369245 w 1376093"/>
                      <a:gd name="connsiteY31" fmla="*/ 734459 h 1793387"/>
                      <a:gd name="connsiteX32" fmla="*/ 1364483 w 1376093"/>
                      <a:gd name="connsiteY32" fmla="*/ 629684 h 1793387"/>
                      <a:gd name="connsiteX33" fmla="*/ 1264471 w 1376093"/>
                      <a:gd name="connsiteY33" fmla="*/ 584440 h 1793387"/>
                      <a:gd name="connsiteX34" fmla="*/ 1150170 w 1376093"/>
                      <a:gd name="connsiteY34" fmla="*/ 510622 h 1793387"/>
                      <a:gd name="connsiteX35" fmla="*/ 1050157 w 1376093"/>
                      <a:gd name="connsiteY35" fmla="*/ 448709 h 1793387"/>
                      <a:gd name="connsiteX36" fmla="*/ 888232 w 1376093"/>
                      <a:gd name="connsiteY36" fmla="*/ 429659 h 1793387"/>
                      <a:gd name="connsiteX37" fmla="*/ 683445 w 1376093"/>
                      <a:gd name="connsiteY37" fmla="*/ 477284 h 1793387"/>
                      <a:gd name="connsiteX38" fmla="*/ 578670 w 1376093"/>
                      <a:gd name="connsiteY38" fmla="*/ 553484 h 1793387"/>
                      <a:gd name="connsiteX39" fmla="*/ 473895 w 1376093"/>
                      <a:gd name="connsiteY39" fmla="*/ 605872 h 1793387"/>
                      <a:gd name="connsiteX40" fmla="*/ 388170 w 1376093"/>
                      <a:gd name="connsiteY40" fmla="*/ 682072 h 1793387"/>
                      <a:gd name="connsiteX41" fmla="*/ 297682 w 1376093"/>
                      <a:gd name="connsiteY41" fmla="*/ 682072 h 1793387"/>
                      <a:gd name="connsiteX42" fmla="*/ 278632 w 1376093"/>
                      <a:gd name="connsiteY42" fmla="*/ 634447 h 1793387"/>
                      <a:gd name="connsiteX43" fmla="*/ 302445 w 1376093"/>
                      <a:gd name="connsiteY43" fmla="*/ 543959 h 1793387"/>
                      <a:gd name="connsiteX44" fmla="*/ 359595 w 1376093"/>
                      <a:gd name="connsiteY44" fmla="*/ 470139 h 1793387"/>
                      <a:gd name="connsiteX45" fmla="*/ 421507 w 1376093"/>
                      <a:gd name="connsiteY45" fmla="*/ 377272 h 1793387"/>
                      <a:gd name="connsiteX46" fmla="*/ 507232 w 1376093"/>
                      <a:gd name="connsiteY46" fmla="*/ 1034 h 1793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1376093" h="1793387">
                        <a:moveTo>
                          <a:pt x="507232" y="1034"/>
                        </a:moveTo>
                        <a:cubicBezTo>
                          <a:pt x="495327" y="24053"/>
                          <a:pt x="431032" y="67709"/>
                          <a:pt x="392932" y="115334"/>
                        </a:cubicBezTo>
                        <a:cubicBezTo>
                          <a:pt x="354832" y="162959"/>
                          <a:pt x="307207" y="205822"/>
                          <a:pt x="278632" y="286784"/>
                        </a:cubicBezTo>
                        <a:cubicBezTo>
                          <a:pt x="250057" y="367747"/>
                          <a:pt x="230610" y="519750"/>
                          <a:pt x="221482" y="601109"/>
                        </a:cubicBezTo>
                        <a:cubicBezTo>
                          <a:pt x="212354" y="682468"/>
                          <a:pt x="226245" y="705883"/>
                          <a:pt x="223864" y="774939"/>
                        </a:cubicBezTo>
                        <a:cubicBezTo>
                          <a:pt x="221483" y="843995"/>
                          <a:pt x="218704" y="930119"/>
                          <a:pt x="207195" y="1015447"/>
                        </a:cubicBezTo>
                        <a:cubicBezTo>
                          <a:pt x="195686" y="1100775"/>
                          <a:pt x="176238" y="1192453"/>
                          <a:pt x="154807" y="1286909"/>
                        </a:cubicBezTo>
                        <a:cubicBezTo>
                          <a:pt x="133376" y="1381365"/>
                          <a:pt x="104404" y="1498840"/>
                          <a:pt x="78607" y="1582184"/>
                        </a:cubicBezTo>
                        <a:cubicBezTo>
                          <a:pt x="52810" y="1665528"/>
                          <a:pt x="3597" y="1781416"/>
                          <a:pt x="25" y="1786972"/>
                        </a:cubicBezTo>
                        <a:cubicBezTo>
                          <a:pt x="-3547" y="1792528"/>
                          <a:pt x="391345" y="1798085"/>
                          <a:pt x="400076" y="1786972"/>
                        </a:cubicBezTo>
                        <a:cubicBezTo>
                          <a:pt x="408807" y="1775859"/>
                          <a:pt x="428254" y="1740139"/>
                          <a:pt x="438176" y="1706008"/>
                        </a:cubicBezTo>
                        <a:cubicBezTo>
                          <a:pt x="448098" y="1671877"/>
                          <a:pt x="468735" y="1639334"/>
                          <a:pt x="459607" y="1582184"/>
                        </a:cubicBezTo>
                        <a:cubicBezTo>
                          <a:pt x="450479" y="1525034"/>
                          <a:pt x="403251" y="1440897"/>
                          <a:pt x="383407" y="1363109"/>
                        </a:cubicBezTo>
                        <a:cubicBezTo>
                          <a:pt x="363563" y="1285321"/>
                          <a:pt x="343720" y="1171021"/>
                          <a:pt x="340545" y="1115459"/>
                        </a:cubicBezTo>
                        <a:cubicBezTo>
                          <a:pt x="337370" y="1059897"/>
                          <a:pt x="353244" y="1032909"/>
                          <a:pt x="364357" y="1029734"/>
                        </a:cubicBezTo>
                        <a:cubicBezTo>
                          <a:pt x="375470" y="1026559"/>
                          <a:pt x="396901" y="1067040"/>
                          <a:pt x="407220" y="1096409"/>
                        </a:cubicBezTo>
                        <a:cubicBezTo>
                          <a:pt x="417539" y="1125778"/>
                          <a:pt x="416745" y="1176578"/>
                          <a:pt x="426270" y="1205947"/>
                        </a:cubicBezTo>
                        <a:cubicBezTo>
                          <a:pt x="435795" y="1235316"/>
                          <a:pt x="459608" y="1278178"/>
                          <a:pt x="464370" y="1272622"/>
                        </a:cubicBezTo>
                        <a:cubicBezTo>
                          <a:pt x="469133" y="1267066"/>
                          <a:pt x="461195" y="1218647"/>
                          <a:pt x="454845" y="1172609"/>
                        </a:cubicBezTo>
                        <a:cubicBezTo>
                          <a:pt x="448495" y="1126571"/>
                          <a:pt x="424682" y="1054341"/>
                          <a:pt x="426270" y="996397"/>
                        </a:cubicBezTo>
                        <a:cubicBezTo>
                          <a:pt x="427857" y="938453"/>
                          <a:pt x="442145" y="874160"/>
                          <a:pt x="473895" y="824947"/>
                        </a:cubicBezTo>
                        <a:cubicBezTo>
                          <a:pt x="505645" y="775735"/>
                          <a:pt x="547714" y="732872"/>
                          <a:pt x="616770" y="701122"/>
                        </a:cubicBezTo>
                        <a:cubicBezTo>
                          <a:pt x="685826" y="669372"/>
                          <a:pt x="804888" y="640797"/>
                          <a:pt x="888232" y="634447"/>
                        </a:cubicBezTo>
                        <a:cubicBezTo>
                          <a:pt x="971576" y="628097"/>
                          <a:pt x="1064444" y="648735"/>
                          <a:pt x="1116832" y="663022"/>
                        </a:cubicBezTo>
                        <a:cubicBezTo>
                          <a:pt x="1169220" y="677309"/>
                          <a:pt x="1190652" y="700328"/>
                          <a:pt x="1202558" y="720172"/>
                        </a:cubicBezTo>
                        <a:cubicBezTo>
                          <a:pt x="1214464" y="740016"/>
                          <a:pt x="1212083" y="768590"/>
                          <a:pt x="1188270" y="782084"/>
                        </a:cubicBezTo>
                        <a:cubicBezTo>
                          <a:pt x="1164457" y="795578"/>
                          <a:pt x="1090638" y="790022"/>
                          <a:pt x="1059682" y="801134"/>
                        </a:cubicBezTo>
                        <a:cubicBezTo>
                          <a:pt x="1028726" y="812246"/>
                          <a:pt x="1000944" y="832487"/>
                          <a:pt x="1002532" y="848759"/>
                        </a:cubicBezTo>
                        <a:cubicBezTo>
                          <a:pt x="1004120" y="865031"/>
                          <a:pt x="1033489" y="905115"/>
                          <a:pt x="1069208" y="898765"/>
                        </a:cubicBezTo>
                        <a:cubicBezTo>
                          <a:pt x="1104927" y="892415"/>
                          <a:pt x="1174776" y="833281"/>
                          <a:pt x="1216845" y="810659"/>
                        </a:cubicBezTo>
                        <a:cubicBezTo>
                          <a:pt x="1258914" y="788037"/>
                          <a:pt x="1296221" y="775735"/>
                          <a:pt x="1321621" y="763035"/>
                        </a:cubicBezTo>
                        <a:cubicBezTo>
                          <a:pt x="1347021" y="750335"/>
                          <a:pt x="1362101" y="756684"/>
                          <a:pt x="1369245" y="734459"/>
                        </a:cubicBezTo>
                        <a:cubicBezTo>
                          <a:pt x="1376389" y="712234"/>
                          <a:pt x="1381945" y="654687"/>
                          <a:pt x="1364483" y="629684"/>
                        </a:cubicBezTo>
                        <a:cubicBezTo>
                          <a:pt x="1347021" y="604681"/>
                          <a:pt x="1300190" y="604284"/>
                          <a:pt x="1264471" y="584440"/>
                        </a:cubicBezTo>
                        <a:cubicBezTo>
                          <a:pt x="1228752" y="564596"/>
                          <a:pt x="1185889" y="533244"/>
                          <a:pt x="1150170" y="510622"/>
                        </a:cubicBezTo>
                        <a:cubicBezTo>
                          <a:pt x="1114451" y="488000"/>
                          <a:pt x="1093813" y="462203"/>
                          <a:pt x="1050157" y="448709"/>
                        </a:cubicBezTo>
                        <a:cubicBezTo>
                          <a:pt x="1006501" y="435215"/>
                          <a:pt x="949351" y="424897"/>
                          <a:pt x="888232" y="429659"/>
                        </a:cubicBezTo>
                        <a:cubicBezTo>
                          <a:pt x="827113" y="434421"/>
                          <a:pt x="735038" y="456647"/>
                          <a:pt x="683445" y="477284"/>
                        </a:cubicBezTo>
                        <a:cubicBezTo>
                          <a:pt x="631852" y="497921"/>
                          <a:pt x="613595" y="532053"/>
                          <a:pt x="578670" y="553484"/>
                        </a:cubicBezTo>
                        <a:cubicBezTo>
                          <a:pt x="543745" y="574915"/>
                          <a:pt x="505645" y="584441"/>
                          <a:pt x="473895" y="605872"/>
                        </a:cubicBezTo>
                        <a:cubicBezTo>
                          <a:pt x="442145" y="627303"/>
                          <a:pt x="417539" y="669372"/>
                          <a:pt x="388170" y="682072"/>
                        </a:cubicBezTo>
                        <a:cubicBezTo>
                          <a:pt x="358801" y="694772"/>
                          <a:pt x="315938" y="690009"/>
                          <a:pt x="297682" y="682072"/>
                        </a:cubicBezTo>
                        <a:cubicBezTo>
                          <a:pt x="279426" y="674135"/>
                          <a:pt x="277838" y="657466"/>
                          <a:pt x="278632" y="634447"/>
                        </a:cubicBezTo>
                        <a:cubicBezTo>
                          <a:pt x="279426" y="611428"/>
                          <a:pt x="287364" y="567772"/>
                          <a:pt x="302445" y="543959"/>
                        </a:cubicBezTo>
                        <a:cubicBezTo>
                          <a:pt x="317526" y="520146"/>
                          <a:pt x="341339" y="489189"/>
                          <a:pt x="359595" y="470139"/>
                        </a:cubicBezTo>
                        <a:cubicBezTo>
                          <a:pt x="377851" y="451089"/>
                          <a:pt x="413570" y="407831"/>
                          <a:pt x="421507" y="377272"/>
                        </a:cubicBezTo>
                        <a:cubicBezTo>
                          <a:pt x="429444" y="346713"/>
                          <a:pt x="519137" y="-21985"/>
                          <a:pt x="507232" y="1034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rgbClr val="FFFFFF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  <p:sp>
                <p:nvSpPr>
                  <p:cNvPr id="103" name="フリーフォーム 102"/>
                  <p:cNvSpPr/>
                  <p:nvPr/>
                </p:nvSpPr>
                <p:spPr bwMode="auto">
                  <a:xfrm>
                    <a:off x="-1152525" y="5741195"/>
                    <a:ext cx="502444" cy="1788318"/>
                  </a:xfrm>
                  <a:custGeom>
                    <a:avLst/>
                    <a:gdLst>
                      <a:gd name="connsiteX0" fmla="*/ 423863 w 423863"/>
                      <a:gd name="connsiteY0" fmla="*/ 0 h 1576387"/>
                      <a:gd name="connsiteX1" fmla="*/ 359569 w 423863"/>
                      <a:gd name="connsiteY1" fmla="*/ 66675 h 1576387"/>
                      <a:gd name="connsiteX2" fmla="*/ 264319 w 423863"/>
                      <a:gd name="connsiteY2" fmla="*/ 176212 h 1576387"/>
                      <a:gd name="connsiteX3" fmla="*/ 195263 w 423863"/>
                      <a:gd name="connsiteY3" fmla="*/ 288131 h 1576387"/>
                      <a:gd name="connsiteX4" fmla="*/ 152400 w 423863"/>
                      <a:gd name="connsiteY4" fmla="*/ 488156 h 1576387"/>
                      <a:gd name="connsiteX5" fmla="*/ 142875 w 423863"/>
                      <a:gd name="connsiteY5" fmla="*/ 700087 h 1576387"/>
                      <a:gd name="connsiteX6" fmla="*/ 140494 w 423863"/>
                      <a:gd name="connsiteY6" fmla="*/ 873919 h 1576387"/>
                      <a:gd name="connsiteX7" fmla="*/ 119063 w 423863"/>
                      <a:gd name="connsiteY7" fmla="*/ 1076325 h 1576387"/>
                      <a:gd name="connsiteX8" fmla="*/ 71438 w 423863"/>
                      <a:gd name="connsiteY8" fmla="*/ 1293019 h 1576387"/>
                      <a:gd name="connsiteX9" fmla="*/ 26194 w 423863"/>
                      <a:gd name="connsiteY9" fmla="*/ 1485900 h 1576387"/>
                      <a:gd name="connsiteX10" fmla="*/ 0 w 423863"/>
                      <a:gd name="connsiteY10" fmla="*/ 1576387 h 1576387"/>
                      <a:gd name="connsiteX0" fmla="*/ 502444 w 502444"/>
                      <a:gd name="connsiteY0" fmla="*/ 0 h 1788318"/>
                      <a:gd name="connsiteX1" fmla="*/ 438150 w 502444"/>
                      <a:gd name="connsiteY1" fmla="*/ 66675 h 1788318"/>
                      <a:gd name="connsiteX2" fmla="*/ 342900 w 502444"/>
                      <a:gd name="connsiteY2" fmla="*/ 176212 h 1788318"/>
                      <a:gd name="connsiteX3" fmla="*/ 273844 w 502444"/>
                      <a:gd name="connsiteY3" fmla="*/ 288131 h 1788318"/>
                      <a:gd name="connsiteX4" fmla="*/ 230981 w 502444"/>
                      <a:gd name="connsiteY4" fmla="*/ 488156 h 1788318"/>
                      <a:gd name="connsiteX5" fmla="*/ 221456 w 502444"/>
                      <a:gd name="connsiteY5" fmla="*/ 700087 h 1788318"/>
                      <a:gd name="connsiteX6" fmla="*/ 219075 w 502444"/>
                      <a:gd name="connsiteY6" fmla="*/ 873919 h 1788318"/>
                      <a:gd name="connsiteX7" fmla="*/ 197644 w 502444"/>
                      <a:gd name="connsiteY7" fmla="*/ 1076325 h 1788318"/>
                      <a:gd name="connsiteX8" fmla="*/ 150019 w 502444"/>
                      <a:gd name="connsiteY8" fmla="*/ 1293019 h 1788318"/>
                      <a:gd name="connsiteX9" fmla="*/ 104775 w 502444"/>
                      <a:gd name="connsiteY9" fmla="*/ 1485900 h 1788318"/>
                      <a:gd name="connsiteX10" fmla="*/ 0 w 502444"/>
                      <a:gd name="connsiteY10" fmla="*/ 1788318 h 1788318"/>
                      <a:gd name="connsiteX0" fmla="*/ 502444 w 502444"/>
                      <a:gd name="connsiteY0" fmla="*/ 0 h 1788318"/>
                      <a:gd name="connsiteX1" fmla="*/ 438150 w 502444"/>
                      <a:gd name="connsiteY1" fmla="*/ 66675 h 1788318"/>
                      <a:gd name="connsiteX2" fmla="*/ 342900 w 502444"/>
                      <a:gd name="connsiteY2" fmla="*/ 176212 h 1788318"/>
                      <a:gd name="connsiteX3" fmla="*/ 273844 w 502444"/>
                      <a:gd name="connsiteY3" fmla="*/ 288131 h 1788318"/>
                      <a:gd name="connsiteX4" fmla="*/ 230981 w 502444"/>
                      <a:gd name="connsiteY4" fmla="*/ 488156 h 1788318"/>
                      <a:gd name="connsiteX5" fmla="*/ 221456 w 502444"/>
                      <a:gd name="connsiteY5" fmla="*/ 700087 h 1788318"/>
                      <a:gd name="connsiteX6" fmla="*/ 219075 w 502444"/>
                      <a:gd name="connsiteY6" fmla="*/ 873919 h 1788318"/>
                      <a:gd name="connsiteX7" fmla="*/ 197644 w 502444"/>
                      <a:gd name="connsiteY7" fmla="*/ 1076325 h 1788318"/>
                      <a:gd name="connsiteX8" fmla="*/ 150019 w 502444"/>
                      <a:gd name="connsiteY8" fmla="*/ 1293019 h 1788318"/>
                      <a:gd name="connsiteX9" fmla="*/ 104775 w 502444"/>
                      <a:gd name="connsiteY9" fmla="*/ 1485900 h 1788318"/>
                      <a:gd name="connsiteX10" fmla="*/ 59531 w 502444"/>
                      <a:gd name="connsiteY10" fmla="*/ 1631155 h 1788318"/>
                      <a:gd name="connsiteX11" fmla="*/ 0 w 502444"/>
                      <a:gd name="connsiteY11" fmla="*/ 1788318 h 1788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02444" h="1788318">
                        <a:moveTo>
                          <a:pt x="502444" y="0"/>
                        </a:moveTo>
                        <a:cubicBezTo>
                          <a:pt x="483592" y="18653"/>
                          <a:pt x="464741" y="37306"/>
                          <a:pt x="438150" y="66675"/>
                        </a:cubicBezTo>
                        <a:cubicBezTo>
                          <a:pt x="411559" y="96044"/>
                          <a:pt x="370284" y="139303"/>
                          <a:pt x="342900" y="176212"/>
                        </a:cubicBezTo>
                        <a:cubicBezTo>
                          <a:pt x="315516" y="213121"/>
                          <a:pt x="292497" y="236140"/>
                          <a:pt x="273844" y="288131"/>
                        </a:cubicBezTo>
                        <a:cubicBezTo>
                          <a:pt x="255191" y="340122"/>
                          <a:pt x="239712" y="419497"/>
                          <a:pt x="230981" y="488156"/>
                        </a:cubicBezTo>
                        <a:cubicBezTo>
                          <a:pt x="222250" y="556815"/>
                          <a:pt x="223440" y="635793"/>
                          <a:pt x="221456" y="700087"/>
                        </a:cubicBezTo>
                        <a:cubicBezTo>
                          <a:pt x="219472" y="764381"/>
                          <a:pt x="223044" y="811213"/>
                          <a:pt x="219075" y="873919"/>
                        </a:cubicBezTo>
                        <a:cubicBezTo>
                          <a:pt x="215106" y="936625"/>
                          <a:pt x="209153" y="1006475"/>
                          <a:pt x="197644" y="1076325"/>
                        </a:cubicBezTo>
                        <a:cubicBezTo>
                          <a:pt x="186135" y="1146175"/>
                          <a:pt x="165497" y="1224757"/>
                          <a:pt x="150019" y="1293019"/>
                        </a:cubicBezTo>
                        <a:cubicBezTo>
                          <a:pt x="134541" y="1361281"/>
                          <a:pt x="119856" y="1429544"/>
                          <a:pt x="104775" y="1485900"/>
                        </a:cubicBezTo>
                        <a:cubicBezTo>
                          <a:pt x="89694" y="1542256"/>
                          <a:pt x="76994" y="1580752"/>
                          <a:pt x="59531" y="1631155"/>
                        </a:cubicBezTo>
                        <a:cubicBezTo>
                          <a:pt x="42069" y="1681558"/>
                          <a:pt x="10716" y="1756568"/>
                          <a:pt x="0" y="1788318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  <p:sp>
                <p:nvSpPr>
                  <p:cNvPr id="104" name="フリーフォーム 103"/>
                  <p:cNvSpPr/>
                  <p:nvPr/>
                </p:nvSpPr>
                <p:spPr bwMode="auto">
                  <a:xfrm>
                    <a:off x="-872141" y="6168144"/>
                    <a:ext cx="1100741" cy="263176"/>
                  </a:xfrm>
                  <a:custGeom>
                    <a:avLst/>
                    <a:gdLst>
                      <a:gd name="connsiteX0" fmla="*/ 93472 w 1100741"/>
                      <a:gd name="connsiteY0" fmla="*/ 35012 h 263176"/>
                      <a:gd name="connsiteX1" fmla="*/ 38703 w 1100741"/>
                      <a:gd name="connsiteY1" fmla="*/ 99306 h 263176"/>
                      <a:gd name="connsiteX2" fmla="*/ 603 w 1100741"/>
                      <a:gd name="connsiteY2" fmla="*/ 175506 h 263176"/>
                      <a:gd name="connsiteX3" fmla="*/ 22035 w 1100741"/>
                      <a:gd name="connsiteY3" fmla="*/ 251706 h 263176"/>
                      <a:gd name="connsiteX4" fmla="*/ 105378 w 1100741"/>
                      <a:gd name="connsiteY4" fmla="*/ 256469 h 263176"/>
                      <a:gd name="connsiteX5" fmla="*/ 179197 w 1100741"/>
                      <a:gd name="connsiteY5" fmla="*/ 189794 h 263176"/>
                      <a:gd name="connsiteX6" fmla="*/ 291116 w 1100741"/>
                      <a:gd name="connsiteY6" fmla="*/ 130262 h 263176"/>
                      <a:gd name="connsiteX7" fmla="*/ 383985 w 1100741"/>
                      <a:gd name="connsiteY7" fmla="*/ 58825 h 263176"/>
                      <a:gd name="connsiteX8" fmla="*/ 519716 w 1100741"/>
                      <a:gd name="connsiteY8" fmla="*/ 8819 h 263176"/>
                      <a:gd name="connsiteX9" fmla="*/ 674497 w 1100741"/>
                      <a:gd name="connsiteY9" fmla="*/ 1675 h 263176"/>
                      <a:gd name="connsiteX10" fmla="*/ 805466 w 1100741"/>
                      <a:gd name="connsiteY10" fmla="*/ 27869 h 263176"/>
                      <a:gd name="connsiteX11" fmla="*/ 898335 w 1100741"/>
                      <a:gd name="connsiteY11" fmla="*/ 92162 h 263176"/>
                      <a:gd name="connsiteX12" fmla="*/ 1005491 w 1100741"/>
                      <a:gd name="connsiteY12" fmla="*/ 165981 h 263176"/>
                      <a:gd name="connsiteX13" fmla="*/ 1100741 w 1100741"/>
                      <a:gd name="connsiteY13" fmla="*/ 204081 h 263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00741" h="263176">
                        <a:moveTo>
                          <a:pt x="93472" y="35012"/>
                        </a:moveTo>
                        <a:cubicBezTo>
                          <a:pt x="73826" y="55451"/>
                          <a:pt x="54181" y="75890"/>
                          <a:pt x="38703" y="99306"/>
                        </a:cubicBezTo>
                        <a:cubicBezTo>
                          <a:pt x="23225" y="122722"/>
                          <a:pt x="3381" y="150106"/>
                          <a:pt x="603" y="175506"/>
                        </a:cubicBezTo>
                        <a:cubicBezTo>
                          <a:pt x="-2175" y="200906"/>
                          <a:pt x="4573" y="238212"/>
                          <a:pt x="22035" y="251706"/>
                        </a:cubicBezTo>
                        <a:cubicBezTo>
                          <a:pt x="39497" y="265200"/>
                          <a:pt x="79184" y="266788"/>
                          <a:pt x="105378" y="256469"/>
                        </a:cubicBezTo>
                        <a:cubicBezTo>
                          <a:pt x="131572" y="246150"/>
                          <a:pt x="148241" y="210829"/>
                          <a:pt x="179197" y="189794"/>
                        </a:cubicBezTo>
                        <a:cubicBezTo>
                          <a:pt x="210153" y="168760"/>
                          <a:pt x="256985" y="152090"/>
                          <a:pt x="291116" y="130262"/>
                        </a:cubicBezTo>
                        <a:cubicBezTo>
                          <a:pt x="325247" y="108434"/>
                          <a:pt x="345885" y="79065"/>
                          <a:pt x="383985" y="58825"/>
                        </a:cubicBezTo>
                        <a:cubicBezTo>
                          <a:pt x="422085" y="38585"/>
                          <a:pt x="471297" y="18344"/>
                          <a:pt x="519716" y="8819"/>
                        </a:cubicBezTo>
                        <a:cubicBezTo>
                          <a:pt x="568135" y="-706"/>
                          <a:pt x="626872" y="-1500"/>
                          <a:pt x="674497" y="1675"/>
                        </a:cubicBezTo>
                        <a:cubicBezTo>
                          <a:pt x="722122" y="4850"/>
                          <a:pt x="768160" y="12788"/>
                          <a:pt x="805466" y="27869"/>
                        </a:cubicBezTo>
                        <a:cubicBezTo>
                          <a:pt x="842772" y="42950"/>
                          <a:pt x="898335" y="92162"/>
                          <a:pt x="898335" y="92162"/>
                        </a:cubicBezTo>
                        <a:cubicBezTo>
                          <a:pt x="931672" y="115181"/>
                          <a:pt x="971757" y="147328"/>
                          <a:pt x="1005491" y="165981"/>
                        </a:cubicBezTo>
                        <a:cubicBezTo>
                          <a:pt x="1039225" y="184634"/>
                          <a:pt x="1100741" y="204081"/>
                          <a:pt x="1100741" y="204081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  <p:sp>
                <p:nvSpPr>
                  <p:cNvPr id="105" name="フリーフォーム 104"/>
                  <p:cNvSpPr/>
                  <p:nvPr/>
                </p:nvSpPr>
                <p:spPr bwMode="auto">
                  <a:xfrm>
                    <a:off x="-807440" y="6378779"/>
                    <a:ext cx="1024134" cy="1155496"/>
                  </a:xfrm>
                  <a:custGeom>
                    <a:avLst/>
                    <a:gdLst>
                      <a:gd name="connsiteX0" fmla="*/ 1024134 w 1024134"/>
                      <a:gd name="connsiteY0" fmla="*/ 102984 h 1015002"/>
                      <a:gd name="connsiteX1" fmla="*/ 886021 w 1024134"/>
                      <a:gd name="connsiteY1" fmla="*/ 174421 h 1015002"/>
                      <a:gd name="connsiteX2" fmla="*/ 795534 w 1024134"/>
                      <a:gd name="connsiteY2" fmla="*/ 236334 h 1015002"/>
                      <a:gd name="connsiteX3" fmla="*/ 714571 w 1024134"/>
                      <a:gd name="connsiteY3" fmla="*/ 269671 h 1015002"/>
                      <a:gd name="connsiteX4" fmla="*/ 664565 w 1024134"/>
                      <a:gd name="connsiteY4" fmla="*/ 241096 h 1015002"/>
                      <a:gd name="connsiteX5" fmla="*/ 666946 w 1024134"/>
                      <a:gd name="connsiteY5" fmla="*/ 186327 h 1015002"/>
                      <a:gd name="connsiteX6" fmla="*/ 714571 w 1024134"/>
                      <a:gd name="connsiteY6" fmla="*/ 162515 h 1015002"/>
                      <a:gd name="connsiteX7" fmla="*/ 816965 w 1024134"/>
                      <a:gd name="connsiteY7" fmla="*/ 152990 h 1015002"/>
                      <a:gd name="connsiteX8" fmla="*/ 857446 w 1024134"/>
                      <a:gd name="connsiteY8" fmla="*/ 124415 h 1015002"/>
                      <a:gd name="connsiteX9" fmla="*/ 857446 w 1024134"/>
                      <a:gd name="connsiteY9" fmla="*/ 86315 h 1015002"/>
                      <a:gd name="connsiteX10" fmla="*/ 807440 w 1024134"/>
                      <a:gd name="connsiteY10" fmla="*/ 43452 h 1015002"/>
                      <a:gd name="connsiteX11" fmla="*/ 685996 w 1024134"/>
                      <a:gd name="connsiteY11" fmla="*/ 14877 h 1015002"/>
                      <a:gd name="connsiteX12" fmla="*/ 528834 w 1024134"/>
                      <a:gd name="connsiteY12" fmla="*/ 590 h 1015002"/>
                      <a:gd name="connsiteX13" fmla="*/ 364527 w 1024134"/>
                      <a:gd name="connsiteY13" fmla="*/ 33927 h 1015002"/>
                      <a:gd name="connsiteX14" fmla="*/ 259752 w 1024134"/>
                      <a:gd name="connsiteY14" fmla="*/ 74409 h 1015002"/>
                      <a:gd name="connsiteX15" fmla="*/ 166884 w 1024134"/>
                      <a:gd name="connsiteY15" fmla="*/ 150609 h 1015002"/>
                      <a:gd name="connsiteX16" fmla="*/ 100209 w 1024134"/>
                      <a:gd name="connsiteY16" fmla="*/ 281577 h 1015002"/>
                      <a:gd name="connsiteX17" fmla="*/ 90684 w 1024134"/>
                      <a:gd name="connsiteY17" fmla="*/ 407784 h 1015002"/>
                      <a:gd name="connsiteX18" fmla="*/ 121640 w 1024134"/>
                      <a:gd name="connsiteY18" fmla="*/ 576852 h 1015002"/>
                      <a:gd name="connsiteX19" fmla="*/ 126402 w 1024134"/>
                      <a:gd name="connsiteY19" fmla="*/ 643527 h 1015002"/>
                      <a:gd name="connsiteX20" fmla="*/ 90684 w 1024134"/>
                      <a:gd name="connsiteY20" fmla="*/ 603046 h 1015002"/>
                      <a:gd name="connsiteX21" fmla="*/ 71634 w 1024134"/>
                      <a:gd name="connsiteY21" fmla="*/ 526846 h 1015002"/>
                      <a:gd name="connsiteX22" fmla="*/ 59727 w 1024134"/>
                      <a:gd name="connsiteY22" fmla="*/ 460171 h 1015002"/>
                      <a:gd name="connsiteX23" fmla="*/ 24009 w 1024134"/>
                      <a:gd name="connsiteY23" fmla="*/ 400640 h 1015002"/>
                      <a:gd name="connsiteX24" fmla="*/ 196 w 1024134"/>
                      <a:gd name="connsiteY24" fmla="*/ 464934 h 1015002"/>
                      <a:gd name="connsiteX25" fmla="*/ 14484 w 1024134"/>
                      <a:gd name="connsiteY25" fmla="*/ 581615 h 1015002"/>
                      <a:gd name="connsiteX26" fmla="*/ 45440 w 1024134"/>
                      <a:gd name="connsiteY26" fmla="*/ 743540 h 1015002"/>
                      <a:gd name="connsiteX27" fmla="*/ 102590 w 1024134"/>
                      <a:gd name="connsiteY27" fmla="*/ 881652 h 1015002"/>
                      <a:gd name="connsiteX28" fmla="*/ 119259 w 1024134"/>
                      <a:gd name="connsiteY28" fmla="*/ 931659 h 1015002"/>
                      <a:gd name="connsiteX29" fmla="*/ 119259 w 1024134"/>
                      <a:gd name="connsiteY29" fmla="*/ 1015002 h 1015002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9259 w 1024134"/>
                      <a:gd name="connsiteY28" fmla="*/ 931659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9259 w 1024134"/>
                      <a:gd name="connsiteY28" fmla="*/ 931659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4496 w 1024134"/>
                      <a:gd name="connsiteY28" fmla="*/ 1012622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14496 w 1024134"/>
                      <a:gd name="connsiteY28" fmla="*/ 1010241 h 1155496"/>
                      <a:gd name="connsiteX29" fmla="*/ 69253 w 1024134"/>
                      <a:gd name="connsiteY29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102590 w 1024134"/>
                      <a:gd name="connsiteY27" fmla="*/ 881652 h 1155496"/>
                      <a:gd name="connsiteX28" fmla="*/ 121640 w 1024134"/>
                      <a:gd name="connsiteY28" fmla="*/ 938802 h 1155496"/>
                      <a:gd name="connsiteX29" fmla="*/ 114496 w 1024134"/>
                      <a:gd name="connsiteY29" fmla="*/ 1010241 h 1155496"/>
                      <a:gd name="connsiteX30" fmla="*/ 69253 w 1024134"/>
                      <a:gd name="connsiteY30" fmla="*/ 1155496 h 1155496"/>
                      <a:gd name="connsiteX0" fmla="*/ 1024134 w 1024134"/>
                      <a:gd name="connsiteY0" fmla="*/ 102984 h 1155496"/>
                      <a:gd name="connsiteX1" fmla="*/ 886021 w 1024134"/>
                      <a:gd name="connsiteY1" fmla="*/ 174421 h 1155496"/>
                      <a:gd name="connsiteX2" fmla="*/ 795534 w 1024134"/>
                      <a:gd name="connsiteY2" fmla="*/ 236334 h 1155496"/>
                      <a:gd name="connsiteX3" fmla="*/ 714571 w 1024134"/>
                      <a:gd name="connsiteY3" fmla="*/ 269671 h 1155496"/>
                      <a:gd name="connsiteX4" fmla="*/ 664565 w 1024134"/>
                      <a:gd name="connsiteY4" fmla="*/ 241096 h 1155496"/>
                      <a:gd name="connsiteX5" fmla="*/ 666946 w 1024134"/>
                      <a:gd name="connsiteY5" fmla="*/ 186327 h 1155496"/>
                      <a:gd name="connsiteX6" fmla="*/ 714571 w 1024134"/>
                      <a:gd name="connsiteY6" fmla="*/ 162515 h 1155496"/>
                      <a:gd name="connsiteX7" fmla="*/ 816965 w 1024134"/>
                      <a:gd name="connsiteY7" fmla="*/ 152990 h 1155496"/>
                      <a:gd name="connsiteX8" fmla="*/ 857446 w 1024134"/>
                      <a:gd name="connsiteY8" fmla="*/ 124415 h 1155496"/>
                      <a:gd name="connsiteX9" fmla="*/ 857446 w 1024134"/>
                      <a:gd name="connsiteY9" fmla="*/ 86315 h 1155496"/>
                      <a:gd name="connsiteX10" fmla="*/ 807440 w 1024134"/>
                      <a:gd name="connsiteY10" fmla="*/ 43452 h 1155496"/>
                      <a:gd name="connsiteX11" fmla="*/ 685996 w 1024134"/>
                      <a:gd name="connsiteY11" fmla="*/ 14877 h 1155496"/>
                      <a:gd name="connsiteX12" fmla="*/ 528834 w 1024134"/>
                      <a:gd name="connsiteY12" fmla="*/ 590 h 1155496"/>
                      <a:gd name="connsiteX13" fmla="*/ 364527 w 1024134"/>
                      <a:gd name="connsiteY13" fmla="*/ 33927 h 1155496"/>
                      <a:gd name="connsiteX14" fmla="*/ 259752 w 1024134"/>
                      <a:gd name="connsiteY14" fmla="*/ 74409 h 1155496"/>
                      <a:gd name="connsiteX15" fmla="*/ 166884 w 1024134"/>
                      <a:gd name="connsiteY15" fmla="*/ 150609 h 1155496"/>
                      <a:gd name="connsiteX16" fmla="*/ 100209 w 1024134"/>
                      <a:gd name="connsiteY16" fmla="*/ 281577 h 1155496"/>
                      <a:gd name="connsiteX17" fmla="*/ 90684 w 1024134"/>
                      <a:gd name="connsiteY17" fmla="*/ 407784 h 1155496"/>
                      <a:gd name="connsiteX18" fmla="*/ 121640 w 1024134"/>
                      <a:gd name="connsiteY18" fmla="*/ 576852 h 1155496"/>
                      <a:gd name="connsiteX19" fmla="*/ 126402 w 1024134"/>
                      <a:gd name="connsiteY19" fmla="*/ 643527 h 1155496"/>
                      <a:gd name="connsiteX20" fmla="*/ 90684 w 1024134"/>
                      <a:gd name="connsiteY20" fmla="*/ 603046 h 1155496"/>
                      <a:gd name="connsiteX21" fmla="*/ 71634 w 1024134"/>
                      <a:gd name="connsiteY21" fmla="*/ 526846 h 1155496"/>
                      <a:gd name="connsiteX22" fmla="*/ 59727 w 1024134"/>
                      <a:gd name="connsiteY22" fmla="*/ 460171 h 1155496"/>
                      <a:gd name="connsiteX23" fmla="*/ 24009 w 1024134"/>
                      <a:gd name="connsiteY23" fmla="*/ 400640 h 1155496"/>
                      <a:gd name="connsiteX24" fmla="*/ 196 w 1024134"/>
                      <a:gd name="connsiteY24" fmla="*/ 464934 h 1155496"/>
                      <a:gd name="connsiteX25" fmla="*/ 14484 w 1024134"/>
                      <a:gd name="connsiteY25" fmla="*/ 581615 h 1155496"/>
                      <a:gd name="connsiteX26" fmla="*/ 45440 w 1024134"/>
                      <a:gd name="connsiteY26" fmla="*/ 743540 h 1155496"/>
                      <a:gd name="connsiteX27" fmla="*/ 88302 w 1024134"/>
                      <a:gd name="connsiteY27" fmla="*/ 848315 h 1155496"/>
                      <a:gd name="connsiteX28" fmla="*/ 121640 w 1024134"/>
                      <a:gd name="connsiteY28" fmla="*/ 938802 h 1155496"/>
                      <a:gd name="connsiteX29" fmla="*/ 114496 w 1024134"/>
                      <a:gd name="connsiteY29" fmla="*/ 1010241 h 1155496"/>
                      <a:gd name="connsiteX30" fmla="*/ 69253 w 1024134"/>
                      <a:gd name="connsiteY30" fmla="*/ 1155496 h 1155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024134" h="1155496">
                        <a:moveTo>
                          <a:pt x="1024134" y="102984"/>
                        </a:moveTo>
                        <a:cubicBezTo>
                          <a:pt x="974127" y="127590"/>
                          <a:pt x="924121" y="152196"/>
                          <a:pt x="886021" y="174421"/>
                        </a:cubicBezTo>
                        <a:cubicBezTo>
                          <a:pt x="847921" y="196646"/>
                          <a:pt x="824109" y="220459"/>
                          <a:pt x="795534" y="236334"/>
                        </a:cubicBezTo>
                        <a:cubicBezTo>
                          <a:pt x="766959" y="252209"/>
                          <a:pt x="736399" y="268877"/>
                          <a:pt x="714571" y="269671"/>
                        </a:cubicBezTo>
                        <a:cubicBezTo>
                          <a:pt x="692743" y="270465"/>
                          <a:pt x="672502" y="254987"/>
                          <a:pt x="664565" y="241096"/>
                        </a:cubicBezTo>
                        <a:cubicBezTo>
                          <a:pt x="656628" y="227205"/>
                          <a:pt x="658612" y="199424"/>
                          <a:pt x="666946" y="186327"/>
                        </a:cubicBezTo>
                        <a:cubicBezTo>
                          <a:pt x="675280" y="173230"/>
                          <a:pt x="689568" y="168071"/>
                          <a:pt x="714571" y="162515"/>
                        </a:cubicBezTo>
                        <a:cubicBezTo>
                          <a:pt x="739574" y="156959"/>
                          <a:pt x="793153" y="159340"/>
                          <a:pt x="816965" y="152990"/>
                        </a:cubicBezTo>
                        <a:cubicBezTo>
                          <a:pt x="840777" y="146640"/>
                          <a:pt x="850699" y="135527"/>
                          <a:pt x="857446" y="124415"/>
                        </a:cubicBezTo>
                        <a:cubicBezTo>
                          <a:pt x="864193" y="113303"/>
                          <a:pt x="865780" y="99809"/>
                          <a:pt x="857446" y="86315"/>
                        </a:cubicBezTo>
                        <a:cubicBezTo>
                          <a:pt x="849112" y="72821"/>
                          <a:pt x="836015" y="55358"/>
                          <a:pt x="807440" y="43452"/>
                        </a:cubicBezTo>
                        <a:cubicBezTo>
                          <a:pt x="778865" y="31546"/>
                          <a:pt x="732430" y="22021"/>
                          <a:pt x="685996" y="14877"/>
                        </a:cubicBezTo>
                        <a:cubicBezTo>
                          <a:pt x="639562" y="7733"/>
                          <a:pt x="582412" y="-2585"/>
                          <a:pt x="528834" y="590"/>
                        </a:cubicBezTo>
                        <a:cubicBezTo>
                          <a:pt x="475256" y="3765"/>
                          <a:pt x="409374" y="21624"/>
                          <a:pt x="364527" y="33927"/>
                        </a:cubicBezTo>
                        <a:cubicBezTo>
                          <a:pt x="319680" y="46230"/>
                          <a:pt x="292692" y="54962"/>
                          <a:pt x="259752" y="74409"/>
                        </a:cubicBezTo>
                        <a:cubicBezTo>
                          <a:pt x="226812" y="93856"/>
                          <a:pt x="193474" y="116081"/>
                          <a:pt x="166884" y="150609"/>
                        </a:cubicBezTo>
                        <a:cubicBezTo>
                          <a:pt x="140294" y="185137"/>
                          <a:pt x="112909" y="238715"/>
                          <a:pt x="100209" y="281577"/>
                        </a:cubicBezTo>
                        <a:cubicBezTo>
                          <a:pt x="87509" y="324440"/>
                          <a:pt x="87112" y="358572"/>
                          <a:pt x="90684" y="407784"/>
                        </a:cubicBezTo>
                        <a:cubicBezTo>
                          <a:pt x="94256" y="456996"/>
                          <a:pt x="115687" y="537562"/>
                          <a:pt x="121640" y="576852"/>
                        </a:cubicBezTo>
                        <a:cubicBezTo>
                          <a:pt x="127593" y="616143"/>
                          <a:pt x="131561" y="639161"/>
                          <a:pt x="126402" y="643527"/>
                        </a:cubicBezTo>
                        <a:cubicBezTo>
                          <a:pt x="121243" y="647893"/>
                          <a:pt x="99812" y="622493"/>
                          <a:pt x="90684" y="603046"/>
                        </a:cubicBezTo>
                        <a:cubicBezTo>
                          <a:pt x="81556" y="583599"/>
                          <a:pt x="76794" y="550659"/>
                          <a:pt x="71634" y="526846"/>
                        </a:cubicBezTo>
                        <a:cubicBezTo>
                          <a:pt x="66474" y="503033"/>
                          <a:pt x="67664" y="481205"/>
                          <a:pt x="59727" y="460171"/>
                        </a:cubicBezTo>
                        <a:cubicBezTo>
                          <a:pt x="51790" y="439137"/>
                          <a:pt x="33931" y="399846"/>
                          <a:pt x="24009" y="400640"/>
                        </a:cubicBezTo>
                        <a:cubicBezTo>
                          <a:pt x="14087" y="401434"/>
                          <a:pt x="1783" y="434772"/>
                          <a:pt x="196" y="464934"/>
                        </a:cubicBezTo>
                        <a:cubicBezTo>
                          <a:pt x="-1391" y="495096"/>
                          <a:pt x="6943" y="535181"/>
                          <a:pt x="14484" y="581615"/>
                        </a:cubicBezTo>
                        <a:cubicBezTo>
                          <a:pt x="22025" y="628049"/>
                          <a:pt x="33137" y="699090"/>
                          <a:pt x="45440" y="743540"/>
                        </a:cubicBezTo>
                        <a:cubicBezTo>
                          <a:pt x="57743" y="787990"/>
                          <a:pt x="75602" y="815771"/>
                          <a:pt x="88302" y="848315"/>
                        </a:cubicBezTo>
                        <a:cubicBezTo>
                          <a:pt x="101002" y="880859"/>
                          <a:pt x="119656" y="917371"/>
                          <a:pt x="121640" y="938802"/>
                        </a:cubicBezTo>
                        <a:cubicBezTo>
                          <a:pt x="123624" y="960233"/>
                          <a:pt x="123227" y="974125"/>
                          <a:pt x="114496" y="1010241"/>
                        </a:cubicBezTo>
                        <a:cubicBezTo>
                          <a:pt x="105765" y="1046357"/>
                          <a:pt x="81160" y="1109458"/>
                          <a:pt x="69253" y="1155496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ja-JP" altLang="en-US" sz="16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MS UI Gothic" pitchFamily="50" charset="-128"/>
                    </a:endParaRPr>
                  </a:p>
                </p:txBody>
              </p:sp>
            </p:grpSp>
            <p:sp>
              <p:nvSpPr>
                <p:cNvPr id="107" name="フリーフォーム 106"/>
                <p:cNvSpPr/>
                <p:nvPr/>
              </p:nvSpPr>
              <p:spPr bwMode="auto">
                <a:xfrm>
                  <a:off x="-1429619" y="3280250"/>
                  <a:ext cx="157602" cy="328978"/>
                </a:xfrm>
                <a:custGeom>
                  <a:avLst/>
                  <a:gdLst>
                    <a:gd name="connsiteX0" fmla="*/ 0 w 113964"/>
                    <a:gd name="connsiteY0" fmla="*/ 327105 h 327105"/>
                    <a:gd name="connsiteX1" fmla="*/ 95250 w 113964"/>
                    <a:gd name="connsiteY1" fmla="*/ 8018 h 327105"/>
                    <a:gd name="connsiteX2" fmla="*/ 111919 w 113964"/>
                    <a:gd name="connsiteY2" fmla="*/ 115174 h 327105"/>
                    <a:gd name="connsiteX3" fmla="*/ 66675 w 113964"/>
                    <a:gd name="connsiteY3" fmla="*/ 324724 h 327105"/>
                    <a:gd name="connsiteX0" fmla="*/ 0 w 113465"/>
                    <a:gd name="connsiteY0" fmla="*/ 319690 h 319690"/>
                    <a:gd name="connsiteX1" fmla="*/ 21876 w 113465"/>
                    <a:gd name="connsiteY1" fmla="*/ 76803 h 319690"/>
                    <a:gd name="connsiteX2" fmla="*/ 95250 w 113465"/>
                    <a:gd name="connsiteY2" fmla="*/ 603 h 319690"/>
                    <a:gd name="connsiteX3" fmla="*/ 111919 w 113465"/>
                    <a:gd name="connsiteY3" fmla="*/ 107759 h 319690"/>
                    <a:gd name="connsiteX4" fmla="*/ 66675 w 113465"/>
                    <a:gd name="connsiteY4" fmla="*/ 317309 h 319690"/>
                    <a:gd name="connsiteX0" fmla="*/ 0 w 149184"/>
                    <a:gd name="connsiteY0" fmla="*/ 310165 h 317309"/>
                    <a:gd name="connsiteX1" fmla="*/ 57595 w 149184"/>
                    <a:gd name="connsiteY1" fmla="*/ 76803 h 317309"/>
                    <a:gd name="connsiteX2" fmla="*/ 130969 w 149184"/>
                    <a:gd name="connsiteY2" fmla="*/ 603 h 317309"/>
                    <a:gd name="connsiteX3" fmla="*/ 147638 w 149184"/>
                    <a:gd name="connsiteY3" fmla="*/ 107759 h 317309"/>
                    <a:gd name="connsiteX4" fmla="*/ 102394 w 149184"/>
                    <a:gd name="connsiteY4" fmla="*/ 317309 h 317309"/>
                    <a:gd name="connsiteX0" fmla="*/ 0 w 147772"/>
                    <a:gd name="connsiteY0" fmla="*/ 321915 h 329059"/>
                    <a:gd name="connsiteX1" fmla="*/ 57595 w 147772"/>
                    <a:gd name="connsiteY1" fmla="*/ 88553 h 329059"/>
                    <a:gd name="connsiteX2" fmla="*/ 114300 w 147772"/>
                    <a:gd name="connsiteY2" fmla="*/ 447 h 329059"/>
                    <a:gd name="connsiteX3" fmla="*/ 147638 w 147772"/>
                    <a:gd name="connsiteY3" fmla="*/ 119509 h 329059"/>
                    <a:gd name="connsiteX4" fmla="*/ 102394 w 147772"/>
                    <a:gd name="connsiteY4" fmla="*/ 329059 h 329059"/>
                    <a:gd name="connsiteX0" fmla="*/ 0 w 157703"/>
                    <a:gd name="connsiteY0" fmla="*/ 324216 h 331360"/>
                    <a:gd name="connsiteX1" fmla="*/ 57595 w 157703"/>
                    <a:gd name="connsiteY1" fmla="*/ 90854 h 331360"/>
                    <a:gd name="connsiteX2" fmla="*/ 114300 w 157703"/>
                    <a:gd name="connsiteY2" fmla="*/ 2748 h 331360"/>
                    <a:gd name="connsiteX3" fmla="*/ 155227 w 157703"/>
                    <a:gd name="connsiteY3" fmla="*/ 31323 h 331360"/>
                    <a:gd name="connsiteX4" fmla="*/ 147638 w 157703"/>
                    <a:gd name="connsiteY4" fmla="*/ 121810 h 331360"/>
                    <a:gd name="connsiteX5" fmla="*/ 102394 w 157703"/>
                    <a:gd name="connsiteY5" fmla="*/ 331360 h 331360"/>
                    <a:gd name="connsiteX0" fmla="*/ 0 w 160425"/>
                    <a:gd name="connsiteY0" fmla="*/ 324216 h 331360"/>
                    <a:gd name="connsiteX1" fmla="*/ 57595 w 160425"/>
                    <a:gd name="connsiteY1" fmla="*/ 90854 h 331360"/>
                    <a:gd name="connsiteX2" fmla="*/ 114300 w 160425"/>
                    <a:gd name="connsiteY2" fmla="*/ 2748 h 331360"/>
                    <a:gd name="connsiteX3" fmla="*/ 155227 w 160425"/>
                    <a:gd name="connsiteY3" fmla="*/ 31323 h 331360"/>
                    <a:gd name="connsiteX4" fmla="*/ 154782 w 160425"/>
                    <a:gd name="connsiteY4" fmla="*/ 124191 h 331360"/>
                    <a:gd name="connsiteX5" fmla="*/ 102394 w 160425"/>
                    <a:gd name="connsiteY5" fmla="*/ 331360 h 331360"/>
                    <a:gd name="connsiteX0" fmla="*/ 0 w 159178"/>
                    <a:gd name="connsiteY0" fmla="*/ 324216 h 331360"/>
                    <a:gd name="connsiteX1" fmla="*/ 57595 w 159178"/>
                    <a:gd name="connsiteY1" fmla="*/ 90854 h 331360"/>
                    <a:gd name="connsiteX2" fmla="*/ 114300 w 159178"/>
                    <a:gd name="connsiteY2" fmla="*/ 2748 h 331360"/>
                    <a:gd name="connsiteX3" fmla="*/ 155227 w 159178"/>
                    <a:gd name="connsiteY3" fmla="*/ 31323 h 331360"/>
                    <a:gd name="connsiteX4" fmla="*/ 154782 w 159178"/>
                    <a:gd name="connsiteY4" fmla="*/ 124191 h 331360"/>
                    <a:gd name="connsiteX5" fmla="*/ 121890 w 159178"/>
                    <a:gd name="connsiteY5" fmla="*/ 188485 h 331360"/>
                    <a:gd name="connsiteX6" fmla="*/ 102394 w 159178"/>
                    <a:gd name="connsiteY6" fmla="*/ 331360 h 331360"/>
                    <a:gd name="connsiteX0" fmla="*/ 0 w 157602"/>
                    <a:gd name="connsiteY0" fmla="*/ 324216 h 331360"/>
                    <a:gd name="connsiteX1" fmla="*/ 57595 w 157602"/>
                    <a:gd name="connsiteY1" fmla="*/ 90854 h 331360"/>
                    <a:gd name="connsiteX2" fmla="*/ 114300 w 157602"/>
                    <a:gd name="connsiteY2" fmla="*/ 2748 h 331360"/>
                    <a:gd name="connsiteX3" fmla="*/ 155227 w 157602"/>
                    <a:gd name="connsiteY3" fmla="*/ 31323 h 331360"/>
                    <a:gd name="connsiteX4" fmla="*/ 150019 w 157602"/>
                    <a:gd name="connsiteY4" fmla="*/ 102760 h 331360"/>
                    <a:gd name="connsiteX5" fmla="*/ 121890 w 157602"/>
                    <a:gd name="connsiteY5" fmla="*/ 188485 h 331360"/>
                    <a:gd name="connsiteX6" fmla="*/ 102394 w 157602"/>
                    <a:gd name="connsiteY6" fmla="*/ 331360 h 331360"/>
                    <a:gd name="connsiteX0" fmla="*/ 0 w 157602"/>
                    <a:gd name="connsiteY0" fmla="*/ 324216 h 324216"/>
                    <a:gd name="connsiteX1" fmla="*/ 57595 w 157602"/>
                    <a:gd name="connsiteY1" fmla="*/ 90854 h 324216"/>
                    <a:gd name="connsiteX2" fmla="*/ 114300 w 157602"/>
                    <a:gd name="connsiteY2" fmla="*/ 2748 h 324216"/>
                    <a:gd name="connsiteX3" fmla="*/ 155227 w 157602"/>
                    <a:gd name="connsiteY3" fmla="*/ 31323 h 324216"/>
                    <a:gd name="connsiteX4" fmla="*/ 150019 w 157602"/>
                    <a:gd name="connsiteY4" fmla="*/ 102760 h 324216"/>
                    <a:gd name="connsiteX5" fmla="*/ 121890 w 157602"/>
                    <a:gd name="connsiteY5" fmla="*/ 188485 h 324216"/>
                    <a:gd name="connsiteX6" fmla="*/ 78582 w 157602"/>
                    <a:gd name="connsiteY6" fmla="*/ 319454 h 324216"/>
                    <a:gd name="connsiteX0" fmla="*/ 0 w 157602"/>
                    <a:gd name="connsiteY0" fmla="*/ 324216 h 331361"/>
                    <a:gd name="connsiteX1" fmla="*/ 57595 w 157602"/>
                    <a:gd name="connsiteY1" fmla="*/ 90854 h 331361"/>
                    <a:gd name="connsiteX2" fmla="*/ 114300 w 157602"/>
                    <a:gd name="connsiteY2" fmla="*/ 2748 h 331361"/>
                    <a:gd name="connsiteX3" fmla="*/ 155227 w 157602"/>
                    <a:gd name="connsiteY3" fmla="*/ 31323 h 331361"/>
                    <a:gd name="connsiteX4" fmla="*/ 150019 w 157602"/>
                    <a:gd name="connsiteY4" fmla="*/ 102760 h 331361"/>
                    <a:gd name="connsiteX5" fmla="*/ 121890 w 157602"/>
                    <a:gd name="connsiteY5" fmla="*/ 188485 h 331361"/>
                    <a:gd name="connsiteX6" fmla="*/ 76201 w 157602"/>
                    <a:gd name="connsiteY6" fmla="*/ 331361 h 331361"/>
                    <a:gd name="connsiteX0" fmla="*/ 0 w 157602"/>
                    <a:gd name="connsiteY0" fmla="*/ 324216 h 324216"/>
                    <a:gd name="connsiteX1" fmla="*/ 57595 w 157602"/>
                    <a:gd name="connsiteY1" fmla="*/ 90854 h 324216"/>
                    <a:gd name="connsiteX2" fmla="*/ 114300 w 157602"/>
                    <a:gd name="connsiteY2" fmla="*/ 2748 h 324216"/>
                    <a:gd name="connsiteX3" fmla="*/ 155227 w 157602"/>
                    <a:gd name="connsiteY3" fmla="*/ 31323 h 324216"/>
                    <a:gd name="connsiteX4" fmla="*/ 150019 w 157602"/>
                    <a:gd name="connsiteY4" fmla="*/ 102760 h 324216"/>
                    <a:gd name="connsiteX5" fmla="*/ 121890 w 157602"/>
                    <a:gd name="connsiteY5" fmla="*/ 188485 h 324216"/>
                    <a:gd name="connsiteX6" fmla="*/ 78582 w 157602"/>
                    <a:gd name="connsiteY6" fmla="*/ 319454 h 324216"/>
                    <a:gd name="connsiteX0" fmla="*/ 0 w 157602"/>
                    <a:gd name="connsiteY0" fmla="*/ 324216 h 333741"/>
                    <a:gd name="connsiteX1" fmla="*/ 57595 w 157602"/>
                    <a:gd name="connsiteY1" fmla="*/ 90854 h 333741"/>
                    <a:gd name="connsiteX2" fmla="*/ 114300 w 157602"/>
                    <a:gd name="connsiteY2" fmla="*/ 2748 h 333741"/>
                    <a:gd name="connsiteX3" fmla="*/ 155227 w 157602"/>
                    <a:gd name="connsiteY3" fmla="*/ 31323 h 333741"/>
                    <a:gd name="connsiteX4" fmla="*/ 150019 w 157602"/>
                    <a:gd name="connsiteY4" fmla="*/ 102760 h 333741"/>
                    <a:gd name="connsiteX5" fmla="*/ 121890 w 157602"/>
                    <a:gd name="connsiteY5" fmla="*/ 188485 h 333741"/>
                    <a:gd name="connsiteX6" fmla="*/ 78582 w 157602"/>
                    <a:gd name="connsiteY6" fmla="*/ 333741 h 333741"/>
                    <a:gd name="connsiteX0" fmla="*/ 0 w 157602"/>
                    <a:gd name="connsiteY0" fmla="*/ 324216 h 324216"/>
                    <a:gd name="connsiteX1" fmla="*/ 57595 w 157602"/>
                    <a:gd name="connsiteY1" fmla="*/ 90854 h 324216"/>
                    <a:gd name="connsiteX2" fmla="*/ 114300 w 157602"/>
                    <a:gd name="connsiteY2" fmla="*/ 2748 h 324216"/>
                    <a:gd name="connsiteX3" fmla="*/ 155227 w 157602"/>
                    <a:gd name="connsiteY3" fmla="*/ 31323 h 324216"/>
                    <a:gd name="connsiteX4" fmla="*/ 150019 w 157602"/>
                    <a:gd name="connsiteY4" fmla="*/ 102760 h 324216"/>
                    <a:gd name="connsiteX5" fmla="*/ 121890 w 157602"/>
                    <a:gd name="connsiteY5" fmla="*/ 188485 h 324216"/>
                    <a:gd name="connsiteX6" fmla="*/ 80963 w 157602"/>
                    <a:gd name="connsiteY6" fmla="*/ 321835 h 324216"/>
                    <a:gd name="connsiteX0" fmla="*/ 0 w 157602"/>
                    <a:gd name="connsiteY0" fmla="*/ 324216 h 328978"/>
                    <a:gd name="connsiteX1" fmla="*/ 57595 w 157602"/>
                    <a:gd name="connsiteY1" fmla="*/ 90854 h 328978"/>
                    <a:gd name="connsiteX2" fmla="*/ 114300 w 157602"/>
                    <a:gd name="connsiteY2" fmla="*/ 2748 h 328978"/>
                    <a:gd name="connsiteX3" fmla="*/ 155227 w 157602"/>
                    <a:gd name="connsiteY3" fmla="*/ 31323 h 328978"/>
                    <a:gd name="connsiteX4" fmla="*/ 150019 w 157602"/>
                    <a:gd name="connsiteY4" fmla="*/ 102760 h 328978"/>
                    <a:gd name="connsiteX5" fmla="*/ 121890 w 157602"/>
                    <a:gd name="connsiteY5" fmla="*/ 188485 h 328978"/>
                    <a:gd name="connsiteX6" fmla="*/ 80963 w 157602"/>
                    <a:gd name="connsiteY6" fmla="*/ 328978 h 328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7602" h="328978">
                      <a:moveTo>
                        <a:pt x="0" y="324216"/>
                      </a:moveTo>
                      <a:cubicBezTo>
                        <a:pt x="8805" y="290879"/>
                        <a:pt x="41720" y="144035"/>
                        <a:pt x="57595" y="90854"/>
                      </a:cubicBezTo>
                      <a:cubicBezTo>
                        <a:pt x="73470" y="37673"/>
                        <a:pt x="98028" y="12670"/>
                        <a:pt x="114300" y="2748"/>
                      </a:cubicBezTo>
                      <a:cubicBezTo>
                        <a:pt x="130572" y="-7174"/>
                        <a:pt x="149671" y="11479"/>
                        <a:pt x="155227" y="31323"/>
                      </a:cubicBezTo>
                      <a:cubicBezTo>
                        <a:pt x="160783" y="51167"/>
                        <a:pt x="155575" y="76566"/>
                        <a:pt x="150019" y="102760"/>
                      </a:cubicBezTo>
                      <a:cubicBezTo>
                        <a:pt x="144463" y="128954"/>
                        <a:pt x="130621" y="153957"/>
                        <a:pt x="121890" y="188485"/>
                      </a:cubicBezTo>
                      <a:cubicBezTo>
                        <a:pt x="113159" y="223013"/>
                        <a:pt x="85800" y="311912"/>
                        <a:pt x="80963" y="328978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108" name="フリーフォーム 107"/>
                <p:cNvSpPr/>
                <p:nvPr/>
              </p:nvSpPr>
              <p:spPr bwMode="auto">
                <a:xfrm>
                  <a:off x="-1307370" y="3451927"/>
                  <a:ext cx="262002" cy="53320"/>
                </a:xfrm>
                <a:custGeom>
                  <a:avLst/>
                  <a:gdLst>
                    <a:gd name="connsiteX0" fmla="*/ 17 w 260829"/>
                    <a:gd name="connsiteY0" fmla="*/ 21812 h 48013"/>
                    <a:gd name="connsiteX1" fmla="*/ 83361 w 260829"/>
                    <a:gd name="connsiteY1" fmla="*/ 43243 h 48013"/>
                    <a:gd name="connsiteX2" fmla="*/ 152417 w 260829"/>
                    <a:gd name="connsiteY2" fmla="*/ 48006 h 48013"/>
                    <a:gd name="connsiteX3" fmla="*/ 252429 w 260829"/>
                    <a:gd name="connsiteY3" fmla="*/ 43243 h 48013"/>
                    <a:gd name="connsiteX4" fmla="*/ 247667 w 260829"/>
                    <a:gd name="connsiteY4" fmla="*/ 17049 h 48013"/>
                    <a:gd name="connsiteX5" fmla="*/ 185754 w 260829"/>
                    <a:gd name="connsiteY5" fmla="*/ 7524 h 48013"/>
                    <a:gd name="connsiteX6" fmla="*/ 90504 w 260829"/>
                    <a:gd name="connsiteY6" fmla="*/ 381 h 48013"/>
                    <a:gd name="connsiteX7" fmla="*/ 17 w 260829"/>
                    <a:gd name="connsiteY7" fmla="*/ 21812 h 48013"/>
                    <a:gd name="connsiteX0" fmla="*/ 17 w 258436"/>
                    <a:gd name="connsiteY0" fmla="*/ 21812 h 48006"/>
                    <a:gd name="connsiteX1" fmla="*/ 83361 w 258436"/>
                    <a:gd name="connsiteY1" fmla="*/ 43243 h 48006"/>
                    <a:gd name="connsiteX2" fmla="*/ 152417 w 258436"/>
                    <a:gd name="connsiteY2" fmla="*/ 48006 h 48006"/>
                    <a:gd name="connsiteX3" fmla="*/ 252429 w 258436"/>
                    <a:gd name="connsiteY3" fmla="*/ 43243 h 48006"/>
                    <a:gd name="connsiteX4" fmla="*/ 240523 w 258436"/>
                    <a:gd name="connsiteY4" fmla="*/ 19430 h 48006"/>
                    <a:gd name="connsiteX5" fmla="*/ 185754 w 258436"/>
                    <a:gd name="connsiteY5" fmla="*/ 7524 h 48006"/>
                    <a:gd name="connsiteX6" fmla="*/ 90504 w 258436"/>
                    <a:gd name="connsiteY6" fmla="*/ 381 h 48006"/>
                    <a:gd name="connsiteX7" fmla="*/ 17 w 258436"/>
                    <a:gd name="connsiteY7" fmla="*/ 21812 h 48006"/>
                    <a:gd name="connsiteX0" fmla="*/ 17 w 258892"/>
                    <a:gd name="connsiteY0" fmla="*/ 22271 h 48465"/>
                    <a:gd name="connsiteX1" fmla="*/ 83361 w 258892"/>
                    <a:gd name="connsiteY1" fmla="*/ 43702 h 48465"/>
                    <a:gd name="connsiteX2" fmla="*/ 152417 w 258892"/>
                    <a:gd name="connsiteY2" fmla="*/ 48465 h 48465"/>
                    <a:gd name="connsiteX3" fmla="*/ 252429 w 258892"/>
                    <a:gd name="connsiteY3" fmla="*/ 43702 h 48465"/>
                    <a:gd name="connsiteX4" fmla="*/ 240523 w 258892"/>
                    <a:gd name="connsiteY4" fmla="*/ 19889 h 48465"/>
                    <a:gd name="connsiteX5" fmla="*/ 171466 w 258892"/>
                    <a:gd name="connsiteY5" fmla="*/ 5602 h 48465"/>
                    <a:gd name="connsiteX6" fmla="*/ 90504 w 258892"/>
                    <a:gd name="connsiteY6" fmla="*/ 840 h 48465"/>
                    <a:gd name="connsiteX7" fmla="*/ 17 w 258892"/>
                    <a:gd name="connsiteY7" fmla="*/ 22271 h 48465"/>
                    <a:gd name="connsiteX0" fmla="*/ 95 w 258970"/>
                    <a:gd name="connsiteY0" fmla="*/ 22271 h 48465"/>
                    <a:gd name="connsiteX1" fmla="*/ 83439 w 258970"/>
                    <a:gd name="connsiteY1" fmla="*/ 43702 h 48465"/>
                    <a:gd name="connsiteX2" fmla="*/ 152495 w 258970"/>
                    <a:gd name="connsiteY2" fmla="*/ 48465 h 48465"/>
                    <a:gd name="connsiteX3" fmla="*/ 252507 w 258970"/>
                    <a:gd name="connsiteY3" fmla="*/ 43702 h 48465"/>
                    <a:gd name="connsiteX4" fmla="*/ 240601 w 258970"/>
                    <a:gd name="connsiteY4" fmla="*/ 19889 h 48465"/>
                    <a:gd name="connsiteX5" fmla="*/ 171544 w 258970"/>
                    <a:gd name="connsiteY5" fmla="*/ 5602 h 48465"/>
                    <a:gd name="connsiteX6" fmla="*/ 69151 w 258970"/>
                    <a:gd name="connsiteY6" fmla="*/ 840 h 48465"/>
                    <a:gd name="connsiteX7" fmla="*/ 95 w 258970"/>
                    <a:gd name="connsiteY7" fmla="*/ 22271 h 48465"/>
                    <a:gd name="connsiteX0" fmla="*/ 95 w 269771"/>
                    <a:gd name="connsiteY0" fmla="*/ 23112 h 49933"/>
                    <a:gd name="connsiteX1" fmla="*/ 83439 w 269771"/>
                    <a:gd name="connsiteY1" fmla="*/ 44543 h 49933"/>
                    <a:gd name="connsiteX2" fmla="*/ 152495 w 269771"/>
                    <a:gd name="connsiteY2" fmla="*/ 49306 h 49933"/>
                    <a:gd name="connsiteX3" fmla="*/ 252507 w 269771"/>
                    <a:gd name="connsiteY3" fmla="*/ 44543 h 49933"/>
                    <a:gd name="connsiteX4" fmla="*/ 262032 w 269771"/>
                    <a:gd name="connsiteY4" fmla="*/ 1680 h 49933"/>
                    <a:gd name="connsiteX5" fmla="*/ 171544 w 269771"/>
                    <a:gd name="connsiteY5" fmla="*/ 6443 h 49933"/>
                    <a:gd name="connsiteX6" fmla="*/ 69151 w 269771"/>
                    <a:gd name="connsiteY6" fmla="*/ 1681 h 49933"/>
                    <a:gd name="connsiteX7" fmla="*/ 95 w 269771"/>
                    <a:gd name="connsiteY7" fmla="*/ 23112 h 49933"/>
                    <a:gd name="connsiteX0" fmla="*/ 95 w 270801"/>
                    <a:gd name="connsiteY0" fmla="*/ 22272 h 49509"/>
                    <a:gd name="connsiteX1" fmla="*/ 83439 w 270801"/>
                    <a:gd name="connsiteY1" fmla="*/ 43703 h 49509"/>
                    <a:gd name="connsiteX2" fmla="*/ 152495 w 270801"/>
                    <a:gd name="connsiteY2" fmla="*/ 48466 h 49509"/>
                    <a:gd name="connsiteX3" fmla="*/ 254888 w 270801"/>
                    <a:gd name="connsiteY3" fmla="*/ 27034 h 49509"/>
                    <a:gd name="connsiteX4" fmla="*/ 262032 w 270801"/>
                    <a:gd name="connsiteY4" fmla="*/ 840 h 49509"/>
                    <a:gd name="connsiteX5" fmla="*/ 171544 w 270801"/>
                    <a:gd name="connsiteY5" fmla="*/ 5603 h 49509"/>
                    <a:gd name="connsiteX6" fmla="*/ 69151 w 270801"/>
                    <a:gd name="connsiteY6" fmla="*/ 841 h 49509"/>
                    <a:gd name="connsiteX7" fmla="*/ 95 w 270801"/>
                    <a:gd name="connsiteY7" fmla="*/ 22272 h 49509"/>
                    <a:gd name="connsiteX0" fmla="*/ 95 w 270801"/>
                    <a:gd name="connsiteY0" fmla="*/ 25326 h 52563"/>
                    <a:gd name="connsiteX1" fmla="*/ 83439 w 270801"/>
                    <a:gd name="connsiteY1" fmla="*/ 46757 h 52563"/>
                    <a:gd name="connsiteX2" fmla="*/ 152495 w 270801"/>
                    <a:gd name="connsiteY2" fmla="*/ 51520 h 52563"/>
                    <a:gd name="connsiteX3" fmla="*/ 254888 w 270801"/>
                    <a:gd name="connsiteY3" fmla="*/ 30088 h 52563"/>
                    <a:gd name="connsiteX4" fmla="*/ 262032 w 270801"/>
                    <a:gd name="connsiteY4" fmla="*/ 3894 h 52563"/>
                    <a:gd name="connsiteX5" fmla="*/ 171544 w 270801"/>
                    <a:gd name="connsiteY5" fmla="*/ 1513 h 52563"/>
                    <a:gd name="connsiteX6" fmla="*/ 69151 w 270801"/>
                    <a:gd name="connsiteY6" fmla="*/ 3895 h 52563"/>
                    <a:gd name="connsiteX7" fmla="*/ 95 w 270801"/>
                    <a:gd name="connsiteY7" fmla="*/ 25326 h 52563"/>
                    <a:gd name="connsiteX0" fmla="*/ 95 w 277843"/>
                    <a:gd name="connsiteY0" fmla="*/ 31915 h 59152"/>
                    <a:gd name="connsiteX1" fmla="*/ 83439 w 277843"/>
                    <a:gd name="connsiteY1" fmla="*/ 53346 h 59152"/>
                    <a:gd name="connsiteX2" fmla="*/ 152495 w 277843"/>
                    <a:gd name="connsiteY2" fmla="*/ 58109 h 59152"/>
                    <a:gd name="connsiteX3" fmla="*/ 254888 w 277843"/>
                    <a:gd name="connsiteY3" fmla="*/ 36677 h 59152"/>
                    <a:gd name="connsiteX4" fmla="*/ 271557 w 277843"/>
                    <a:gd name="connsiteY4" fmla="*/ 958 h 59152"/>
                    <a:gd name="connsiteX5" fmla="*/ 171544 w 277843"/>
                    <a:gd name="connsiteY5" fmla="*/ 8102 h 59152"/>
                    <a:gd name="connsiteX6" fmla="*/ 69151 w 277843"/>
                    <a:gd name="connsiteY6" fmla="*/ 10484 h 59152"/>
                    <a:gd name="connsiteX7" fmla="*/ 95 w 277843"/>
                    <a:gd name="connsiteY7" fmla="*/ 31915 h 59152"/>
                    <a:gd name="connsiteX0" fmla="*/ 95 w 277458"/>
                    <a:gd name="connsiteY0" fmla="*/ 31915 h 59152"/>
                    <a:gd name="connsiteX1" fmla="*/ 83439 w 277458"/>
                    <a:gd name="connsiteY1" fmla="*/ 53346 h 59152"/>
                    <a:gd name="connsiteX2" fmla="*/ 164401 w 277458"/>
                    <a:gd name="connsiteY2" fmla="*/ 58109 h 59152"/>
                    <a:gd name="connsiteX3" fmla="*/ 254888 w 277458"/>
                    <a:gd name="connsiteY3" fmla="*/ 36677 h 59152"/>
                    <a:gd name="connsiteX4" fmla="*/ 271557 w 277458"/>
                    <a:gd name="connsiteY4" fmla="*/ 958 h 59152"/>
                    <a:gd name="connsiteX5" fmla="*/ 171544 w 277458"/>
                    <a:gd name="connsiteY5" fmla="*/ 8102 h 59152"/>
                    <a:gd name="connsiteX6" fmla="*/ 69151 w 277458"/>
                    <a:gd name="connsiteY6" fmla="*/ 10484 h 59152"/>
                    <a:gd name="connsiteX7" fmla="*/ 95 w 277458"/>
                    <a:gd name="connsiteY7" fmla="*/ 31915 h 59152"/>
                    <a:gd name="connsiteX0" fmla="*/ 95 w 277458"/>
                    <a:gd name="connsiteY0" fmla="*/ 31915 h 55736"/>
                    <a:gd name="connsiteX1" fmla="*/ 83439 w 277458"/>
                    <a:gd name="connsiteY1" fmla="*/ 53346 h 55736"/>
                    <a:gd name="connsiteX2" fmla="*/ 164401 w 277458"/>
                    <a:gd name="connsiteY2" fmla="*/ 53346 h 55736"/>
                    <a:gd name="connsiteX3" fmla="*/ 254888 w 277458"/>
                    <a:gd name="connsiteY3" fmla="*/ 36677 h 55736"/>
                    <a:gd name="connsiteX4" fmla="*/ 271557 w 277458"/>
                    <a:gd name="connsiteY4" fmla="*/ 958 h 55736"/>
                    <a:gd name="connsiteX5" fmla="*/ 171544 w 277458"/>
                    <a:gd name="connsiteY5" fmla="*/ 8102 h 55736"/>
                    <a:gd name="connsiteX6" fmla="*/ 69151 w 277458"/>
                    <a:gd name="connsiteY6" fmla="*/ 10484 h 55736"/>
                    <a:gd name="connsiteX7" fmla="*/ 95 w 277458"/>
                    <a:gd name="connsiteY7" fmla="*/ 31915 h 55736"/>
                    <a:gd name="connsiteX0" fmla="*/ 95 w 277458"/>
                    <a:gd name="connsiteY0" fmla="*/ 31564 h 55824"/>
                    <a:gd name="connsiteX1" fmla="*/ 83439 w 277458"/>
                    <a:gd name="connsiteY1" fmla="*/ 52995 h 55824"/>
                    <a:gd name="connsiteX2" fmla="*/ 164401 w 277458"/>
                    <a:gd name="connsiteY2" fmla="*/ 52995 h 55824"/>
                    <a:gd name="connsiteX3" fmla="*/ 254888 w 277458"/>
                    <a:gd name="connsiteY3" fmla="*/ 29183 h 55824"/>
                    <a:gd name="connsiteX4" fmla="*/ 271557 w 277458"/>
                    <a:gd name="connsiteY4" fmla="*/ 607 h 55824"/>
                    <a:gd name="connsiteX5" fmla="*/ 171544 w 277458"/>
                    <a:gd name="connsiteY5" fmla="*/ 7751 h 55824"/>
                    <a:gd name="connsiteX6" fmla="*/ 69151 w 277458"/>
                    <a:gd name="connsiteY6" fmla="*/ 10133 h 55824"/>
                    <a:gd name="connsiteX7" fmla="*/ 95 w 277458"/>
                    <a:gd name="connsiteY7" fmla="*/ 31564 h 55824"/>
                    <a:gd name="connsiteX0" fmla="*/ 95 w 268610"/>
                    <a:gd name="connsiteY0" fmla="*/ 25327 h 49587"/>
                    <a:gd name="connsiteX1" fmla="*/ 83439 w 268610"/>
                    <a:gd name="connsiteY1" fmla="*/ 46758 h 49587"/>
                    <a:gd name="connsiteX2" fmla="*/ 164401 w 268610"/>
                    <a:gd name="connsiteY2" fmla="*/ 46758 h 49587"/>
                    <a:gd name="connsiteX3" fmla="*/ 254888 w 268610"/>
                    <a:gd name="connsiteY3" fmla="*/ 22946 h 49587"/>
                    <a:gd name="connsiteX4" fmla="*/ 259651 w 268610"/>
                    <a:gd name="connsiteY4" fmla="*/ 1514 h 49587"/>
                    <a:gd name="connsiteX5" fmla="*/ 171544 w 268610"/>
                    <a:gd name="connsiteY5" fmla="*/ 1514 h 49587"/>
                    <a:gd name="connsiteX6" fmla="*/ 69151 w 268610"/>
                    <a:gd name="connsiteY6" fmla="*/ 3896 h 49587"/>
                    <a:gd name="connsiteX7" fmla="*/ 95 w 268610"/>
                    <a:gd name="connsiteY7" fmla="*/ 25327 h 49587"/>
                    <a:gd name="connsiteX0" fmla="*/ 64 w 268579"/>
                    <a:gd name="connsiteY0" fmla="*/ 24935 h 49195"/>
                    <a:gd name="connsiteX1" fmla="*/ 83408 w 268579"/>
                    <a:gd name="connsiteY1" fmla="*/ 46366 h 49195"/>
                    <a:gd name="connsiteX2" fmla="*/ 164370 w 268579"/>
                    <a:gd name="connsiteY2" fmla="*/ 46366 h 49195"/>
                    <a:gd name="connsiteX3" fmla="*/ 254857 w 268579"/>
                    <a:gd name="connsiteY3" fmla="*/ 22554 h 49195"/>
                    <a:gd name="connsiteX4" fmla="*/ 259620 w 268579"/>
                    <a:gd name="connsiteY4" fmla="*/ 1122 h 49195"/>
                    <a:gd name="connsiteX5" fmla="*/ 171513 w 268579"/>
                    <a:gd name="connsiteY5" fmla="*/ 1122 h 49195"/>
                    <a:gd name="connsiteX6" fmla="*/ 71501 w 268579"/>
                    <a:gd name="connsiteY6" fmla="*/ 13029 h 49195"/>
                    <a:gd name="connsiteX7" fmla="*/ 64 w 268579"/>
                    <a:gd name="connsiteY7" fmla="*/ 24935 h 49195"/>
                    <a:gd name="connsiteX0" fmla="*/ 61 w 270958"/>
                    <a:gd name="connsiteY0" fmla="*/ 39223 h 48425"/>
                    <a:gd name="connsiteX1" fmla="*/ 85787 w 270958"/>
                    <a:gd name="connsiteY1" fmla="*/ 46366 h 48425"/>
                    <a:gd name="connsiteX2" fmla="*/ 166749 w 270958"/>
                    <a:gd name="connsiteY2" fmla="*/ 46366 h 48425"/>
                    <a:gd name="connsiteX3" fmla="*/ 257236 w 270958"/>
                    <a:gd name="connsiteY3" fmla="*/ 22554 h 48425"/>
                    <a:gd name="connsiteX4" fmla="*/ 261999 w 270958"/>
                    <a:gd name="connsiteY4" fmla="*/ 1122 h 48425"/>
                    <a:gd name="connsiteX5" fmla="*/ 173892 w 270958"/>
                    <a:gd name="connsiteY5" fmla="*/ 1122 h 48425"/>
                    <a:gd name="connsiteX6" fmla="*/ 73880 w 270958"/>
                    <a:gd name="connsiteY6" fmla="*/ 13029 h 48425"/>
                    <a:gd name="connsiteX7" fmla="*/ 61 w 270958"/>
                    <a:gd name="connsiteY7" fmla="*/ 39223 h 48425"/>
                    <a:gd name="connsiteX0" fmla="*/ 61 w 261999"/>
                    <a:gd name="connsiteY0" fmla="*/ 39223 h 49998"/>
                    <a:gd name="connsiteX1" fmla="*/ 85787 w 261999"/>
                    <a:gd name="connsiteY1" fmla="*/ 46366 h 49998"/>
                    <a:gd name="connsiteX2" fmla="*/ 166749 w 261999"/>
                    <a:gd name="connsiteY2" fmla="*/ 46366 h 49998"/>
                    <a:gd name="connsiteX3" fmla="*/ 261999 w 261999"/>
                    <a:gd name="connsiteY3" fmla="*/ 1122 h 49998"/>
                    <a:gd name="connsiteX4" fmla="*/ 173892 w 261999"/>
                    <a:gd name="connsiteY4" fmla="*/ 1122 h 49998"/>
                    <a:gd name="connsiteX5" fmla="*/ 73880 w 261999"/>
                    <a:gd name="connsiteY5" fmla="*/ 13029 h 49998"/>
                    <a:gd name="connsiteX6" fmla="*/ 61 w 261999"/>
                    <a:gd name="connsiteY6" fmla="*/ 39223 h 49998"/>
                    <a:gd name="connsiteX0" fmla="*/ 61 w 262035"/>
                    <a:gd name="connsiteY0" fmla="*/ 40398 h 47544"/>
                    <a:gd name="connsiteX1" fmla="*/ 85787 w 262035"/>
                    <a:gd name="connsiteY1" fmla="*/ 47541 h 47544"/>
                    <a:gd name="connsiteX2" fmla="*/ 183418 w 262035"/>
                    <a:gd name="connsiteY2" fmla="*/ 40397 h 47544"/>
                    <a:gd name="connsiteX3" fmla="*/ 261999 w 262035"/>
                    <a:gd name="connsiteY3" fmla="*/ 2297 h 47544"/>
                    <a:gd name="connsiteX4" fmla="*/ 173892 w 262035"/>
                    <a:gd name="connsiteY4" fmla="*/ 2297 h 47544"/>
                    <a:gd name="connsiteX5" fmla="*/ 73880 w 262035"/>
                    <a:gd name="connsiteY5" fmla="*/ 14204 h 47544"/>
                    <a:gd name="connsiteX6" fmla="*/ 61 w 262035"/>
                    <a:gd name="connsiteY6" fmla="*/ 40398 h 47544"/>
                    <a:gd name="connsiteX0" fmla="*/ 62 w 262002"/>
                    <a:gd name="connsiteY0" fmla="*/ 43265 h 50411"/>
                    <a:gd name="connsiteX1" fmla="*/ 85788 w 262002"/>
                    <a:gd name="connsiteY1" fmla="*/ 50408 h 50411"/>
                    <a:gd name="connsiteX2" fmla="*/ 183419 w 262002"/>
                    <a:gd name="connsiteY2" fmla="*/ 43264 h 50411"/>
                    <a:gd name="connsiteX3" fmla="*/ 262000 w 262002"/>
                    <a:gd name="connsiteY3" fmla="*/ 5164 h 50411"/>
                    <a:gd name="connsiteX4" fmla="*/ 181037 w 262002"/>
                    <a:gd name="connsiteY4" fmla="*/ 401 h 50411"/>
                    <a:gd name="connsiteX5" fmla="*/ 73881 w 262002"/>
                    <a:gd name="connsiteY5" fmla="*/ 17071 h 50411"/>
                    <a:gd name="connsiteX6" fmla="*/ 62 w 262002"/>
                    <a:gd name="connsiteY6" fmla="*/ 43265 h 50411"/>
                    <a:gd name="connsiteX0" fmla="*/ 62 w 262002"/>
                    <a:gd name="connsiteY0" fmla="*/ 42876 h 50022"/>
                    <a:gd name="connsiteX1" fmla="*/ 85788 w 262002"/>
                    <a:gd name="connsiteY1" fmla="*/ 50019 h 50022"/>
                    <a:gd name="connsiteX2" fmla="*/ 183419 w 262002"/>
                    <a:gd name="connsiteY2" fmla="*/ 42875 h 50022"/>
                    <a:gd name="connsiteX3" fmla="*/ 262000 w 262002"/>
                    <a:gd name="connsiteY3" fmla="*/ 4775 h 50022"/>
                    <a:gd name="connsiteX4" fmla="*/ 181037 w 262002"/>
                    <a:gd name="connsiteY4" fmla="*/ 12 h 50022"/>
                    <a:gd name="connsiteX5" fmla="*/ 73881 w 262002"/>
                    <a:gd name="connsiteY5" fmla="*/ 16682 h 50022"/>
                    <a:gd name="connsiteX6" fmla="*/ 62 w 262002"/>
                    <a:gd name="connsiteY6" fmla="*/ 42876 h 50022"/>
                    <a:gd name="connsiteX0" fmla="*/ 62 w 262002"/>
                    <a:gd name="connsiteY0" fmla="*/ 43074 h 50220"/>
                    <a:gd name="connsiteX1" fmla="*/ 85788 w 262002"/>
                    <a:gd name="connsiteY1" fmla="*/ 50217 h 50220"/>
                    <a:gd name="connsiteX2" fmla="*/ 183419 w 262002"/>
                    <a:gd name="connsiteY2" fmla="*/ 43073 h 50220"/>
                    <a:gd name="connsiteX3" fmla="*/ 262000 w 262002"/>
                    <a:gd name="connsiteY3" fmla="*/ 4973 h 50220"/>
                    <a:gd name="connsiteX4" fmla="*/ 181037 w 262002"/>
                    <a:gd name="connsiteY4" fmla="*/ 210 h 50220"/>
                    <a:gd name="connsiteX5" fmla="*/ 73881 w 262002"/>
                    <a:gd name="connsiteY5" fmla="*/ 16880 h 50220"/>
                    <a:gd name="connsiteX6" fmla="*/ 62 w 262002"/>
                    <a:gd name="connsiteY6" fmla="*/ 43074 h 50220"/>
                    <a:gd name="connsiteX0" fmla="*/ 62 w 262002"/>
                    <a:gd name="connsiteY0" fmla="*/ 46221 h 53367"/>
                    <a:gd name="connsiteX1" fmla="*/ 85788 w 262002"/>
                    <a:gd name="connsiteY1" fmla="*/ 53364 h 53367"/>
                    <a:gd name="connsiteX2" fmla="*/ 183419 w 262002"/>
                    <a:gd name="connsiteY2" fmla="*/ 46220 h 53367"/>
                    <a:gd name="connsiteX3" fmla="*/ 262000 w 262002"/>
                    <a:gd name="connsiteY3" fmla="*/ 8120 h 53367"/>
                    <a:gd name="connsiteX4" fmla="*/ 181037 w 262002"/>
                    <a:gd name="connsiteY4" fmla="*/ 3357 h 53367"/>
                    <a:gd name="connsiteX5" fmla="*/ 73881 w 262002"/>
                    <a:gd name="connsiteY5" fmla="*/ 20027 h 53367"/>
                    <a:gd name="connsiteX6" fmla="*/ 62 w 262002"/>
                    <a:gd name="connsiteY6" fmla="*/ 46221 h 53367"/>
                    <a:gd name="connsiteX0" fmla="*/ 62 w 262002"/>
                    <a:gd name="connsiteY0" fmla="*/ 46221 h 53364"/>
                    <a:gd name="connsiteX1" fmla="*/ 85788 w 262002"/>
                    <a:gd name="connsiteY1" fmla="*/ 53364 h 53364"/>
                    <a:gd name="connsiteX2" fmla="*/ 183419 w 262002"/>
                    <a:gd name="connsiteY2" fmla="*/ 46220 h 53364"/>
                    <a:gd name="connsiteX3" fmla="*/ 262000 w 262002"/>
                    <a:gd name="connsiteY3" fmla="*/ 8120 h 53364"/>
                    <a:gd name="connsiteX4" fmla="*/ 181037 w 262002"/>
                    <a:gd name="connsiteY4" fmla="*/ 3357 h 53364"/>
                    <a:gd name="connsiteX5" fmla="*/ 73881 w 262002"/>
                    <a:gd name="connsiteY5" fmla="*/ 20027 h 53364"/>
                    <a:gd name="connsiteX6" fmla="*/ 62 w 262002"/>
                    <a:gd name="connsiteY6" fmla="*/ 46221 h 53364"/>
                    <a:gd name="connsiteX0" fmla="*/ 62 w 262002"/>
                    <a:gd name="connsiteY0" fmla="*/ 46221 h 54437"/>
                    <a:gd name="connsiteX1" fmla="*/ 85788 w 262002"/>
                    <a:gd name="connsiteY1" fmla="*/ 53364 h 54437"/>
                    <a:gd name="connsiteX2" fmla="*/ 183419 w 262002"/>
                    <a:gd name="connsiteY2" fmla="*/ 46220 h 54437"/>
                    <a:gd name="connsiteX3" fmla="*/ 262000 w 262002"/>
                    <a:gd name="connsiteY3" fmla="*/ 8120 h 54437"/>
                    <a:gd name="connsiteX4" fmla="*/ 181037 w 262002"/>
                    <a:gd name="connsiteY4" fmla="*/ 3357 h 54437"/>
                    <a:gd name="connsiteX5" fmla="*/ 73881 w 262002"/>
                    <a:gd name="connsiteY5" fmla="*/ 20027 h 54437"/>
                    <a:gd name="connsiteX6" fmla="*/ 62 w 262002"/>
                    <a:gd name="connsiteY6" fmla="*/ 46221 h 54437"/>
                    <a:gd name="connsiteX0" fmla="*/ 62 w 262002"/>
                    <a:gd name="connsiteY0" fmla="*/ 46129 h 53365"/>
                    <a:gd name="connsiteX1" fmla="*/ 85788 w 262002"/>
                    <a:gd name="connsiteY1" fmla="*/ 53272 h 53365"/>
                    <a:gd name="connsiteX2" fmla="*/ 183419 w 262002"/>
                    <a:gd name="connsiteY2" fmla="*/ 43747 h 53365"/>
                    <a:gd name="connsiteX3" fmla="*/ 262000 w 262002"/>
                    <a:gd name="connsiteY3" fmla="*/ 8028 h 53365"/>
                    <a:gd name="connsiteX4" fmla="*/ 181037 w 262002"/>
                    <a:gd name="connsiteY4" fmla="*/ 3265 h 53365"/>
                    <a:gd name="connsiteX5" fmla="*/ 73881 w 262002"/>
                    <a:gd name="connsiteY5" fmla="*/ 19935 h 53365"/>
                    <a:gd name="connsiteX6" fmla="*/ 62 w 262002"/>
                    <a:gd name="connsiteY6" fmla="*/ 46129 h 53365"/>
                    <a:gd name="connsiteX0" fmla="*/ 62 w 262002"/>
                    <a:gd name="connsiteY0" fmla="*/ 46129 h 53320"/>
                    <a:gd name="connsiteX1" fmla="*/ 85788 w 262002"/>
                    <a:gd name="connsiteY1" fmla="*/ 53272 h 53320"/>
                    <a:gd name="connsiteX2" fmla="*/ 183419 w 262002"/>
                    <a:gd name="connsiteY2" fmla="*/ 43747 h 53320"/>
                    <a:gd name="connsiteX3" fmla="*/ 262000 w 262002"/>
                    <a:gd name="connsiteY3" fmla="*/ 8028 h 53320"/>
                    <a:gd name="connsiteX4" fmla="*/ 181037 w 262002"/>
                    <a:gd name="connsiteY4" fmla="*/ 3265 h 53320"/>
                    <a:gd name="connsiteX5" fmla="*/ 73881 w 262002"/>
                    <a:gd name="connsiteY5" fmla="*/ 19935 h 53320"/>
                    <a:gd name="connsiteX6" fmla="*/ 62 w 262002"/>
                    <a:gd name="connsiteY6" fmla="*/ 46129 h 5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2002" h="53320">
                      <a:moveTo>
                        <a:pt x="62" y="46129"/>
                      </a:moveTo>
                      <a:cubicBezTo>
                        <a:pt x="2046" y="51685"/>
                        <a:pt x="55229" y="53669"/>
                        <a:pt x="85788" y="53272"/>
                      </a:cubicBezTo>
                      <a:cubicBezTo>
                        <a:pt x="116347" y="52875"/>
                        <a:pt x="146907" y="53670"/>
                        <a:pt x="183419" y="43747"/>
                      </a:cubicBezTo>
                      <a:cubicBezTo>
                        <a:pt x="219931" y="33824"/>
                        <a:pt x="262397" y="14775"/>
                        <a:pt x="262000" y="8028"/>
                      </a:cubicBezTo>
                      <a:cubicBezTo>
                        <a:pt x="261603" y="1281"/>
                        <a:pt x="219137" y="-3482"/>
                        <a:pt x="181037" y="3265"/>
                      </a:cubicBezTo>
                      <a:cubicBezTo>
                        <a:pt x="147699" y="2869"/>
                        <a:pt x="104043" y="12791"/>
                        <a:pt x="73881" y="19935"/>
                      </a:cubicBezTo>
                      <a:cubicBezTo>
                        <a:pt x="43719" y="27079"/>
                        <a:pt x="-1922" y="40573"/>
                        <a:pt x="62" y="46129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98" name="フリーフォーム 97"/>
                <p:cNvSpPr/>
                <p:nvPr/>
              </p:nvSpPr>
              <p:spPr bwMode="auto">
                <a:xfrm>
                  <a:off x="-138113" y="1585913"/>
                  <a:ext cx="409576" cy="897677"/>
                </a:xfrm>
                <a:custGeom>
                  <a:avLst/>
                  <a:gdLst>
                    <a:gd name="connsiteX0" fmla="*/ 152401 w 409576"/>
                    <a:gd name="connsiteY0" fmla="*/ 0 h 897677"/>
                    <a:gd name="connsiteX1" fmla="*/ 357188 w 409576"/>
                    <a:gd name="connsiteY1" fmla="*/ 381000 h 897677"/>
                    <a:gd name="connsiteX2" fmla="*/ 409576 w 409576"/>
                    <a:gd name="connsiteY2" fmla="*/ 504825 h 897677"/>
                    <a:gd name="connsiteX3" fmla="*/ 357188 w 409576"/>
                    <a:gd name="connsiteY3" fmla="*/ 576262 h 897677"/>
                    <a:gd name="connsiteX4" fmla="*/ 209551 w 409576"/>
                    <a:gd name="connsiteY4" fmla="*/ 576262 h 897677"/>
                    <a:gd name="connsiteX5" fmla="*/ 123825 w 409576"/>
                    <a:gd name="connsiteY5" fmla="*/ 609600 h 897677"/>
                    <a:gd name="connsiteX6" fmla="*/ 119063 w 409576"/>
                    <a:gd name="connsiteY6" fmla="*/ 709612 h 897677"/>
                    <a:gd name="connsiteX7" fmla="*/ 161926 w 409576"/>
                    <a:gd name="connsiteY7" fmla="*/ 814387 h 897677"/>
                    <a:gd name="connsiteX8" fmla="*/ 104775 w 409576"/>
                    <a:gd name="connsiteY8" fmla="*/ 890587 h 897677"/>
                    <a:gd name="connsiteX9" fmla="*/ 57150 w 409576"/>
                    <a:gd name="connsiteY9" fmla="*/ 890587 h 897677"/>
                    <a:gd name="connsiteX10" fmla="*/ 0 w 409576"/>
                    <a:gd name="connsiteY10" fmla="*/ 857250 h 897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9576" h="897677">
                      <a:moveTo>
                        <a:pt x="152401" y="0"/>
                      </a:moveTo>
                      <a:cubicBezTo>
                        <a:pt x="233363" y="148431"/>
                        <a:pt x="314326" y="296863"/>
                        <a:pt x="357188" y="381000"/>
                      </a:cubicBezTo>
                      <a:cubicBezTo>
                        <a:pt x="400050" y="465137"/>
                        <a:pt x="409576" y="472281"/>
                        <a:pt x="409576" y="504825"/>
                      </a:cubicBezTo>
                      <a:cubicBezTo>
                        <a:pt x="409576" y="537369"/>
                        <a:pt x="390526" y="564356"/>
                        <a:pt x="357188" y="576262"/>
                      </a:cubicBezTo>
                      <a:cubicBezTo>
                        <a:pt x="323850" y="588168"/>
                        <a:pt x="248445" y="570706"/>
                        <a:pt x="209551" y="576262"/>
                      </a:cubicBezTo>
                      <a:cubicBezTo>
                        <a:pt x="170657" y="581818"/>
                        <a:pt x="138906" y="587375"/>
                        <a:pt x="123825" y="609600"/>
                      </a:cubicBezTo>
                      <a:cubicBezTo>
                        <a:pt x="108744" y="631825"/>
                        <a:pt x="112713" y="675481"/>
                        <a:pt x="119063" y="709612"/>
                      </a:cubicBezTo>
                      <a:cubicBezTo>
                        <a:pt x="125413" y="743743"/>
                        <a:pt x="164307" y="784225"/>
                        <a:pt x="161926" y="814387"/>
                      </a:cubicBezTo>
                      <a:cubicBezTo>
                        <a:pt x="159545" y="844550"/>
                        <a:pt x="122238" y="877887"/>
                        <a:pt x="104775" y="890587"/>
                      </a:cubicBezTo>
                      <a:cubicBezTo>
                        <a:pt x="87312" y="903287"/>
                        <a:pt x="74612" y="896143"/>
                        <a:pt x="57150" y="890587"/>
                      </a:cubicBezTo>
                      <a:cubicBezTo>
                        <a:pt x="39688" y="885031"/>
                        <a:pt x="9525" y="865187"/>
                        <a:pt x="0" y="857250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99" name="フリーフォーム 98"/>
                <p:cNvSpPr/>
                <p:nvPr/>
              </p:nvSpPr>
              <p:spPr bwMode="auto">
                <a:xfrm>
                  <a:off x="-904875" y="2543055"/>
                  <a:ext cx="890626" cy="1059778"/>
                </a:xfrm>
                <a:custGeom>
                  <a:avLst/>
                  <a:gdLst>
                    <a:gd name="connsiteX0" fmla="*/ 745331 w 864432"/>
                    <a:gd name="connsiteY0" fmla="*/ 14409 h 997865"/>
                    <a:gd name="connsiteX1" fmla="*/ 795337 w 864432"/>
                    <a:gd name="connsiteY1" fmla="*/ 121 h 997865"/>
                    <a:gd name="connsiteX2" fmla="*/ 845343 w 864432"/>
                    <a:gd name="connsiteY2" fmla="*/ 21552 h 997865"/>
                    <a:gd name="connsiteX3" fmla="*/ 864393 w 864432"/>
                    <a:gd name="connsiteY3" fmla="*/ 69177 h 997865"/>
                    <a:gd name="connsiteX4" fmla="*/ 847725 w 864432"/>
                    <a:gd name="connsiteY4" fmla="*/ 119184 h 997865"/>
                    <a:gd name="connsiteX5" fmla="*/ 776287 w 864432"/>
                    <a:gd name="connsiteY5" fmla="*/ 181096 h 997865"/>
                    <a:gd name="connsiteX6" fmla="*/ 762000 w 864432"/>
                    <a:gd name="connsiteY6" fmla="*/ 288252 h 997865"/>
                    <a:gd name="connsiteX7" fmla="*/ 790575 w 864432"/>
                    <a:gd name="connsiteY7" fmla="*/ 462084 h 997865"/>
                    <a:gd name="connsiteX8" fmla="*/ 785812 w 864432"/>
                    <a:gd name="connsiteY8" fmla="*/ 564477 h 997865"/>
                    <a:gd name="connsiteX9" fmla="*/ 735806 w 864432"/>
                    <a:gd name="connsiteY9" fmla="*/ 681159 h 997865"/>
                    <a:gd name="connsiteX10" fmla="*/ 661987 w 864432"/>
                    <a:gd name="connsiteY10" fmla="*/ 712115 h 997865"/>
                    <a:gd name="connsiteX11" fmla="*/ 404812 w 864432"/>
                    <a:gd name="connsiteY11" fmla="*/ 695446 h 997865"/>
                    <a:gd name="connsiteX12" fmla="*/ 228600 w 864432"/>
                    <a:gd name="connsiteY12" fmla="*/ 662109 h 997865"/>
                    <a:gd name="connsiteX13" fmla="*/ 104775 w 864432"/>
                    <a:gd name="connsiteY13" fmla="*/ 697827 h 997865"/>
                    <a:gd name="connsiteX14" fmla="*/ 52387 w 864432"/>
                    <a:gd name="connsiteY14" fmla="*/ 783552 h 997865"/>
                    <a:gd name="connsiteX15" fmla="*/ 33337 w 864432"/>
                    <a:gd name="connsiteY15" fmla="*/ 890709 h 997865"/>
                    <a:gd name="connsiteX16" fmla="*/ 0 w 864432"/>
                    <a:gd name="connsiteY16" fmla="*/ 997865 h 997865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2000 w 890626"/>
                    <a:gd name="connsiteY9" fmla="*/ 681159 h 1059778"/>
                    <a:gd name="connsiteX10" fmla="*/ 688181 w 890626"/>
                    <a:gd name="connsiteY10" fmla="*/ 712115 h 1059778"/>
                    <a:gd name="connsiteX11" fmla="*/ 431006 w 890626"/>
                    <a:gd name="connsiteY11" fmla="*/ 695446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9531 w 890626"/>
                    <a:gd name="connsiteY15" fmla="*/ 890709 h 1059778"/>
                    <a:gd name="connsiteX16" fmla="*/ 0 w 890626"/>
                    <a:gd name="connsiteY16" fmla="*/ 1059778 h 1059778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2000 w 890626"/>
                    <a:gd name="connsiteY9" fmla="*/ 681159 h 1059778"/>
                    <a:gd name="connsiteX10" fmla="*/ 688181 w 890626"/>
                    <a:gd name="connsiteY10" fmla="*/ 712115 h 1059778"/>
                    <a:gd name="connsiteX11" fmla="*/ 431006 w 890626"/>
                    <a:gd name="connsiteY11" fmla="*/ 695446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2387 w 890626"/>
                    <a:gd name="connsiteY15" fmla="*/ 924046 h 1059778"/>
                    <a:gd name="connsiteX16" fmla="*/ 0 w 890626"/>
                    <a:gd name="connsiteY16" fmla="*/ 1059778 h 1059778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6762 w 890626"/>
                    <a:gd name="connsiteY9" fmla="*/ 662109 h 1059778"/>
                    <a:gd name="connsiteX10" fmla="*/ 688181 w 890626"/>
                    <a:gd name="connsiteY10" fmla="*/ 712115 h 1059778"/>
                    <a:gd name="connsiteX11" fmla="*/ 431006 w 890626"/>
                    <a:gd name="connsiteY11" fmla="*/ 695446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2387 w 890626"/>
                    <a:gd name="connsiteY15" fmla="*/ 924046 h 1059778"/>
                    <a:gd name="connsiteX16" fmla="*/ 0 w 890626"/>
                    <a:gd name="connsiteY16" fmla="*/ 1059778 h 1059778"/>
                    <a:gd name="connsiteX0" fmla="*/ 771525 w 890626"/>
                    <a:gd name="connsiteY0" fmla="*/ 14409 h 1059778"/>
                    <a:gd name="connsiteX1" fmla="*/ 821531 w 890626"/>
                    <a:gd name="connsiteY1" fmla="*/ 121 h 1059778"/>
                    <a:gd name="connsiteX2" fmla="*/ 871537 w 890626"/>
                    <a:gd name="connsiteY2" fmla="*/ 21552 h 1059778"/>
                    <a:gd name="connsiteX3" fmla="*/ 890587 w 890626"/>
                    <a:gd name="connsiteY3" fmla="*/ 69177 h 1059778"/>
                    <a:gd name="connsiteX4" fmla="*/ 873919 w 890626"/>
                    <a:gd name="connsiteY4" fmla="*/ 119184 h 1059778"/>
                    <a:gd name="connsiteX5" fmla="*/ 802481 w 890626"/>
                    <a:gd name="connsiteY5" fmla="*/ 181096 h 1059778"/>
                    <a:gd name="connsiteX6" fmla="*/ 788194 w 890626"/>
                    <a:gd name="connsiteY6" fmla="*/ 288252 h 1059778"/>
                    <a:gd name="connsiteX7" fmla="*/ 816769 w 890626"/>
                    <a:gd name="connsiteY7" fmla="*/ 462084 h 1059778"/>
                    <a:gd name="connsiteX8" fmla="*/ 812006 w 890626"/>
                    <a:gd name="connsiteY8" fmla="*/ 564477 h 1059778"/>
                    <a:gd name="connsiteX9" fmla="*/ 766762 w 890626"/>
                    <a:gd name="connsiteY9" fmla="*/ 662109 h 1059778"/>
                    <a:gd name="connsiteX10" fmla="*/ 688181 w 890626"/>
                    <a:gd name="connsiteY10" fmla="*/ 712115 h 1059778"/>
                    <a:gd name="connsiteX11" fmla="*/ 478631 w 890626"/>
                    <a:gd name="connsiteY11" fmla="*/ 697827 h 1059778"/>
                    <a:gd name="connsiteX12" fmla="*/ 254794 w 890626"/>
                    <a:gd name="connsiteY12" fmla="*/ 662109 h 1059778"/>
                    <a:gd name="connsiteX13" fmla="*/ 130969 w 890626"/>
                    <a:gd name="connsiteY13" fmla="*/ 697827 h 1059778"/>
                    <a:gd name="connsiteX14" fmla="*/ 78581 w 890626"/>
                    <a:gd name="connsiteY14" fmla="*/ 783552 h 1059778"/>
                    <a:gd name="connsiteX15" fmla="*/ 52387 w 890626"/>
                    <a:gd name="connsiteY15" fmla="*/ 924046 h 1059778"/>
                    <a:gd name="connsiteX16" fmla="*/ 0 w 890626"/>
                    <a:gd name="connsiteY16" fmla="*/ 1059778 h 105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90626" h="1059778">
                      <a:moveTo>
                        <a:pt x="771525" y="14409"/>
                      </a:moveTo>
                      <a:cubicBezTo>
                        <a:pt x="788193" y="6670"/>
                        <a:pt x="804862" y="-1069"/>
                        <a:pt x="821531" y="121"/>
                      </a:cubicBezTo>
                      <a:cubicBezTo>
                        <a:pt x="838200" y="1311"/>
                        <a:pt x="860028" y="10043"/>
                        <a:pt x="871537" y="21552"/>
                      </a:cubicBezTo>
                      <a:cubicBezTo>
                        <a:pt x="883046" y="33061"/>
                        <a:pt x="890190" y="52905"/>
                        <a:pt x="890587" y="69177"/>
                      </a:cubicBezTo>
                      <a:cubicBezTo>
                        <a:pt x="890984" y="85449"/>
                        <a:pt x="888603" y="100531"/>
                        <a:pt x="873919" y="119184"/>
                      </a:cubicBezTo>
                      <a:cubicBezTo>
                        <a:pt x="859235" y="137837"/>
                        <a:pt x="816768" y="152918"/>
                        <a:pt x="802481" y="181096"/>
                      </a:cubicBezTo>
                      <a:cubicBezTo>
                        <a:pt x="788194" y="209274"/>
                        <a:pt x="785813" y="241421"/>
                        <a:pt x="788194" y="288252"/>
                      </a:cubicBezTo>
                      <a:cubicBezTo>
                        <a:pt x="790575" y="335083"/>
                        <a:pt x="812800" y="416047"/>
                        <a:pt x="816769" y="462084"/>
                      </a:cubicBezTo>
                      <a:cubicBezTo>
                        <a:pt x="820738" y="508121"/>
                        <a:pt x="820340" y="531140"/>
                        <a:pt x="812006" y="564477"/>
                      </a:cubicBezTo>
                      <a:cubicBezTo>
                        <a:pt x="803672" y="597814"/>
                        <a:pt x="787400" y="637503"/>
                        <a:pt x="766762" y="662109"/>
                      </a:cubicBezTo>
                      <a:cubicBezTo>
                        <a:pt x="746124" y="686715"/>
                        <a:pt x="736203" y="706162"/>
                        <a:pt x="688181" y="712115"/>
                      </a:cubicBezTo>
                      <a:cubicBezTo>
                        <a:pt x="640159" y="718068"/>
                        <a:pt x="550862" y="706161"/>
                        <a:pt x="478631" y="697827"/>
                      </a:cubicBezTo>
                      <a:cubicBezTo>
                        <a:pt x="406400" y="689493"/>
                        <a:pt x="312738" y="662109"/>
                        <a:pt x="254794" y="662109"/>
                      </a:cubicBezTo>
                      <a:cubicBezTo>
                        <a:pt x="196850" y="662109"/>
                        <a:pt x="160338" y="677587"/>
                        <a:pt x="130969" y="697827"/>
                      </a:cubicBezTo>
                      <a:cubicBezTo>
                        <a:pt x="101600" y="718067"/>
                        <a:pt x="91678" y="745849"/>
                        <a:pt x="78581" y="783552"/>
                      </a:cubicBezTo>
                      <a:cubicBezTo>
                        <a:pt x="65484" y="821255"/>
                        <a:pt x="65484" y="878008"/>
                        <a:pt x="52387" y="924046"/>
                      </a:cubicBezTo>
                      <a:cubicBezTo>
                        <a:pt x="39290" y="970084"/>
                        <a:pt x="0" y="1059778"/>
                        <a:pt x="0" y="1059778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</p:grpSp>
          <p:cxnSp>
            <p:nvCxnSpPr>
              <p:cNvPr id="116" name="直線コネクタ 115"/>
              <p:cNvCxnSpPr>
                <a:endCxn id="108" idx="1"/>
              </p:cNvCxnSpPr>
              <p:nvPr/>
            </p:nvCxnSpPr>
            <p:spPr bwMode="auto">
              <a:xfrm flipV="1">
                <a:off x="392295" y="3654860"/>
                <a:ext cx="605795" cy="745933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直線コネクタ 119"/>
              <p:cNvCxnSpPr>
                <a:stCxn id="15" idx="0"/>
              </p:cNvCxnSpPr>
              <p:nvPr/>
            </p:nvCxnSpPr>
            <p:spPr bwMode="auto">
              <a:xfrm flipH="1" flipV="1">
                <a:off x="1426940" y="2570684"/>
                <a:ext cx="168055" cy="13320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5" name="テキスト ボックス 14"/>
            <p:cNvSpPr txBox="1"/>
            <p:nvPr/>
          </p:nvSpPr>
          <p:spPr>
            <a:xfrm>
              <a:off x="4909801" y="2996952"/>
              <a:ext cx="1678423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ja-JP" altLang="en-US" sz="1800" dirty="0" smtClean="0">
                  <a:solidFill>
                    <a:srgbClr val="0000FF"/>
                  </a:solidFill>
                  <a:latin typeface="Calibri" pitchFamily="34" charset="0"/>
                  <a:cs typeface="MigMix 1P" panose="020B0502020203020207" pitchFamily="50" charset="-128"/>
                </a:rPr>
                <a:t>声道</a:t>
              </a:r>
              <a:r>
                <a:rPr lang="en-US" altLang="ja-JP" sz="1800" dirty="0" smtClean="0">
                  <a:solidFill>
                    <a:srgbClr val="0000FF"/>
                  </a:solidFill>
                  <a:latin typeface="Calibri" pitchFamily="34" charset="0"/>
                  <a:cs typeface="MigMix 1P" panose="020B0502020203020207" pitchFamily="50" charset="-128"/>
                </a:rPr>
                <a:t/>
              </a:r>
              <a:br>
                <a:rPr lang="en-US" altLang="ja-JP" sz="1800" dirty="0" smtClean="0">
                  <a:solidFill>
                    <a:srgbClr val="0000FF"/>
                  </a:solidFill>
                  <a:latin typeface="Calibri" pitchFamily="34" charset="0"/>
                  <a:cs typeface="MigMix 1P" panose="020B0502020203020207" pitchFamily="50" charset="-128"/>
                </a:rPr>
              </a:br>
              <a:r>
                <a:rPr lang="ja-JP" altLang="en-US" sz="1800" dirty="0" smtClean="0">
                  <a:solidFill>
                    <a:srgbClr val="0000FF"/>
                  </a:solidFill>
                  <a:latin typeface="Calibri" pitchFamily="34" charset="0"/>
                  <a:cs typeface="MigMix 1P" panose="020B0502020203020207" pitchFamily="50" charset="-128"/>
                </a:rPr>
                <a:t>インパルス応答</a:t>
              </a:r>
              <a:endParaRPr lang="en-US" altLang="ja-JP" sz="1800" dirty="0" smtClean="0">
                <a:solidFill>
                  <a:srgbClr val="0000FF"/>
                </a:solidFill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sp>
          <p:nvSpPr>
            <p:cNvPr id="87" name="Rectangle 4"/>
            <p:cNvSpPr>
              <a:spLocks noChangeArrowheads="1"/>
            </p:cNvSpPr>
            <p:nvPr/>
          </p:nvSpPr>
          <p:spPr bwMode="auto">
            <a:xfrm>
              <a:off x="5163776" y="3630928"/>
              <a:ext cx="1190444" cy="6472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0458C"/>
              </a:solidFill>
              <a:miter lim="800000"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wrap="none" anchor="ctr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8" name="Line 5"/>
            <p:cNvSpPr>
              <a:spLocks noChangeShapeType="1"/>
            </p:cNvSpPr>
            <p:nvPr/>
          </p:nvSpPr>
          <p:spPr bwMode="auto">
            <a:xfrm>
              <a:off x="4352897" y="3956041"/>
              <a:ext cx="79940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9" name="Line 7"/>
            <p:cNvSpPr>
              <a:spLocks noChangeShapeType="1"/>
            </p:cNvSpPr>
            <p:nvPr/>
          </p:nvSpPr>
          <p:spPr bwMode="auto">
            <a:xfrm>
              <a:off x="6358148" y="3955058"/>
              <a:ext cx="79940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90" name="Text Box 8"/>
            <p:cNvSpPr txBox="1">
              <a:spLocks noChangeArrowheads="1"/>
            </p:cNvSpPr>
            <p:nvPr/>
          </p:nvSpPr>
          <p:spPr bwMode="auto">
            <a:xfrm>
              <a:off x="3004719" y="3446312"/>
              <a:ext cx="172354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ja-JP" altLang="en-US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声帯音源波形</a:t>
              </a:r>
              <a:endParaRPr lang="ja-JP" altLang="en-US" sz="20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91" name="Text Box 10"/>
            <p:cNvSpPr txBox="1">
              <a:spLocks noChangeArrowheads="1"/>
            </p:cNvSpPr>
            <p:nvPr/>
          </p:nvSpPr>
          <p:spPr bwMode="auto">
            <a:xfrm>
              <a:off x="7044153" y="3446312"/>
              <a:ext cx="1166244" cy="385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ja-JP" altLang="en-US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音声波形</a:t>
              </a:r>
              <a:endParaRPr lang="ja-JP" altLang="en-US" sz="20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pic>
          <p:nvPicPr>
            <p:cNvPr id="29" name="図 2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897" y="3842221"/>
              <a:ext cx="513865" cy="243718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977" y="3842312"/>
              <a:ext cx="488906" cy="243718"/>
            </a:xfrm>
            <a:prstGeom prst="rect">
              <a:avLst/>
            </a:prstGeom>
          </p:spPr>
        </p:pic>
        <p:grpSp>
          <p:nvGrpSpPr>
            <p:cNvPr id="4" name="グループ化 3"/>
            <p:cNvGrpSpPr/>
            <p:nvPr/>
          </p:nvGrpSpPr>
          <p:grpSpPr>
            <a:xfrm>
              <a:off x="2619457" y="4473116"/>
              <a:ext cx="6371373" cy="1862072"/>
              <a:chOff x="2619457" y="4722030"/>
              <a:chExt cx="6371373" cy="1862072"/>
            </a:xfrm>
          </p:grpSpPr>
          <p:pic>
            <p:nvPicPr>
              <p:cNvPr id="17" name="図 16" descr="txp_fig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4573466" y="4875777"/>
                <a:ext cx="187256" cy="225609"/>
              </a:xfrm>
              <a:prstGeom prst="rect">
                <a:avLst/>
              </a:prstGeom>
            </p:spPr>
          </p:pic>
          <p:pic>
            <p:nvPicPr>
              <p:cNvPr id="18" name="図 17" descr="txp_fig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>
                <a:lum/>
              </a:blip>
              <a:stretch>
                <a:fillRect/>
              </a:stretch>
            </p:blipFill>
            <p:spPr>
              <a:xfrm>
                <a:off x="6870848" y="4947344"/>
                <a:ext cx="196280" cy="111676"/>
              </a:xfrm>
              <a:prstGeom prst="rect">
                <a:avLst/>
              </a:prstGeom>
            </p:spPr>
          </p:pic>
          <p:cxnSp>
            <p:nvCxnSpPr>
              <p:cNvPr id="20" name="直線コネクタ 19"/>
              <p:cNvCxnSpPr/>
              <p:nvPr/>
            </p:nvCxnSpPr>
            <p:spPr bwMode="auto">
              <a:xfrm>
                <a:off x="3145504" y="4868204"/>
                <a:ext cx="0" cy="23730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直線コネクタ 20"/>
              <p:cNvCxnSpPr/>
              <p:nvPr/>
            </p:nvCxnSpPr>
            <p:spPr bwMode="auto">
              <a:xfrm>
                <a:off x="3432927" y="4868211"/>
                <a:ext cx="0" cy="23730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直線コネクタ 21"/>
              <p:cNvCxnSpPr/>
              <p:nvPr/>
            </p:nvCxnSpPr>
            <p:spPr bwMode="auto">
              <a:xfrm>
                <a:off x="3710001" y="4868206"/>
                <a:ext cx="0" cy="23730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直線コネクタ 22"/>
              <p:cNvCxnSpPr/>
              <p:nvPr/>
            </p:nvCxnSpPr>
            <p:spPr bwMode="auto">
              <a:xfrm>
                <a:off x="2800999" y="5102410"/>
                <a:ext cx="142200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" name="直線コネクタ 24"/>
              <p:cNvCxnSpPr/>
              <p:nvPr/>
            </p:nvCxnSpPr>
            <p:spPr bwMode="auto">
              <a:xfrm>
                <a:off x="3988487" y="4861156"/>
                <a:ext cx="0" cy="23730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直線矢印コネクタ 25"/>
              <p:cNvCxnSpPr/>
              <p:nvPr/>
            </p:nvCxnSpPr>
            <p:spPr bwMode="auto">
              <a:xfrm rot="5400000" flipH="1" flipV="1">
                <a:off x="2658769" y="4944528"/>
                <a:ext cx="426348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8" name="直線コネクタ 27"/>
              <p:cNvCxnSpPr/>
              <p:nvPr/>
            </p:nvCxnSpPr>
            <p:spPr bwMode="auto">
              <a:xfrm>
                <a:off x="5036189" y="5100214"/>
                <a:ext cx="142200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" name="直線矢印コネクタ 30"/>
              <p:cNvCxnSpPr/>
              <p:nvPr/>
            </p:nvCxnSpPr>
            <p:spPr bwMode="auto">
              <a:xfrm rot="5400000" flipH="1" flipV="1">
                <a:off x="4898406" y="4951581"/>
                <a:ext cx="426348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3" name="直線コネクタ 32"/>
              <p:cNvCxnSpPr/>
              <p:nvPr/>
            </p:nvCxnSpPr>
            <p:spPr bwMode="auto">
              <a:xfrm>
                <a:off x="7390535" y="5100074"/>
                <a:ext cx="142200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6" name="直線矢印コネクタ 35"/>
              <p:cNvCxnSpPr/>
              <p:nvPr/>
            </p:nvCxnSpPr>
            <p:spPr bwMode="auto">
              <a:xfrm rot="5400000" flipH="1" flipV="1">
                <a:off x="7241453" y="4949231"/>
                <a:ext cx="426348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38" name="グループ化 56"/>
              <p:cNvGrpSpPr/>
              <p:nvPr/>
            </p:nvGrpSpPr>
            <p:grpSpPr>
              <a:xfrm>
                <a:off x="2945585" y="5902992"/>
                <a:ext cx="1194375" cy="250203"/>
                <a:chOff x="2340000" y="2522350"/>
                <a:chExt cx="1613612" cy="338027"/>
              </a:xfrm>
            </p:grpSpPr>
            <p:sp>
              <p:nvSpPr>
                <p:cNvPr id="42" name="Freeform 111"/>
                <p:cNvSpPr>
                  <a:spLocks/>
                </p:cNvSpPr>
                <p:nvPr/>
              </p:nvSpPr>
              <p:spPr bwMode="auto">
                <a:xfrm>
                  <a:off x="2340000" y="2522350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3" name="Freeform 111"/>
                <p:cNvSpPr>
                  <a:spLocks/>
                </p:cNvSpPr>
                <p:nvPr/>
              </p:nvSpPr>
              <p:spPr bwMode="auto">
                <a:xfrm>
                  <a:off x="2520000" y="2527112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4" name="Freeform 111"/>
                <p:cNvSpPr>
                  <a:spLocks/>
                </p:cNvSpPr>
                <p:nvPr/>
              </p:nvSpPr>
              <p:spPr bwMode="auto">
                <a:xfrm>
                  <a:off x="2700000" y="2527112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5" name="Freeform 111"/>
                <p:cNvSpPr>
                  <a:spLocks/>
                </p:cNvSpPr>
                <p:nvPr/>
              </p:nvSpPr>
              <p:spPr bwMode="auto">
                <a:xfrm>
                  <a:off x="288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6" name="Freeform 111"/>
                <p:cNvSpPr>
                  <a:spLocks/>
                </p:cNvSpPr>
                <p:nvPr/>
              </p:nvSpPr>
              <p:spPr bwMode="auto">
                <a:xfrm>
                  <a:off x="306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7" name="Freeform 111"/>
                <p:cNvSpPr>
                  <a:spLocks/>
                </p:cNvSpPr>
                <p:nvPr/>
              </p:nvSpPr>
              <p:spPr bwMode="auto">
                <a:xfrm>
                  <a:off x="324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8" name="Freeform 111"/>
                <p:cNvSpPr>
                  <a:spLocks/>
                </p:cNvSpPr>
                <p:nvPr/>
              </p:nvSpPr>
              <p:spPr bwMode="auto">
                <a:xfrm>
                  <a:off x="342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49" name="Freeform 111"/>
                <p:cNvSpPr>
                  <a:spLocks/>
                </p:cNvSpPr>
                <p:nvPr/>
              </p:nvSpPr>
              <p:spPr bwMode="auto">
                <a:xfrm>
                  <a:off x="3600000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50" name="Freeform 111"/>
                <p:cNvSpPr>
                  <a:spLocks/>
                </p:cNvSpPr>
                <p:nvPr/>
              </p:nvSpPr>
              <p:spPr bwMode="auto">
                <a:xfrm>
                  <a:off x="3778594" y="2529494"/>
                  <a:ext cx="175018" cy="330883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39" name="直線矢印コネクタ 38"/>
              <p:cNvCxnSpPr/>
              <p:nvPr/>
            </p:nvCxnSpPr>
            <p:spPr bwMode="auto">
              <a:xfrm>
                <a:off x="2877976" y="6157895"/>
                <a:ext cx="1358984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0" name="直線矢印コネクタ 39"/>
              <p:cNvCxnSpPr/>
              <p:nvPr/>
            </p:nvCxnSpPr>
            <p:spPr bwMode="auto">
              <a:xfrm rot="5400000" flipH="1" flipV="1">
                <a:off x="2687295" y="5971902"/>
                <a:ext cx="373054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52" name="グループ化 95"/>
              <p:cNvGrpSpPr/>
              <p:nvPr/>
            </p:nvGrpSpPr>
            <p:grpSpPr>
              <a:xfrm>
                <a:off x="5103168" y="5789295"/>
                <a:ext cx="1402649" cy="373109"/>
                <a:chOff x="3891449" y="2738809"/>
                <a:chExt cx="2988000" cy="504073"/>
              </a:xfrm>
            </p:grpSpPr>
            <p:sp>
              <p:nvSpPr>
                <p:cNvPr id="54" name="フリーフォーム 53"/>
                <p:cNvSpPr/>
                <p:nvPr/>
              </p:nvSpPr>
              <p:spPr bwMode="auto">
                <a:xfrm>
                  <a:off x="3916875" y="2742464"/>
                  <a:ext cx="2954020" cy="489865"/>
                </a:xfrm>
                <a:custGeom>
                  <a:avLst/>
                  <a:gdLst>
                    <a:gd name="connsiteX0" fmla="*/ 0 w 2865120"/>
                    <a:gd name="connsiteY0" fmla="*/ 294640 h 309880"/>
                    <a:gd name="connsiteX1" fmla="*/ 160020 w 2865120"/>
                    <a:gd name="connsiteY1" fmla="*/ 241300 h 309880"/>
                    <a:gd name="connsiteX2" fmla="*/ 350520 w 2865120"/>
                    <a:gd name="connsiteY2" fmla="*/ 50800 h 309880"/>
                    <a:gd name="connsiteX3" fmla="*/ 464820 w 2865120"/>
                    <a:gd name="connsiteY3" fmla="*/ 104140 h 309880"/>
                    <a:gd name="connsiteX4" fmla="*/ 586740 w 2865120"/>
                    <a:gd name="connsiteY4" fmla="*/ 5080 h 309880"/>
                    <a:gd name="connsiteX5" fmla="*/ 716280 w 2865120"/>
                    <a:gd name="connsiteY5" fmla="*/ 134620 h 309880"/>
                    <a:gd name="connsiteX6" fmla="*/ 1013460 w 2865120"/>
                    <a:gd name="connsiteY6" fmla="*/ 256540 h 309880"/>
                    <a:gd name="connsiteX7" fmla="*/ 1432560 w 2865120"/>
                    <a:gd name="connsiteY7" fmla="*/ 271780 h 309880"/>
                    <a:gd name="connsiteX8" fmla="*/ 1813560 w 2865120"/>
                    <a:gd name="connsiteY8" fmla="*/ 127000 h 309880"/>
                    <a:gd name="connsiteX9" fmla="*/ 2072640 w 2865120"/>
                    <a:gd name="connsiteY9" fmla="*/ 203200 h 309880"/>
                    <a:gd name="connsiteX10" fmla="*/ 2293620 w 2865120"/>
                    <a:gd name="connsiteY10" fmla="*/ 271780 h 309880"/>
                    <a:gd name="connsiteX11" fmla="*/ 2865120 w 2865120"/>
                    <a:gd name="connsiteY11" fmla="*/ 309880 h 309880"/>
                    <a:gd name="connsiteX0" fmla="*/ 0 w 2865120"/>
                    <a:gd name="connsiteY0" fmla="*/ 294640 h 309880"/>
                    <a:gd name="connsiteX1" fmla="*/ 160020 w 2865120"/>
                    <a:gd name="connsiteY1" fmla="*/ 241300 h 309880"/>
                    <a:gd name="connsiteX2" fmla="*/ 350520 w 2865120"/>
                    <a:gd name="connsiteY2" fmla="*/ 50800 h 309880"/>
                    <a:gd name="connsiteX3" fmla="*/ 464820 w 2865120"/>
                    <a:gd name="connsiteY3" fmla="*/ 104140 h 309880"/>
                    <a:gd name="connsiteX4" fmla="*/ 586740 w 2865120"/>
                    <a:gd name="connsiteY4" fmla="*/ 5080 h 309880"/>
                    <a:gd name="connsiteX5" fmla="*/ 757555 w 2865120"/>
                    <a:gd name="connsiteY5" fmla="*/ 134620 h 309880"/>
                    <a:gd name="connsiteX6" fmla="*/ 1013460 w 2865120"/>
                    <a:gd name="connsiteY6" fmla="*/ 256540 h 309880"/>
                    <a:gd name="connsiteX7" fmla="*/ 1432560 w 2865120"/>
                    <a:gd name="connsiteY7" fmla="*/ 271780 h 309880"/>
                    <a:gd name="connsiteX8" fmla="*/ 1813560 w 2865120"/>
                    <a:gd name="connsiteY8" fmla="*/ 127000 h 309880"/>
                    <a:gd name="connsiteX9" fmla="*/ 2072640 w 2865120"/>
                    <a:gd name="connsiteY9" fmla="*/ 203200 h 309880"/>
                    <a:gd name="connsiteX10" fmla="*/ 2293620 w 2865120"/>
                    <a:gd name="connsiteY10" fmla="*/ 271780 h 309880"/>
                    <a:gd name="connsiteX11" fmla="*/ 2865120 w 2865120"/>
                    <a:gd name="connsiteY11" fmla="*/ 309880 h 309880"/>
                    <a:gd name="connsiteX0" fmla="*/ 0 w 2865120"/>
                    <a:gd name="connsiteY0" fmla="*/ 291359 h 306599"/>
                    <a:gd name="connsiteX1" fmla="*/ 160020 w 2865120"/>
                    <a:gd name="connsiteY1" fmla="*/ 238019 h 306599"/>
                    <a:gd name="connsiteX2" fmla="*/ 350520 w 2865120"/>
                    <a:gd name="connsiteY2" fmla="*/ 47519 h 306599"/>
                    <a:gd name="connsiteX3" fmla="*/ 464820 w 2865120"/>
                    <a:gd name="connsiteY3" fmla="*/ 142134 h 306599"/>
                    <a:gd name="connsiteX4" fmla="*/ 586740 w 2865120"/>
                    <a:gd name="connsiteY4" fmla="*/ 1799 h 306599"/>
                    <a:gd name="connsiteX5" fmla="*/ 757555 w 2865120"/>
                    <a:gd name="connsiteY5" fmla="*/ 131339 h 306599"/>
                    <a:gd name="connsiteX6" fmla="*/ 1013460 w 2865120"/>
                    <a:gd name="connsiteY6" fmla="*/ 253259 h 306599"/>
                    <a:gd name="connsiteX7" fmla="*/ 1432560 w 2865120"/>
                    <a:gd name="connsiteY7" fmla="*/ 268499 h 306599"/>
                    <a:gd name="connsiteX8" fmla="*/ 1813560 w 2865120"/>
                    <a:gd name="connsiteY8" fmla="*/ 123719 h 306599"/>
                    <a:gd name="connsiteX9" fmla="*/ 2072640 w 2865120"/>
                    <a:gd name="connsiteY9" fmla="*/ 199919 h 306599"/>
                    <a:gd name="connsiteX10" fmla="*/ 2293620 w 2865120"/>
                    <a:gd name="connsiteY10" fmla="*/ 268499 h 306599"/>
                    <a:gd name="connsiteX11" fmla="*/ 2865120 w 2865120"/>
                    <a:gd name="connsiteY11" fmla="*/ 306599 h 306599"/>
                    <a:gd name="connsiteX0" fmla="*/ 0 w 2865120"/>
                    <a:gd name="connsiteY0" fmla="*/ 291359 h 306599"/>
                    <a:gd name="connsiteX1" fmla="*/ 160020 w 2865120"/>
                    <a:gd name="connsiteY1" fmla="*/ 238019 h 306599"/>
                    <a:gd name="connsiteX2" fmla="*/ 350520 w 2865120"/>
                    <a:gd name="connsiteY2" fmla="*/ 47519 h 306599"/>
                    <a:gd name="connsiteX3" fmla="*/ 464820 w 2865120"/>
                    <a:gd name="connsiteY3" fmla="*/ 142134 h 306599"/>
                    <a:gd name="connsiteX4" fmla="*/ 586740 w 2865120"/>
                    <a:gd name="connsiteY4" fmla="*/ 1799 h 306599"/>
                    <a:gd name="connsiteX5" fmla="*/ 757555 w 2865120"/>
                    <a:gd name="connsiteY5" fmla="*/ 131339 h 306599"/>
                    <a:gd name="connsiteX6" fmla="*/ 1013460 w 2865120"/>
                    <a:gd name="connsiteY6" fmla="*/ 253259 h 306599"/>
                    <a:gd name="connsiteX7" fmla="*/ 1432560 w 2865120"/>
                    <a:gd name="connsiteY7" fmla="*/ 268499 h 306599"/>
                    <a:gd name="connsiteX8" fmla="*/ 1813560 w 2865120"/>
                    <a:gd name="connsiteY8" fmla="*/ 123719 h 306599"/>
                    <a:gd name="connsiteX9" fmla="*/ 2072640 w 2865120"/>
                    <a:gd name="connsiteY9" fmla="*/ 199919 h 306599"/>
                    <a:gd name="connsiteX10" fmla="*/ 2293620 w 2865120"/>
                    <a:gd name="connsiteY10" fmla="*/ 268499 h 306599"/>
                    <a:gd name="connsiteX11" fmla="*/ 2865120 w 2865120"/>
                    <a:gd name="connsiteY11" fmla="*/ 306599 h 306599"/>
                    <a:gd name="connsiteX0" fmla="*/ 0 w 2909570"/>
                    <a:gd name="connsiteY0" fmla="*/ 291359 h 306599"/>
                    <a:gd name="connsiteX1" fmla="*/ 204470 w 2909570"/>
                    <a:gd name="connsiteY1" fmla="*/ 238019 h 306599"/>
                    <a:gd name="connsiteX2" fmla="*/ 394970 w 2909570"/>
                    <a:gd name="connsiteY2" fmla="*/ 47519 h 306599"/>
                    <a:gd name="connsiteX3" fmla="*/ 509270 w 2909570"/>
                    <a:gd name="connsiteY3" fmla="*/ 142134 h 306599"/>
                    <a:gd name="connsiteX4" fmla="*/ 631190 w 2909570"/>
                    <a:gd name="connsiteY4" fmla="*/ 1799 h 306599"/>
                    <a:gd name="connsiteX5" fmla="*/ 802005 w 2909570"/>
                    <a:gd name="connsiteY5" fmla="*/ 131339 h 306599"/>
                    <a:gd name="connsiteX6" fmla="*/ 1057910 w 2909570"/>
                    <a:gd name="connsiteY6" fmla="*/ 253259 h 306599"/>
                    <a:gd name="connsiteX7" fmla="*/ 1477010 w 2909570"/>
                    <a:gd name="connsiteY7" fmla="*/ 268499 h 306599"/>
                    <a:gd name="connsiteX8" fmla="*/ 1858010 w 2909570"/>
                    <a:gd name="connsiteY8" fmla="*/ 123719 h 306599"/>
                    <a:gd name="connsiteX9" fmla="*/ 2117090 w 2909570"/>
                    <a:gd name="connsiteY9" fmla="*/ 199919 h 306599"/>
                    <a:gd name="connsiteX10" fmla="*/ 2338070 w 2909570"/>
                    <a:gd name="connsiteY10" fmla="*/ 268499 h 306599"/>
                    <a:gd name="connsiteX11" fmla="*/ 2909570 w 2909570"/>
                    <a:gd name="connsiteY11" fmla="*/ 306599 h 306599"/>
                    <a:gd name="connsiteX0" fmla="*/ 0 w 2909570"/>
                    <a:gd name="connsiteY0" fmla="*/ 332634 h 332634"/>
                    <a:gd name="connsiteX1" fmla="*/ 204470 w 2909570"/>
                    <a:gd name="connsiteY1" fmla="*/ 238019 h 332634"/>
                    <a:gd name="connsiteX2" fmla="*/ 394970 w 2909570"/>
                    <a:gd name="connsiteY2" fmla="*/ 47519 h 332634"/>
                    <a:gd name="connsiteX3" fmla="*/ 509270 w 2909570"/>
                    <a:gd name="connsiteY3" fmla="*/ 142134 h 332634"/>
                    <a:gd name="connsiteX4" fmla="*/ 631190 w 2909570"/>
                    <a:gd name="connsiteY4" fmla="*/ 1799 h 332634"/>
                    <a:gd name="connsiteX5" fmla="*/ 802005 w 2909570"/>
                    <a:gd name="connsiteY5" fmla="*/ 131339 h 332634"/>
                    <a:gd name="connsiteX6" fmla="*/ 1057910 w 2909570"/>
                    <a:gd name="connsiteY6" fmla="*/ 253259 h 332634"/>
                    <a:gd name="connsiteX7" fmla="*/ 1477010 w 2909570"/>
                    <a:gd name="connsiteY7" fmla="*/ 268499 h 332634"/>
                    <a:gd name="connsiteX8" fmla="*/ 1858010 w 2909570"/>
                    <a:gd name="connsiteY8" fmla="*/ 123719 h 332634"/>
                    <a:gd name="connsiteX9" fmla="*/ 2117090 w 2909570"/>
                    <a:gd name="connsiteY9" fmla="*/ 199919 h 332634"/>
                    <a:gd name="connsiteX10" fmla="*/ 2338070 w 2909570"/>
                    <a:gd name="connsiteY10" fmla="*/ 268499 h 332634"/>
                    <a:gd name="connsiteX11" fmla="*/ 2909570 w 2909570"/>
                    <a:gd name="connsiteY11" fmla="*/ 306599 h 332634"/>
                    <a:gd name="connsiteX0" fmla="*/ 0 w 2982595"/>
                    <a:gd name="connsiteY0" fmla="*/ 332634 h 332634"/>
                    <a:gd name="connsiteX1" fmla="*/ 204470 w 2982595"/>
                    <a:gd name="connsiteY1" fmla="*/ 238019 h 332634"/>
                    <a:gd name="connsiteX2" fmla="*/ 394970 w 2982595"/>
                    <a:gd name="connsiteY2" fmla="*/ 47519 h 332634"/>
                    <a:gd name="connsiteX3" fmla="*/ 509270 w 2982595"/>
                    <a:gd name="connsiteY3" fmla="*/ 142134 h 332634"/>
                    <a:gd name="connsiteX4" fmla="*/ 631190 w 2982595"/>
                    <a:gd name="connsiteY4" fmla="*/ 1799 h 332634"/>
                    <a:gd name="connsiteX5" fmla="*/ 802005 w 2982595"/>
                    <a:gd name="connsiteY5" fmla="*/ 131339 h 332634"/>
                    <a:gd name="connsiteX6" fmla="*/ 1057910 w 2982595"/>
                    <a:gd name="connsiteY6" fmla="*/ 253259 h 332634"/>
                    <a:gd name="connsiteX7" fmla="*/ 1477010 w 2982595"/>
                    <a:gd name="connsiteY7" fmla="*/ 268499 h 332634"/>
                    <a:gd name="connsiteX8" fmla="*/ 1858010 w 2982595"/>
                    <a:gd name="connsiteY8" fmla="*/ 123719 h 332634"/>
                    <a:gd name="connsiteX9" fmla="*/ 2117090 w 2982595"/>
                    <a:gd name="connsiteY9" fmla="*/ 199919 h 332634"/>
                    <a:gd name="connsiteX10" fmla="*/ 2338070 w 2982595"/>
                    <a:gd name="connsiteY10" fmla="*/ 268499 h 332634"/>
                    <a:gd name="connsiteX11" fmla="*/ 2982595 w 2982595"/>
                    <a:gd name="connsiteY11" fmla="*/ 306599 h 332634"/>
                    <a:gd name="connsiteX0" fmla="*/ 0 w 2982595"/>
                    <a:gd name="connsiteY0" fmla="*/ 332634 h 332634"/>
                    <a:gd name="connsiteX1" fmla="*/ 204470 w 2982595"/>
                    <a:gd name="connsiteY1" fmla="*/ 238019 h 332634"/>
                    <a:gd name="connsiteX2" fmla="*/ 394970 w 2982595"/>
                    <a:gd name="connsiteY2" fmla="*/ 47519 h 332634"/>
                    <a:gd name="connsiteX3" fmla="*/ 509270 w 2982595"/>
                    <a:gd name="connsiteY3" fmla="*/ 142134 h 332634"/>
                    <a:gd name="connsiteX4" fmla="*/ 631190 w 2982595"/>
                    <a:gd name="connsiteY4" fmla="*/ 1799 h 332634"/>
                    <a:gd name="connsiteX5" fmla="*/ 802005 w 2982595"/>
                    <a:gd name="connsiteY5" fmla="*/ 131339 h 332634"/>
                    <a:gd name="connsiteX6" fmla="*/ 1057910 w 2982595"/>
                    <a:gd name="connsiteY6" fmla="*/ 253259 h 332634"/>
                    <a:gd name="connsiteX7" fmla="*/ 1477010 w 2982595"/>
                    <a:gd name="connsiteY7" fmla="*/ 268499 h 332634"/>
                    <a:gd name="connsiteX8" fmla="*/ 1858010 w 2982595"/>
                    <a:gd name="connsiteY8" fmla="*/ 123719 h 332634"/>
                    <a:gd name="connsiteX9" fmla="*/ 2117090 w 2982595"/>
                    <a:gd name="connsiteY9" fmla="*/ 199919 h 332634"/>
                    <a:gd name="connsiteX10" fmla="*/ 2338070 w 2982595"/>
                    <a:gd name="connsiteY10" fmla="*/ 268499 h 332634"/>
                    <a:gd name="connsiteX11" fmla="*/ 2982595 w 2982595"/>
                    <a:gd name="connsiteY11" fmla="*/ 306599 h 332634"/>
                    <a:gd name="connsiteX0" fmla="*/ 0 w 2982595"/>
                    <a:gd name="connsiteY0" fmla="*/ 294534 h 306599"/>
                    <a:gd name="connsiteX1" fmla="*/ 204470 w 2982595"/>
                    <a:gd name="connsiteY1" fmla="*/ 238019 h 306599"/>
                    <a:gd name="connsiteX2" fmla="*/ 394970 w 2982595"/>
                    <a:gd name="connsiteY2" fmla="*/ 47519 h 306599"/>
                    <a:gd name="connsiteX3" fmla="*/ 509270 w 2982595"/>
                    <a:gd name="connsiteY3" fmla="*/ 142134 h 306599"/>
                    <a:gd name="connsiteX4" fmla="*/ 631190 w 2982595"/>
                    <a:gd name="connsiteY4" fmla="*/ 1799 h 306599"/>
                    <a:gd name="connsiteX5" fmla="*/ 802005 w 2982595"/>
                    <a:gd name="connsiteY5" fmla="*/ 131339 h 306599"/>
                    <a:gd name="connsiteX6" fmla="*/ 1057910 w 2982595"/>
                    <a:gd name="connsiteY6" fmla="*/ 253259 h 306599"/>
                    <a:gd name="connsiteX7" fmla="*/ 1477010 w 2982595"/>
                    <a:gd name="connsiteY7" fmla="*/ 268499 h 306599"/>
                    <a:gd name="connsiteX8" fmla="*/ 1858010 w 2982595"/>
                    <a:gd name="connsiteY8" fmla="*/ 123719 h 306599"/>
                    <a:gd name="connsiteX9" fmla="*/ 2117090 w 2982595"/>
                    <a:gd name="connsiteY9" fmla="*/ 199919 h 306599"/>
                    <a:gd name="connsiteX10" fmla="*/ 2338070 w 2982595"/>
                    <a:gd name="connsiteY10" fmla="*/ 268499 h 306599"/>
                    <a:gd name="connsiteX11" fmla="*/ 2982595 w 2982595"/>
                    <a:gd name="connsiteY11" fmla="*/ 306599 h 306599"/>
                    <a:gd name="connsiteX0" fmla="*/ 0 w 3090545"/>
                    <a:gd name="connsiteY0" fmla="*/ 202459 h 306599"/>
                    <a:gd name="connsiteX1" fmla="*/ 312420 w 3090545"/>
                    <a:gd name="connsiteY1" fmla="*/ 238019 h 306599"/>
                    <a:gd name="connsiteX2" fmla="*/ 502920 w 3090545"/>
                    <a:gd name="connsiteY2" fmla="*/ 47519 h 306599"/>
                    <a:gd name="connsiteX3" fmla="*/ 617220 w 3090545"/>
                    <a:gd name="connsiteY3" fmla="*/ 142134 h 306599"/>
                    <a:gd name="connsiteX4" fmla="*/ 739140 w 3090545"/>
                    <a:gd name="connsiteY4" fmla="*/ 1799 h 306599"/>
                    <a:gd name="connsiteX5" fmla="*/ 909955 w 3090545"/>
                    <a:gd name="connsiteY5" fmla="*/ 131339 h 306599"/>
                    <a:gd name="connsiteX6" fmla="*/ 1165860 w 3090545"/>
                    <a:gd name="connsiteY6" fmla="*/ 253259 h 306599"/>
                    <a:gd name="connsiteX7" fmla="*/ 1584960 w 3090545"/>
                    <a:gd name="connsiteY7" fmla="*/ 268499 h 306599"/>
                    <a:gd name="connsiteX8" fmla="*/ 1965960 w 3090545"/>
                    <a:gd name="connsiteY8" fmla="*/ 123719 h 306599"/>
                    <a:gd name="connsiteX9" fmla="*/ 2225040 w 3090545"/>
                    <a:gd name="connsiteY9" fmla="*/ 199919 h 306599"/>
                    <a:gd name="connsiteX10" fmla="*/ 2446020 w 3090545"/>
                    <a:gd name="connsiteY10" fmla="*/ 268499 h 306599"/>
                    <a:gd name="connsiteX11" fmla="*/ 3090545 w 3090545"/>
                    <a:gd name="connsiteY11" fmla="*/ 306599 h 306599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02615 w 2954020"/>
                    <a:gd name="connsiteY4" fmla="*/ 1799 h 313584"/>
                    <a:gd name="connsiteX5" fmla="*/ 773430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773430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480695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438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977265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029335 w 2954020"/>
                    <a:gd name="connsiteY6" fmla="*/ 25325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235710 w 2954020"/>
                    <a:gd name="connsiteY6" fmla="*/ 91334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13584 h 313584"/>
                    <a:gd name="connsiteX1" fmla="*/ 175895 w 2954020"/>
                    <a:gd name="connsiteY1" fmla="*/ 238019 h 313584"/>
                    <a:gd name="connsiteX2" fmla="*/ 366395 w 2954020"/>
                    <a:gd name="connsiteY2" fmla="*/ 47519 h 313584"/>
                    <a:gd name="connsiteX3" fmla="*/ 521970 w 2954020"/>
                    <a:gd name="connsiteY3" fmla="*/ 142134 h 313584"/>
                    <a:gd name="connsiteX4" fmla="*/ 681990 w 2954020"/>
                    <a:gd name="connsiteY4" fmla="*/ 1799 h 313584"/>
                    <a:gd name="connsiteX5" fmla="*/ 814705 w 2954020"/>
                    <a:gd name="connsiteY5" fmla="*/ 131339 h 313584"/>
                    <a:gd name="connsiteX6" fmla="*/ 1108710 w 2954020"/>
                    <a:gd name="connsiteY6" fmla="*/ 246909 h 313584"/>
                    <a:gd name="connsiteX7" fmla="*/ 1448435 w 2954020"/>
                    <a:gd name="connsiteY7" fmla="*/ 268499 h 313584"/>
                    <a:gd name="connsiteX8" fmla="*/ 1829435 w 2954020"/>
                    <a:gd name="connsiteY8" fmla="*/ 123719 h 313584"/>
                    <a:gd name="connsiteX9" fmla="*/ 2088515 w 2954020"/>
                    <a:gd name="connsiteY9" fmla="*/ 199919 h 313584"/>
                    <a:gd name="connsiteX10" fmla="*/ 2309495 w 2954020"/>
                    <a:gd name="connsiteY10" fmla="*/ 268499 h 313584"/>
                    <a:gd name="connsiteX11" fmla="*/ 2954020 w 2954020"/>
                    <a:gd name="connsiteY11" fmla="*/ 306599 h 313584"/>
                    <a:gd name="connsiteX0" fmla="*/ 0 w 2954020"/>
                    <a:gd name="connsiteY0" fmla="*/ 331047 h 331047"/>
                    <a:gd name="connsiteX1" fmla="*/ 175895 w 2954020"/>
                    <a:gd name="connsiteY1" fmla="*/ 255482 h 331047"/>
                    <a:gd name="connsiteX2" fmla="*/ 366395 w 2954020"/>
                    <a:gd name="connsiteY2" fmla="*/ 64982 h 331047"/>
                    <a:gd name="connsiteX3" fmla="*/ 521970 w 2954020"/>
                    <a:gd name="connsiteY3" fmla="*/ 159597 h 331047"/>
                    <a:gd name="connsiteX4" fmla="*/ 681990 w 2954020"/>
                    <a:gd name="connsiteY4" fmla="*/ 19262 h 331047"/>
                    <a:gd name="connsiteX5" fmla="*/ 1046480 w 2954020"/>
                    <a:gd name="connsiteY5" fmla="*/ 44027 h 331047"/>
                    <a:gd name="connsiteX6" fmla="*/ 1108710 w 2954020"/>
                    <a:gd name="connsiteY6" fmla="*/ 264372 h 331047"/>
                    <a:gd name="connsiteX7" fmla="*/ 1448435 w 2954020"/>
                    <a:gd name="connsiteY7" fmla="*/ 285962 h 331047"/>
                    <a:gd name="connsiteX8" fmla="*/ 1829435 w 2954020"/>
                    <a:gd name="connsiteY8" fmla="*/ 141182 h 331047"/>
                    <a:gd name="connsiteX9" fmla="*/ 2088515 w 2954020"/>
                    <a:gd name="connsiteY9" fmla="*/ 217382 h 331047"/>
                    <a:gd name="connsiteX10" fmla="*/ 2309495 w 2954020"/>
                    <a:gd name="connsiteY10" fmla="*/ 285962 h 331047"/>
                    <a:gd name="connsiteX11" fmla="*/ 2954020 w 2954020"/>
                    <a:gd name="connsiteY11" fmla="*/ 324062 h 331047"/>
                    <a:gd name="connsiteX0" fmla="*/ 0 w 2954020"/>
                    <a:gd name="connsiteY0" fmla="*/ 315701 h 315701"/>
                    <a:gd name="connsiteX1" fmla="*/ 175895 w 2954020"/>
                    <a:gd name="connsiteY1" fmla="*/ 240136 h 315701"/>
                    <a:gd name="connsiteX2" fmla="*/ 366395 w 2954020"/>
                    <a:gd name="connsiteY2" fmla="*/ 49636 h 315701"/>
                    <a:gd name="connsiteX3" fmla="*/ 521970 w 2954020"/>
                    <a:gd name="connsiteY3" fmla="*/ 144251 h 315701"/>
                    <a:gd name="connsiteX4" fmla="*/ 681990 w 2954020"/>
                    <a:gd name="connsiteY4" fmla="*/ 3916 h 315701"/>
                    <a:gd name="connsiteX5" fmla="*/ 843280 w 2954020"/>
                    <a:gd name="connsiteY5" fmla="*/ 120756 h 315701"/>
                    <a:gd name="connsiteX6" fmla="*/ 1108710 w 2954020"/>
                    <a:gd name="connsiteY6" fmla="*/ 249026 h 315701"/>
                    <a:gd name="connsiteX7" fmla="*/ 1448435 w 2954020"/>
                    <a:gd name="connsiteY7" fmla="*/ 270616 h 315701"/>
                    <a:gd name="connsiteX8" fmla="*/ 1829435 w 2954020"/>
                    <a:gd name="connsiteY8" fmla="*/ 125836 h 315701"/>
                    <a:gd name="connsiteX9" fmla="*/ 2088515 w 2954020"/>
                    <a:gd name="connsiteY9" fmla="*/ 202036 h 315701"/>
                    <a:gd name="connsiteX10" fmla="*/ 2309495 w 2954020"/>
                    <a:gd name="connsiteY10" fmla="*/ 270616 h 315701"/>
                    <a:gd name="connsiteX11" fmla="*/ 2954020 w 2954020"/>
                    <a:gd name="connsiteY11" fmla="*/ 308716 h 315701"/>
                    <a:gd name="connsiteX0" fmla="*/ 0 w 2954020"/>
                    <a:gd name="connsiteY0" fmla="*/ 315701 h 315701"/>
                    <a:gd name="connsiteX1" fmla="*/ 175895 w 2954020"/>
                    <a:gd name="connsiteY1" fmla="*/ 240136 h 315701"/>
                    <a:gd name="connsiteX2" fmla="*/ 366395 w 2954020"/>
                    <a:gd name="connsiteY2" fmla="*/ 49636 h 315701"/>
                    <a:gd name="connsiteX3" fmla="*/ 521970 w 2954020"/>
                    <a:gd name="connsiteY3" fmla="*/ 144251 h 315701"/>
                    <a:gd name="connsiteX4" fmla="*/ 681990 w 2954020"/>
                    <a:gd name="connsiteY4" fmla="*/ 3916 h 315701"/>
                    <a:gd name="connsiteX5" fmla="*/ 843280 w 2954020"/>
                    <a:gd name="connsiteY5" fmla="*/ 120756 h 315701"/>
                    <a:gd name="connsiteX6" fmla="*/ 1108710 w 2954020"/>
                    <a:gd name="connsiteY6" fmla="*/ 249026 h 315701"/>
                    <a:gd name="connsiteX7" fmla="*/ 1448435 w 2954020"/>
                    <a:gd name="connsiteY7" fmla="*/ 270616 h 315701"/>
                    <a:gd name="connsiteX8" fmla="*/ 1829435 w 2954020"/>
                    <a:gd name="connsiteY8" fmla="*/ 125836 h 315701"/>
                    <a:gd name="connsiteX9" fmla="*/ 1981359 w 2954020"/>
                    <a:gd name="connsiteY9" fmla="*/ 159174 h 315701"/>
                    <a:gd name="connsiteX10" fmla="*/ 2309495 w 2954020"/>
                    <a:gd name="connsiteY10" fmla="*/ 270616 h 315701"/>
                    <a:gd name="connsiteX11" fmla="*/ 2954020 w 2954020"/>
                    <a:gd name="connsiteY11" fmla="*/ 308716 h 315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54020" h="315701">
                      <a:moveTo>
                        <a:pt x="0" y="315701"/>
                      </a:moveTo>
                      <a:cubicBezTo>
                        <a:pt x="50800" y="309351"/>
                        <a:pt x="114829" y="284480"/>
                        <a:pt x="175895" y="240136"/>
                      </a:cubicBezTo>
                      <a:cubicBezTo>
                        <a:pt x="236961" y="195792"/>
                        <a:pt x="308716" y="65617"/>
                        <a:pt x="366395" y="49636"/>
                      </a:cubicBezTo>
                      <a:cubicBezTo>
                        <a:pt x="424074" y="33655"/>
                        <a:pt x="469371" y="151871"/>
                        <a:pt x="521970" y="144251"/>
                      </a:cubicBezTo>
                      <a:cubicBezTo>
                        <a:pt x="574569" y="136631"/>
                        <a:pt x="628439" y="7832"/>
                        <a:pt x="681990" y="3916"/>
                      </a:cubicBezTo>
                      <a:cubicBezTo>
                        <a:pt x="735541" y="0"/>
                        <a:pt x="772160" y="79904"/>
                        <a:pt x="843280" y="120756"/>
                      </a:cubicBezTo>
                      <a:cubicBezTo>
                        <a:pt x="914400" y="161608"/>
                        <a:pt x="1007851" y="224049"/>
                        <a:pt x="1108710" y="249026"/>
                      </a:cubicBezTo>
                      <a:cubicBezTo>
                        <a:pt x="1209569" y="274003"/>
                        <a:pt x="1328314" y="291148"/>
                        <a:pt x="1448435" y="270616"/>
                      </a:cubicBezTo>
                      <a:cubicBezTo>
                        <a:pt x="1568556" y="250084"/>
                        <a:pt x="1740614" y="144410"/>
                        <a:pt x="1829435" y="125836"/>
                      </a:cubicBezTo>
                      <a:cubicBezTo>
                        <a:pt x="1918256" y="107262"/>
                        <a:pt x="1981359" y="159174"/>
                        <a:pt x="1981359" y="159174"/>
                      </a:cubicBezTo>
                      <a:cubicBezTo>
                        <a:pt x="2061369" y="183304"/>
                        <a:pt x="2147385" y="245692"/>
                        <a:pt x="2309495" y="270616"/>
                      </a:cubicBezTo>
                      <a:cubicBezTo>
                        <a:pt x="2471605" y="295540"/>
                        <a:pt x="2954020" y="308716"/>
                        <a:pt x="2954020" y="308716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3333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cxnSp>
              <p:nvCxnSpPr>
                <p:cNvPr id="55" name="直線矢印コネクタ 54"/>
                <p:cNvCxnSpPr/>
                <p:nvPr/>
              </p:nvCxnSpPr>
              <p:spPr bwMode="auto">
                <a:xfrm>
                  <a:off x="3891449" y="3241294"/>
                  <a:ext cx="2988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56" name="直線矢印コネクタ 55"/>
                <p:cNvCxnSpPr/>
                <p:nvPr/>
              </p:nvCxnSpPr>
              <p:spPr bwMode="auto">
                <a:xfrm rot="5400000" flipH="1" flipV="1">
                  <a:off x="3649713" y="2990015"/>
                  <a:ext cx="504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pic>
            <p:nvPicPr>
              <p:cNvPr id="57" name="図 56" descr="txp_fig.pn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2">
                <a:lum/>
              </a:blip>
              <a:stretch>
                <a:fillRect/>
              </a:stretch>
            </p:blipFill>
            <p:spPr>
              <a:xfrm>
                <a:off x="6885512" y="5974560"/>
                <a:ext cx="196280" cy="111676"/>
              </a:xfrm>
              <a:prstGeom prst="rect">
                <a:avLst/>
              </a:prstGeom>
            </p:spPr>
          </p:pic>
          <p:pic>
            <p:nvPicPr>
              <p:cNvPr id="58" name="図 57" descr="txp_fig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>
                <a:lum/>
              </a:blip>
              <a:stretch>
                <a:fillRect/>
              </a:stretch>
            </p:blipFill>
            <p:spPr>
              <a:xfrm>
                <a:off x="4604576" y="5946948"/>
                <a:ext cx="135365" cy="135365"/>
              </a:xfrm>
              <a:prstGeom prst="rect">
                <a:avLst/>
              </a:prstGeom>
            </p:spPr>
          </p:pic>
          <p:grpSp>
            <p:nvGrpSpPr>
              <p:cNvPr id="60" name="グループ化 102"/>
              <p:cNvGrpSpPr/>
              <p:nvPr/>
            </p:nvGrpSpPr>
            <p:grpSpPr>
              <a:xfrm>
                <a:off x="7526390" y="5938721"/>
                <a:ext cx="1194375" cy="217999"/>
                <a:chOff x="2340000" y="2565858"/>
                <a:chExt cx="1613612" cy="294519"/>
              </a:xfrm>
            </p:grpSpPr>
            <p:sp>
              <p:nvSpPr>
                <p:cNvPr id="65" name="Freeform 111"/>
                <p:cNvSpPr>
                  <a:spLocks/>
                </p:cNvSpPr>
                <p:nvPr/>
              </p:nvSpPr>
              <p:spPr bwMode="auto">
                <a:xfrm>
                  <a:off x="2340000" y="2576972"/>
                  <a:ext cx="175018" cy="276261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6" name="Freeform 111"/>
                <p:cNvSpPr>
                  <a:spLocks/>
                </p:cNvSpPr>
                <p:nvPr/>
              </p:nvSpPr>
              <p:spPr bwMode="auto">
                <a:xfrm>
                  <a:off x="2520000" y="2565858"/>
                  <a:ext cx="175018" cy="292137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7" name="Freeform 111"/>
                <p:cNvSpPr>
                  <a:spLocks/>
                </p:cNvSpPr>
                <p:nvPr/>
              </p:nvSpPr>
              <p:spPr bwMode="auto">
                <a:xfrm>
                  <a:off x="2700000" y="2572208"/>
                  <a:ext cx="175018" cy="285787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8" name="Freeform 111"/>
                <p:cNvSpPr>
                  <a:spLocks/>
                </p:cNvSpPr>
                <p:nvPr/>
              </p:nvSpPr>
              <p:spPr bwMode="auto">
                <a:xfrm>
                  <a:off x="2880000" y="2759533"/>
                  <a:ext cx="175018" cy="10084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9" name="Freeform 111"/>
                <p:cNvSpPr>
                  <a:spLocks/>
                </p:cNvSpPr>
                <p:nvPr/>
              </p:nvSpPr>
              <p:spPr bwMode="auto">
                <a:xfrm>
                  <a:off x="3060000" y="2800808"/>
                  <a:ext cx="175018" cy="5956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0" name="Freeform 111"/>
                <p:cNvSpPr>
                  <a:spLocks/>
                </p:cNvSpPr>
                <p:nvPr/>
              </p:nvSpPr>
              <p:spPr bwMode="auto">
                <a:xfrm>
                  <a:off x="3240000" y="2651583"/>
                  <a:ext cx="175018" cy="20879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1" name="Freeform 111"/>
                <p:cNvSpPr>
                  <a:spLocks/>
                </p:cNvSpPr>
                <p:nvPr/>
              </p:nvSpPr>
              <p:spPr bwMode="auto">
                <a:xfrm>
                  <a:off x="3420000" y="2600783"/>
                  <a:ext cx="175018" cy="259594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2" name="Freeform 111"/>
                <p:cNvSpPr>
                  <a:spLocks/>
                </p:cNvSpPr>
                <p:nvPr/>
              </p:nvSpPr>
              <p:spPr bwMode="auto">
                <a:xfrm>
                  <a:off x="3600000" y="2775408"/>
                  <a:ext cx="175018" cy="8496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73" name="Freeform 111"/>
                <p:cNvSpPr>
                  <a:spLocks/>
                </p:cNvSpPr>
                <p:nvPr/>
              </p:nvSpPr>
              <p:spPr bwMode="auto">
                <a:xfrm>
                  <a:off x="3778594" y="2814658"/>
                  <a:ext cx="175018" cy="45719"/>
                </a:xfrm>
                <a:custGeom>
                  <a:avLst/>
                  <a:gdLst/>
                  <a:ahLst/>
                  <a:cxnLst>
                    <a:cxn ang="0">
                      <a:pos x="829" y="3664"/>
                    </a:cxn>
                    <a:cxn ang="0">
                      <a:pos x="932" y="3660"/>
                    </a:cxn>
                    <a:cxn ang="0">
                      <a:pos x="1035" y="3653"/>
                    </a:cxn>
                    <a:cxn ang="0">
                      <a:pos x="1138" y="3639"/>
                    </a:cxn>
                    <a:cxn ang="0">
                      <a:pos x="1243" y="3613"/>
                    </a:cxn>
                    <a:cxn ang="0">
                      <a:pos x="1346" y="3566"/>
                    </a:cxn>
                    <a:cxn ang="0">
                      <a:pos x="1449" y="3486"/>
                    </a:cxn>
                    <a:cxn ang="0">
                      <a:pos x="1554" y="3358"/>
                    </a:cxn>
                    <a:cxn ang="0">
                      <a:pos x="1657" y="3168"/>
                    </a:cxn>
                    <a:cxn ang="0">
                      <a:pos x="1760" y="2901"/>
                    </a:cxn>
                    <a:cxn ang="0">
                      <a:pos x="1865" y="2548"/>
                    </a:cxn>
                    <a:cxn ang="0">
                      <a:pos x="1967" y="2117"/>
                    </a:cxn>
                    <a:cxn ang="0">
                      <a:pos x="2070" y="1628"/>
                    </a:cxn>
                    <a:cxn ang="0">
                      <a:pos x="2226" y="880"/>
                    </a:cxn>
                    <a:cxn ang="0">
                      <a:pos x="2331" y="450"/>
                    </a:cxn>
                    <a:cxn ang="0">
                      <a:pos x="2434" y="143"/>
                    </a:cxn>
                    <a:cxn ang="0">
                      <a:pos x="2537" y="0"/>
                    </a:cxn>
                    <a:cxn ang="0">
                      <a:pos x="2639" y="47"/>
                    </a:cxn>
                    <a:cxn ang="0">
                      <a:pos x="2744" y="276"/>
                    </a:cxn>
                    <a:cxn ang="0">
                      <a:pos x="2847" y="651"/>
                    </a:cxn>
                    <a:cxn ang="0">
                      <a:pos x="2950" y="1120"/>
                    </a:cxn>
                    <a:cxn ang="0">
                      <a:pos x="3106" y="1876"/>
                    </a:cxn>
                    <a:cxn ang="0">
                      <a:pos x="3210" y="2341"/>
                    </a:cxn>
                    <a:cxn ang="0">
                      <a:pos x="3313" y="2733"/>
                    </a:cxn>
                    <a:cxn ang="0">
                      <a:pos x="3416" y="3044"/>
                    </a:cxn>
                    <a:cxn ang="0">
                      <a:pos x="3521" y="3273"/>
                    </a:cxn>
                    <a:cxn ang="0">
                      <a:pos x="3624" y="3430"/>
                    </a:cxn>
                    <a:cxn ang="0">
                      <a:pos x="3727" y="3533"/>
                    </a:cxn>
                    <a:cxn ang="0">
                      <a:pos x="3832" y="3596"/>
                    </a:cxn>
                    <a:cxn ang="0">
                      <a:pos x="3935" y="3630"/>
                    </a:cxn>
                    <a:cxn ang="0">
                      <a:pos x="4038" y="3650"/>
                    </a:cxn>
                    <a:cxn ang="0">
                      <a:pos x="4142" y="3658"/>
                    </a:cxn>
                    <a:cxn ang="0">
                      <a:pos x="4245" y="3664"/>
                    </a:cxn>
                    <a:cxn ang="0">
                      <a:pos x="5125" y="3665"/>
                    </a:cxn>
                  </a:cxnLst>
                  <a:rect l="0" t="0" r="r" b="b"/>
                  <a:pathLst>
                    <a:path w="5125" h="3665">
                      <a:moveTo>
                        <a:pt x="0" y="3664"/>
                      </a:moveTo>
                      <a:lnTo>
                        <a:pt x="829" y="3664"/>
                      </a:lnTo>
                      <a:lnTo>
                        <a:pt x="880" y="3662"/>
                      </a:lnTo>
                      <a:lnTo>
                        <a:pt x="932" y="3660"/>
                      </a:lnTo>
                      <a:lnTo>
                        <a:pt x="983" y="3657"/>
                      </a:lnTo>
                      <a:lnTo>
                        <a:pt x="1035" y="3653"/>
                      </a:lnTo>
                      <a:lnTo>
                        <a:pt x="1088" y="3648"/>
                      </a:lnTo>
                      <a:lnTo>
                        <a:pt x="1138" y="3639"/>
                      </a:lnTo>
                      <a:lnTo>
                        <a:pt x="1191" y="3629"/>
                      </a:lnTo>
                      <a:lnTo>
                        <a:pt x="1243" y="3613"/>
                      </a:lnTo>
                      <a:lnTo>
                        <a:pt x="1294" y="3594"/>
                      </a:lnTo>
                      <a:lnTo>
                        <a:pt x="1346" y="3566"/>
                      </a:lnTo>
                      <a:lnTo>
                        <a:pt x="1398" y="3531"/>
                      </a:lnTo>
                      <a:lnTo>
                        <a:pt x="1449" y="3486"/>
                      </a:lnTo>
                      <a:lnTo>
                        <a:pt x="1501" y="3428"/>
                      </a:lnTo>
                      <a:lnTo>
                        <a:pt x="1554" y="3358"/>
                      </a:lnTo>
                      <a:lnTo>
                        <a:pt x="1604" y="3273"/>
                      </a:lnTo>
                      <a:lnTo>
                        <a:pt x="1657" y="3168"/>
                      </a:lnTo>
                      <a:lnTo>
                        <a:pt x="1709" y="3044"/>
                      </a:lnTo>
                      <a:lnTo>
                        <a:pt x="1760" y="2901"/>
                      </a:lnTo>
                      <a:lnTo>
                        <a:pt x="1812" y="2735"/>
                      </a:lnTo>
                      <a:lnTo>
                        <a:pt x="1865" y="2548"/>
                      </a:lnTo>
                      <a:lnTo>
                        <a:pt x="1915" y="2342"/>
                      </a:lnTo>
                      <a:lnTo>
                        <a:pt x="1967" y="2117"/>
                      </a:lnTo>
                      <a:lnTo>
                        <a:pt x="2020" y="1878"/>
                      </a:lnTo>
                      <a:lnTo>
                        <a:pt x="2070" y="1628"/>
                      </a:lnTo>
                      <a:lnTo>
                        <a:pt x="2175" y="1122"/>
                      </a:lnTo>
                      <a:lnTo>
                        <a:pt x="2226" y="880"/>
                      </a:lnTo>
                      <a:lnTo>
                        <a:pt x="2278" y="653"/>
                      </a:lnTo>
                      <a:lnTo>
                        <a:pt x="2331" y="450"/>
                      </a:lnTo>
                      <a:lnTo>
                        <a:pt x="2381" y="277"/>
                      </a:lnTo>
                      <a:lnTo>
                        <a:pt x="2434" y="143"/>
                      </a:lnTo>
                      <a:lnTo>
                        <a:pt x="2486" y="49"/>
                      </a:lnTo>
                      <a:lnTo>
                        <a:pt x="2537" y="0"/>
                      </a:lnTo>
                      <a:lnTo>
                        <a:pt x="2589" y="0"/>
                      </a:lnTo>
                      <a:lnTo>
                        <a:pt x="2639" y="47"/>
                      </a:lnTo>
                      <a:lnTo>
                        <a:pt x="2692" y="141"/>
                      </a:lnTo>
                      <a:lnTo>
                        <a:pt x="2744" y="276"/>
                      </a:lnTo>
                      <a:lnTo>
                        <a:pt x="2795" y="448"/>
                      </a:lnTo>
                      <a:lnTo>
                        <a:pt x="2847" y="651"/>
                      </a:lnTo>
                      <a:lnTo>
                        <a:pt x="2900" y="878"/>
                      </a:lnTo>
                      <a:lnTo>
                        <a:pt x="2950" y="1120"/>
                      </a:lnTo>
                      <a:lnTo>
                        <a:pt x="3055" y="1627"/>
                      </a:lnTo>
                      <a:lnTo>
                        <a:pt x="3106" y="1876"/>
                      </a:lnTo>
                      <a:lnTo>
                        <a:pt x="3158" y="2115"/>
                      </a:lnTo>
                      <a:lnTo>
                        <a:pt x="3210" y="2341"/>
                      </a:lnTo>
                      <a:lnTo>
                        <a:pt x="3261" y="2546"/>
                      </a:lnTo>
                      <a:lnTo>
                        <a:pt x="3313" y="2733"/>
                      </a:lnTo>
                      <a:lnTo>
                        <a:pt x="3366" y="2899"/>
                      </a:lnTo>
                      <a:lnTo>
                        <a:pt x="3416" y="3044"/>
                      </a:lnTo>
                      <a:lnTo>
                        <a:pt x="3469" y="3168"/>
                      </a:lnTo>
                      <a:lnTo>
                        <a:pt x="3521" y="3273"/>
                      </a:lnTo>
                      <a:lnTo>
                        <a:pt x="3572" y="3360"/>
                      </a:lnTo>
                      <a:lnTo>
                        <a:pt x="3624" y="3430"/>
                      </a:lnTo>
                      <a:lnTo>
                        <a:pt x="3676" y="3487"/>
                      </a:lnTo>
                      <a:lnTo>
                        <a:pt x="3727" y="3533"/>
                      </a:lnTo>
                      <a:lnTo>
                        <a:pt x="3779" y="3568"/>
                      </a:lnTo>
                      <a:lnTo>
                        <a:pt x="3832" y="3596"/>
                      </a:lnTo>
                      <a:lnTo>
                        <a:pt x="3882" y="3615"/>
                      </a:lnTo>
                      <a:lnTo>
                        <a:pt x="3935" y="3630"/>
                      </a:lnTo>
                      <a:lnTo>
                        <a:pt x="3987" y="3641"/>
                      </a:lnTo>
                      <a:lnTo>
                        <a:pt x="4038" y="3650"/>
                      </a:lnTo>
                      <a:lnTo>
                        <a:pt x="4090" y="3655"/>
                      </a:lnTo>
                      <a:lnTo>
                        <a:pt x="4142" y="3658"/>
                      </a:lnTo>
                      <a:lnTo>
                        <a:pt x="4193" y="3662"/>
                      </a:lnTo>
                      <a:lnTo>
                        <a:pt x="4245" y="3664"/>
                      </a:lnTo>
                      <a:lnTo>
                        <a:pt x="4296" y="3665"/>
                      </a:lnTo>
                      <a:lnTo>
                        <a:pt x="5125" y="3665"/>
                      </a:lnTo>
                    </a:path>
                  </a:pathLst>
                </a:custGeom>
                <a:noFill/>
                <a:ln w="19050">
                  <a:solidFill>
                    <a:srgbClr val="3333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61" name="直線矢印コネクタ 60"/>
              <p:cNvCxnSpPr/>
              <p:nvPr/>
            </p:nvCxnSpPr>
            <p:spPr bwMode="auto">
              <a:xfrm>
                <a:off x="7447030" y="6161420"/>
                <a:ext cx="1385631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2" name="直線矢印コネクタ 61"/>
              <p:cNvCxnSpPr/>
              <p:nvPr/>
            </p:nvCxnSpPr>
            <p:spPr bwMode="auto">
              <a:xfrm rot="5400000" flipH="1" flipV="1">
                <a:off x="7268100" y="5975427"/>
                <a:ext cx="373054" cy="117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4" name="フリーフォーム 63"/>
              <p:cNvSpPr/>
              <p:nvPr/>
            </p:nvSpPr>
            <p:spPr bwMode="auto">
              <a:xfrm>
                <a:off x="7463068" y="5790662"/>
                <a:ext cx="1386698" cy="367426"/>
              </a:xfrm>
              <a:custGeom>
                <a:avLst/>
                <a:gdLst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16280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4640 h 309880"/>
                  <a:gd name="connsiteX1" fmla="*/ 160020 w 2865120"/>
                  <a:gd name="connsiteY1" fmla="*/ 241300 h 309880"/>
                  <a:gd name="connsiteX2" fmla="*/ 350520 w 2865120"/>
                  <a:gd name="connsiteY2" fmla="*/ 50800 h 309880"/>
                  <a:gd name="connsiteX3" fmla="*/ 464820 w 2865120"/>
                  <a:gd name="connsiteY3" fmla="*/ 104140 h 309880"/>
                  <a:gd name="connsiteX4" fmla="*/ 586740 w 2865120"/>
                  <a:gd name="connsiteY4" fmla="*/ 5080 h 309880"/>
                  <a:gd name="connsiteX5" fmla="*/ 757555 w 2865120"/>
                  <a:gd name="connsiteY5" fmla="*/ 134620 h 309880"/>
                  <a:gd name="connsiteX6" fmla="*/ 1013460 w 2865120"/>
                  <a:gd name="connsiteY6" fmla="*/ 256540 h 309880"/>
                  <a:gd name="connsiteX7" fmla="*/ 1432560 w 2865120"/>
                  <a:gd name="connsiteY7" fmla="*/ 271780 h 309880"/>
                  <a:gd name="connsiteX8" fmla="*/ 1813560 w 2865120"/>
                  <a:gd name="connsiteY8" fmla="*/ 127000 h 309880"/>
                  <a:gd name="connsiteX9" fmla="*/ 2072640 w 2865120"/>
                  <a:gd name="connsiteY9" fmla="*/ 203200 h 309880"/>
                  <a:gd name="connsiteX10" fmla="*/ 2293620 w 2865120"/>
                  <a:gd name="connsiteY10" fmla="*/ 271780 h 309880"/>
                  <a:gd name="connsiteX11" fmla="*/ 2865120 w 2865120"/>
                  <a:gd name="connsiteY11" fmla="*/ 309880 h 309880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865120"/>
                  <a:gd name="connsiteY0" fmla="*/ 291359 h 306599"/>
                  <a:gd name="connsiteX1" fmla="*/ 160020 w 2865120"/>
                  <a:gd name="connsiteY1" fmla="*/ 238019 h 306599"/>
                  <a:gd name="connsiteX2" fmla="*/ 350520 w 2865120"/>
                  <a:gd name="connsiteY2" fmla="*/ 47519 h 306599"/>
                  <a:gd name="connsiteX3" fmla="*/ 464820 w 2865120"/>
                  <a:gd name="connsiteY3" fmla="*/ 142134 h 306599"/>
                  <a:gd name="connsiteX4" fmla="*/ 586740 w 2865120"/>
                  <a:gd name="connsiteY4" fmla="*/ 1799 h 306599"/>
                  <a:gd name="connsiteX5" fmla="*/ 757555 w 2865120"/>
                  <a:gd name="connsiteY5" fmla="*/ 131339 h 306599"/>
                  <a:gd name="connsiteX6" fmla="*/ 1013460 w 2865120"/>
                  <a:gd name="connsiteY6" fmla="*/ 253259 h 306599"/>
                  <a:gd name="connsiteX7" fmla="*/ 1432560 w 2865120"/>
                  <a:gd name="connsiteY7" fmla="*/ 268499 h 306599"/>
                  <a:gd name="connsiteX8" fmla="*/ 1813560 w 2865120"/>
                  <a:gd name="connsiteY8" fmla="*/ 123719 h 306599"/>
                  <a:gd name="connsiteX9" fmla="*/ 2072640 w 2865120"/>
                  <a:gd name="connsiteY9" fmla="*/ 199919 h 306599"/>
                  <a:gd name="connsiteX10" fmla="*/ 2293620 w 2865120"/>
                  <a:gd name="connsiteY10" fmla="*/ 268499 h 306599"/>
                  <a:gd name="connsiteX11" fmla="*/ 2865120 w 2865120"/>
                  <a:gd name="connsiteY11" fmla="*/ 306599 h 306599"/>
                  <a:gd name="connsiteX0" fmla="*/ 0 w 2909570"/>
                  <a:gd name="connsiteY0" fmla="*/ 291359 h 306599"/>
                  <a:gd name="connsiteX1" fmla="*/ 204470 w 2909570"/>
                  <a:gd name="connsiteY1" fmla="*/ 238019 h 306599"/>
                  <a:gd name="connsiteX2" fmla="*/ 394970 w 2909570"/>
                  <a:gd name="connsiteY2" fmla="*/ 47519 h 306599"/>
                  <a:gd name="connsiteX3" fmla="*/ 509270 w 2909570"/>
                  <a:gd name="connsiteY3" fmla="*/ 142134 h 306599"/>
                  <a:gd name="connsiteX4" fmla="*/ 631190 w 2909570"/>
                  <a:gd name="connsiteY4" fmla="*/ 1799 h 306599"/>
                  <a:gd name="connsiteX5" fmla="*/ 802005 w 2909570"/>
                  <a:gd name="connsiteY5" fmla="*/ 131339 h 306599"/>
                  <a:gd name="connsiteX6" fmla="*/ 1057910 w 2909570"/>
                  <a:gd name="connsiteY6" fmla="*/ 253259 h 306599"/>
                  <a:gd name="connsiteX7" fmla="*/ 1477010 w 2909570"/>
                  <a:gd name="connsiteY7" fmla="*/ 268499 h 306599"/>
                  <a:gd name="connsiteX8" fmla="*/ 1858010 w 2909570"/>
                  <a:gd name="connsiteY8" fmla="*/ 123719 h 306599"/>
                  <a:gd name="connsiteX9" fmla="*/ 2117090 w 2909570"/>
                  <a:gd name="connsiteY9" fmla="*/ 199919 h 306599"/>
                  <a:gd name="connsiteX10" fmla="*/ 2338070 w 2909570"/>
                  <a:gd name="connsiteY10" fmla="*/ 268499 h 306599"/>
                  <a:gd name="connsiteX11" fmla="*/ 2909570 w 2909570"/>
                  <a:gd name="connsiteY11" fmla="*/ 306599 h 306599"/>
                  <a:gd name="connsiteX0" fmla="*/ 0 w 2909570"/>
                  <a:gd name="connsiteY0" fmla="*/ 332634 h 332634"/>
                  <a:gd name="connsiteX1" fmla="*/ 204470 w 2909570"/>
                  <a:gd name="connsiteY1" fmla="*/ 238019 h 332634"/>
                  <a:gd name="connsiteX2" fmla="*/ 394970 w 2909570"/>
                  <a:gd name="connsiteY2" fmla="*/ 47519 h 332634"/>
                  <a:gd name="connsiteX3" fmla="*/ 509270 w 2909570"/>
                  <a:gd name="connsiteY3" fmla="*/ 142134 h 332634"/>
                  <a:gd name="connsiteX4" fmla="*/ 631190 w 2909570"/>
                  <a:gd name="connsiteY4" fmla="*/ 1799 h 332634"/>
                  <a:gd name="connsiteX5" fmla="*/ 802005 w 2909570"/>
                  <a:gd name="connsiteY5" fmla="*/ 131339 h 332634"/>
                  <a:gd name="connsiteX6" fmla="*/ 1057910 w 2909570"/>
                  <a:gd name="connsiteY6" fmla="*/ 253259 h 332634"/>
                  <a:gd name="connsiteX7" fmla="*/ 1477010 w 2909570"/>
                  <a:gd name="connsiteY7" fmla="*/ 268499 h 332634"/>
                  <a:gd name="connsiteX8" fmla="*/ 1858010 w 2909570"/>
                  <a:gd name="connsiteY8" fmla="*/ 123719 h 332634"/>
                  <a:gd name="connsiteX9" fmla="*/ 2117090 w 2909570"/>
                  <a:gd name="connsiteY9" fmla="*/ 199919 h 332634"/>
                  <a:gd name="connsiteX10" fmla="*/ 2338070 w 2909570"/>
                  <a:gd name="connsiteY10" fmla="*/ 268499 h 332634"/>
                  <a:gd name="connsiteX11" fmla="*/ 2909570 w 2909570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332634 h 332634"/>
                  <a:gd name="connsiteX1" fmla="*/ 204470 w 2982595"/>
                  <a:gd name="connsiteY1" fmla="*/ 238019 h 332634"/>
                  <a:gd name="connsiteX2" fmla="*/ 394970 w 2982595"/>
                  <a:gd name="connsiteY2" fmla="*/ 47519 h 332634"/>
                  <a:gd name="connsiteX3" fmla="*/ 509270 w 2982595"/>
                  <a:gd name="connsiteY3" fmla="*/ 142134 h 332634"/>
                  <a:gd name="connsiteX4" fmla="*/ 631190 w 2982595"/>
                  <a:gd name="connsiteY4" fmla="*/ 1799 h 332634"/>
                  <a:gd name="connsiteX5" fmla="*/ 802005 w 2982595"/>
                  <a:gd name="connsiteY5" fmla="*/ 131339 h 332634"/>
                  <a:gd name="connsiteX6" fmla="*/ 1057910 w 2982595"/>
                  <a:gd name="connsiteY6" fmla="*/ 253259 h 332634"/>
                  <a:gd name="connsiteX7" fmla="*/ 1477010 w 2982595"/>
                  <a:gd name="connsiteY7" fmla="*/ 268499 h 332634"/>
                  <a:gd name="connsiteX8" fmla="*/ 1858010 w 2982595"/>
                  <a:gd name="connsiteY8" fmla="*/ 123719 h 332634"/>
                  <a:gd name="connsiteX9" fmla="*/ 2117090 w 2982595"/>
                  <a:gd name="connsiteY9" fmla="*/ 199919 h 332634"/>
                  <a:gd name="connsiteX10" fmla="*/ 2338070 w 2982595"/>
                  <a:gd name="connsiteY10" fmla="*/ 268499 h 332634"/>
                  <a:gd name="connsiteX11" fmla="*/ 2982595 w 2982595"/>
                  <a:gd name="connsiteY11" fmla="*/ 306599 h 332634"/>
                  <a:gd name="connsiteX0" fmla="*/ 0 w 2982595"/>
                  <a:gd name="connsiteY0" fmla="*/ 294534 h 306599"/>
                  <a:gd name="connsiteX1" fmla="*/ 204470 w 2982595"/>
                  <a:gd name="connsiteY1" fmla="*/ 238019 h 306599"/>
                  <a:gd name="connsiteX2" fmla="*/ 394970 w 2982595"/>
                  <a:gd name="connsiteY2" fmla="*/ 47519 h 306599"/>
                  <a:gd name="connsiteX3" fmla="*/ 509270 w 2982595"/>
                  <a:gd name="connsiteY3" fmla="*/ 142134 h 306599"/>
                  <a:gd name="connsiteX4" fmla="*/ 631190 w 2982595"/>
                  <a:gd name="connsiteY4" fmla="*/ 1799 h 306599"/>
                  <a:gd name="connsiteX5" fmla="*/ 802005 w 2982595"/>
                  <a:gd name="connsiteY5" fmla="*/ 131339 h 306599"/>
                  <a:gd name="connsiteX6" fmla="*/ 1057910 w 2982595"/>
                  <a:gd name="connsiteY6" fmla="*/ 253259 h 306599"/>
                  <a:gd name="connsiteX7" fmla="*/ 1477010 w 2982595"/>
                  <a:gd name="connsiteY7" fmla="*/ 268499 h 306599"/>
                  <a:gd name="connsiteX8" fmla="*/ 1858010 w 2982595"/>
                  <a:gd name="connsiteY8" fmla="*/ 123719 h 306599"/>
                  <a:gd name="connsiteX9" fmla="*/ 2117090 w 2982595"/>
                  <a:gd name="connsiteY9" fmla="*/ 199919 h 306599"/>
                  <a:gd name="connsiteX10" fmla="*/ 2338070 w 2982595"/>
                  <a:gd name="connsiteY10" fmla="*/ 268499 h 306599"/>
                  <a:gd name="connsiteX11" fmla="*/ 2982595 w 2982595"/>
                  <a:gd name="connsiteY11" fmla="*/ 306599 h 306599"/>
                  <a:gd name="connsiteX0" fmla="*/ 0 w 3090545"/>
                  <a:gd name="connsiteY0" fmla="*/ 202459 h 306599"/>
                  <a:gd name="connsiteX1" fmla="*/ 312420 w 3090545"/>
                  <a:gd name="connsiteY1" fmla="*/ 238019 h 306599"/>
                  <a:gd name="connsiteX2" fmla="*/ 502920 w 3090545"/>
                  <a:gd name="connsiteY2" fmla="*/ 47519 h 306599"/>
                  <a:gd name="connsiteX3" fmla="*/ 617220 w 3090545"/>
                  <a:gd name="connsiteY3" fmla="*/ 142134 h 306599"/>
                  <a:gd name="connsiteX4" fmla="*/ 739140 w 3090545"/>
                  <a:gd name="connsiteY4" fmla="*/ 1799 h 306599"/>
                  <a:gd name="connsiteX5" fmla="*/ 909955 w 3090545"/>
                  <a:gd name="connsiteY5" fmla="*/ 131339 h 306599"/>
                  <a:gd name="connsiteX6" fmla="*/ 1165860 w 3090545"/>
                  <a:gd name="connsiteY6" fmla="*/ 253259 h 306599"/>
                  <a:gd name="connsiteX7" fmla="*/ 1584960 w 3090545"/>
                  <a:gd name="connsiteY7" fmla="*/ 268499 h 306599"/>
                  <a:gd name="connsiteX8" fmla="*/ 1965960 w 3090545"/>
                  <a:gd name="connsiteY8" fmla="*/ 123719 h 306599"/>
                  <a:gd name="connsiteX9" fmla="*/ 2225040 w 3090545"/>
                  <a:gd name="connsiteY9" fmla="*/ 199919 h 306599"/>
                  <a:gd name="connsiteX10" fmla="*/ 2446020 w 3090545"/>
                  <a:gd name="connsiteY10" fmla="*/ 268499 h 306599"/>
                  <a:gd name="connsiteX11" fmla="*/ 3090545 w 3090545"/>
                  <a:gd name="connsiteY11" fmla="*/ 306599 h 306599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02615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773430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480695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438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977265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029335 w 2954020"/>
                  <a:gd name="connsiteY6" fmla="*/ 25325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235710 w 2954020"/>
                  <a:gd name="connsiteY6" fmla="*/ 91334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13584 h 313584"/>
                  <a:gd name="connsiteX1" fmla="*/ 175895 w 2954020"/>
                  <a:gd name="connsiteY1" fmla="*/ 238019 h 313584"/>
                  <a:gd name="connsiteX2" fmla="*/ 366395 w 2954020"/>
                  <a:gd name="connsiteY2" fmla="*/ 47519 h 313584"/>
                  <a:gd name="connsiteX3" fmla="*/ 521970 w 2954020"/>
                  <a:gd name="connsiteY3" fmla="*/ 142134 h 313584"/>
                  <a:gd name="connsiteX4" fmla="*/ 681990 w 2954020"/>
                  <a:gd name="connsiteY4" fmla="*/ 1799 h 313584"/>
                  <a:gd name="connsiteX5" fmla="*/ 814705 w 2954020"/>
                  <a:gd name="connsiteY5" fmla="*/ 131339 h 313584"/>
                  <a:gd name="connsiteX6" fmla="*/ 1108710 w 2954020"/>
                  <a:gd name="connsiteY6" fmla="*/ 246909 h 313584"/>
                  <a:gd name="connsiteX7" fmla="*/ 1448435 w 2954020"/>
                  <a:gd name="connsiteY7" fmla="*/ 268499 h 313584"/>
                  <a:gd name="connsiteX8" fmla="*/ 1829435 w 2954020"/>
                  <a:gd name="connsiteY8" fmla="*/ 123719 h 313584"/>
                  <a:gd name="connsiteX9" fmla="*/ 2088515 w 2954020"/>
                  <a:gd name="connsiteY9" fmla="*/ 199919 h 313584"/>
                  <a:gd name="connsiteX10" fmla="*/ 2309495 w 2954020"/>
                  <a:gd name="connsiteY10" fmla="*/ 268499 h 313584"/>
                  <a:gd name="connsiteX11" fmla="*/ 2954020 w 2954020"/>
                  <a:gd name="connsiteY11" fmla="*/ 306599 h 313584"/>
                  <a:gd name="connsiteX0" fmla="*/ 0 w 2954020"/>
                  <a:gd name="connsiteY0" fmla="*/ 331047 h 331047"/>
                  <a:gd name="connsiteX1" fmla="*/ 175895 w 2954020"/>
                  <a:gd name="connsiteY1" fmla="*/ 255482 h 331047"/>
                  <a:gd name="connsiteX2" fmla="*/ 366395 w 2954020"/>
                  <a:gd name="connsiteY2" fmla="*/ 64982 h 331047"/>
                  <a:gd name="connsiteX3" fmla="*/ 521970 w 2954020"/>
                  <a:gd name="connsiteY3" fmla="*/ 159597 h 331047"/>
                  <a:gd name="connsiteX4" fmla="*/ 681990 w 2954020"/>
                  <a:gd name="connsiteY4" fmla="*/ 19262 h 331047"/>
                  <a:gd name="connsiteX5" fmla="*/ 1046480 w 2954020"/>
                  <a:gd name="connsiteY5" fmla="*/ 44027 h 331047"/>
                  <a:gd name="connsiteX6" fmla="*/ 1108710 w 2954020"/>
                  <a:gd name="connsiteY6" fmla="*/ 264372 h 331047"/>
                  <a:gd name="connsiteX7" fmla="*/ 1448435 w 2954020"/>
                  <a:gd name="connsiteY7" fmla="*/ 285962 h 331047"/>
                  <a:gd name="connsiteX8" fmla="*/ 1829435 w 2954020"/>
                  <a:gd name="connsiteY8" fmla="*/ 141182 h 331047"/>
                  <a:gd name="connsiteX9" fmla="*/ 2088515 w 2954020"/>
                  <a:gd name="connsiteY9" fmla="*/ 217382 h 331047"/>
                  <a:gd name="connsiteX10" fmla="*/ 2309495 w 2954020"/>
                  <a:gd name="connsiteY10" fmla="*/ 285962 h 331047"/>
                  <a:gd name="connsiteX11" fmla="*/ 2954020 w 2954020"/>
                  <a:gd name="connsiteY11" fmla="*/ 324062 h 331047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2088515 w 2954020"/>
                  <a:gd name="connsiteY9" fmla="*/ 202036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  <a:gd name="connsiteX0" fmla="*/ 0 w 2954020"/>
                  <a:gd name="connsiteY0" fmla="*/ 315701 h 315701"/>
                  <a:gd name="connsiteX1" fmla="*/ 175895 w 2954020"/>
                  <a:gd name="connsiteY1" fmla="*/ 240136 h 315701"/>
                  <a:gd name="connsiteX2" fmla="*/ 366395 w 2954020"/>
                  <a:gd name="connsiteY2" fmla="*/ 49636 h 315701"/>
                  <a:gd name="connsiteX3" fmla="*/ 521970 w 2954020"/>
                  <a:gd name="connsiteY3" fmla="*/ 144251 h 315701"/>
                  <a:gd name="connsiteX4" fmla="*/ 681990 w 2954020"/>
                  <a:gd name="connsiteY4" fmla="*/ 3916 h 315701"/>
                  <a:gd name="connsiteX5" fmla="*/ 843280 w 2954020"/>
                  <a:gd name="connsiteY5" fmla="*/ 120756 h 315701"/>
                  <a:gd name="connsiteX6" fmla="*/ 1108710 w 2954020"/>
                  <a:gd name="connsiteY6" fmla="*/ 249026 h 315701"/>
                  <a:gd name="connsiteX7" fmla="*/ 1448435 w 2954020"/>
                  <a:gd name="connsiteY7" fmla="*/ 270616 h 315701"/>
                  <a:gd name="connsiteX8" fmla="*/ 1829435 w 2954020"/>
                  <a:gd name="connsiteY8" fmla="*/ 125836 h 315701"/>
                  <a:gd name="connsiteX9" fmla="*/ 1981359 w 2954020"/>
                  <a:gd name="connsiteY9" fmla="*/ 159174 h 315701"/>
                  <a:gd name="connsiteX10" fmla="*/ 2309495 w 2954020"/>
                  <a:gd name="connsiteY10" fmla="*/ 270616 h 315701"/>
                  <a:gd name="connsiteX11" fmla="*/ 2954020 w 2954020"/>
                  <a:gd name="connsiteY11" fmla="*/ 308716 h 31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54020" h="315701">
                    <a:moveTo>
                      <a:pt x="0" y="315701"/>
                    </a:moveTo>
                    <a:cubicBezTo>
                      <a:pt x="50800" y="309351"/>
                      <a:pt x="114829" y="284480"/>
                      <a:pt x="175895" y="240136"/>
                    </a:cubicBezTo>
                    <a:cubicBezTo>
                      <a:pt x="236961" y="195792"/>
                      <a:pt x="308716" y="65617"/>
                      <a:pt x="366395" y="49636"/>
                    </a:cubicBezTo>
                    <a:cubicBezTo>
                      <a:pt x="424074" y="33655"/>
                      <a:pt x="469371" y="151871"/>
                      <a:pt x="521970" y="144251"/>
                    </a:cubicBezTo>
                    <a:cubicBezTo>
                      <a:pt x="574569" y="136631"/>
                      <a:pt x="628439" y="7832"/>
                      <a:pt x="681990" y="3916"/>
                    </a:cubicBezTo>
                    <a:cubicBezTo>
                      <a:pt x="735541" y="0"/>
                      <a:pt x="772160" y="79904"/>
                      <a:pt x="843280" y="120756"/>
                    </a:cubicBezTo>
                    <a:cubicBezTo>
                      <a:pt x="914400" y="161608"/>
                      <a:pt x="1007851" y="224049"/>
                      <a:pt x="1108710" y="249026"/>
                    </a:cubicBezTo>
                    <a:cubicBezTo>
                      <a:pt x="1209569" y="274003"/>
                      <a:pt x="1328314" y="291148"/>
                      <a:pt x="1448435" y="270616"/>
                    </a:cubicBezTo>
                    <a:cubicBezTo>
                      <a:pt x="1568556" y="250084"/>
                      <a:pt x="1740614" y="144410"/>
                      <a:pt x="1829435" y="125836"/>
                    </a:cubicBezTo>
                    <a:cubicBezTo>
                      <a:pt x="1918256" y="107262"/>
                      <a:pt x="1981359" y="159174"/>
                      <a:pt x="1981359" y="159174"/>
                    </a:cubicBezTo>
                    <a:cubicBezTo>
                      <a:pt x="2061369" y="183304"/>
                      <a:pt x="2147385" y="245692"/>
                      <a:pt x="2309495" y="270616"/>
                    </a:cubicBezTo>
                    <a:cubicBezTo>
                      <a:pt x="2471605" y="295540"/>
                      <a:pt x="2954020" y="308716"/>
                      <a:pt x="2954020" y="308716"/>
                    </a:cubicBezTo>
                  </a:path>
                </a:pathLst>
              </a:custGeom>
              <a:noFill/>
              <a:ln w="19050" cap="flat" cmpd="sng" algn="ctr">
                <a:solidFill>
                  <a:srgbClr val="40458C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grpSp>
            <p:nvGrpSpPr>
              <p:cNvPr id="74" name="グループ化 73"/>
              <p:cNvGrpSpPr/>
              <p:nvPr/>
            </p:nvGrpSpPr>
            <p:grpSpPr>
              <a:xfrm>
                <a:off x="3415522" y="5265745"/>
                <a:ext cx="1093586" cy="553998"/>
                <a:chOff x="1578082" y="2470590"/>
                <a:chExt cx="1477445" cy="748457"/>
              </a:xfrm>
            </p:grpSpPr>
            <p:sp>
              <p:nvSpPr>
                <p:cNvPr id="75" name="下矢印 74"/>
                <p:cNvSpPr/>
                <p:nvPr/>
              </p:nvSpPr>
              <p:spPr bwMode="auto">
                <a:xfrm>
                  <a:off x="1578082" y="2482192"/>
                  <a:ext cx="364982" cy="618191"/>
                </a:xfrm>
                <a:prstGeom prst="downArrow">
                  <a:avLst/>
                </a:prstGeom>
                <a:gradFill>
                  <a:gsLst>
                    <a:gs pos="0">
                      <a:schemeClr val="bg1"/>
                    </a:gs>
                    <a:gs pos="60000">
                      <a:srgbClr val="40458C"/>
                    </a:gs>
                  </a:gsLst>
                  <a:lin ang="5400000" scaled="0"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76" name="テキスト ボックス 75"/>
                <p:cNvSpPr txBox="1"/>
                <p:nvPr/>
              </p:nvSpPr>
              <p:spPr>
                <a:xfrm>
                  <a:off x="1894206" y="2470590"/>
                  <a:ext cx="1161321" cy="7484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:r>
                    <a:rPr kumimoji="1" lang="en-US" altLang="ja-JP" sz="1800" dirty="0" smtClean="0">
                      <a:latin typeface="Calibri" pitchFamily="34" charset="0"/>
                    </a:rPr>
                    <a:t>Fourier</a:t>
                  </a:r>
                </a:p>
                <a:p>
                  <a:pPr algn="l">
                    <a:lnSpc>
                      <a:spcPts val="1800"/>
                    </a:lnSpc>
                  </a:pPr>
                  <a:r>
                    <a:rPr kumimoji="1" lang="ja-JP" altLang="en-US" sz="1800" dirty="0" smtClean="0">
                      <a:latin typeface="Calibri" pitchFamily="34" charset="0"/>
                    </a:rPr>
                    <a:t>変換</a:t>
                  </a:r>
                  <a:endParaRPr kumimoji="1" lang="ja-JP" altLang="en-US" sz="1800" dirty="0">
                    <a:latin typeface="Calibri" pitchFamily="34" charset="0"/>
                  </a:endParaRPr>
                </a:p>
              </p:txBody>
            </p:sp>
          </p:grpSp>
          <p:grpSp>
            <p:nvGrpSpPr>
              <p:cNvPr id="77" name="グループ化 76"/>
              <p:cNvGrpSpPr/>
              <p:nvPr/>
            </p:nvGrpSpPr>
            <p:grpSpPr>
              <a:xfrm>
                <a:off x="5471459" y="5267083"/>
                <a:ext cx="1093586" cy="553998"/>
                <a:chOff x="1578082" y="2470590"/>
                <a:chExt cx="1477445" cy="748457"/>
              </a:xfrm>
            </p:grpSpPr>
            <p:sp>
              <p:nvSpPr>
                <p:cNvPr id="78" name="下矢印 77"/>
                <p:cNvSpPr/>
                <p:nvPr/>
              </p:nvSpPr>
              <p:spPr bwMode="auto">
                <a:xfrm>
                  <a:off x="1578082" y="2482192"/>
                  <a:ext cx="364982" cy="618191"/>
                </a:xfrm>
                <a:prstGeom prst="downArrow">
                  <a:avLst/>
                </a:prstGeom>
                <a:gradFill>
                  <a:gsLst>
                    <a:gs pos="0">
                      <a:schemeClr val="bg1"/>
                    </a:gs>
                    <a:gs pos="60000">
                      <a:srgbClr val="40458C"/>
                    </a:gs>
                  </a:gsLst>
                  <a:lin ang="5400000" scaled="0"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79" name="テキスト ボックス 78"/>
                <p:cNvSpPr txBox="1"/>
                <p:nvPr/>
              </p:nvSpPr>
              <p:spPr>
                <a:xfrm>
                  <a:off x="1894206" y="2470590"/>
                  <a:ext cx="1161321" cy="7484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:r>
                    <a:rPr kumimoji="1" lang="en-US" altLang="ja-JP" sz="1800" dirty="0" smtClean="0">
                      <a:latin typeface="Calibri" pitchFamily="34" charset="0"/>
                    </a:rPr>
                    <a:t>Fourier</a:t>
                  </a:r>
                </a:p>
                <a:p>
                  <a:pPr algn="l">
                    <a:lnSpc>
                      <a:spcPts val="1800"/>
                    </a:lnSpc>
                  </a:pPr>
                  <a:r>
                    <a:rPr kumimoji="1" lang="ja-JP" altLang="en-US" sz="1800" dirty="0" smtClean="0">
                      <a:latin typeface="Calibri" pitchFamily="34" charset="0"/>
                    </a:rPr>
                    <a:t>変換</a:t>
                  </a:r>
                  <a:endParaRPr kumimoji="1" lang="ja-JP" altLang="en-US" sz="1800" dirty="0">
                    <a:latin typeface="Calibri" pitchFamily="34" charset="0"/>
                  </a:endParaRPr>
                </a:p>
              </p:txBody>
            </p:sp>
          </p:grpSp>
          <p:grpSp>
            <p:nvGrpSpPr>
              <p:cNvPr id="80" name="グループ化 79"/>
              <p:cNvGrpSpPr/>
              <p:nvPr/>
            </p:nvGrpSpPr>
            <p:grpSpPr>
              <a:xfrm>
                <a:off x="7754596" y="5267083"/>
                <a:ext cx="1093586" cy="553998"/>
                <a:chOff x="1578082" y="2470590"/>
                <a:chExt cx="1477445" cy="748457"/>
              </a:xfrm>
            </p:grpSpPr>
            <p:sp>
              <p:nvSpPr>
                <p:cNvPr id="81" name="下矢印 80"/>
                <p:cNvSpPr/>
                <p:nvPr/>
              </p:nvSpPr>
              <p:spPr bwMode="auto">
                <a:xfrm>
                  <a:off x="1578082" y="2482192"/>
                  <a:ext cx="364982" cy="618191"/>
                </a:xfrm>
                <a:prstGeom prst="downArrow">
                  <a:avLst/>
                </a:prstGeom>
                <a:gradFill>
                  <a:gsLst>
                    <a:gs pos="0">
                      <a:schemeClr val="bg1"/>
                    </a:gs>
                    <a:gs pos="60000">
                      <a:srgbClr val="40458C"/>
                    </a:gs>
                  </a:gsLst>
                  <a:lin ang="5400000" scaled="0"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82" name="テキスト ボックス 81"/>
                <p:cNvSpPr txBox="1"/>
                <p:nvPr/>
              </p:nvSpPr>
              <p:spPr>
                <a:xfrm>
                  <a:off x="1894206" y="2470590"/>
                  <a:ext cx="1161321" cy="7484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800"/>
                    </a:lnSpc>
                  </a:pPr>
                  <a:r>
                    <a:rPr kumimoji="1" lang="en-US" altLang="ja-JP" sz="1800" dirty="0" smtClean="0">
                      <a:latin typeface="Calibri" pitchFamily="34" charset="0"/>
                    </a:rPr>
                    <a:t>Fourier</a:t>
                  </a:r>
                </a:p>
                <a:p>
                  <a:pPr algn="l">
                    <a:lnSpc>
                      <a:spcPts val="1800"/>
                    </a:lnSpc>
                  </a:pPr>
                  <a:r>
                    <a:rPr kumimoji="1" lang="ja-JP" altLang="en-US" sz="1800" dirty="0" smtClean="0">
                      <a:latin typeface="Calibri" pitchFamily="34" charset="0"/>
                    </a:rPr>
                    <a:t>変換</a:t>
                  </a:r>
                  <a:endParaRPr kumimoji="1" lang="ja-JP" altLang="en-US" sz="1800" dirty="0">
                    <a:latin typeface="Calibri" pitchFamily="34" charset="0"/>
                  </a:endParaRPr>
                </a:p>
              </p:txBody>
            </p:sp>
          </p:grpSp>
          <p:sp>
            <p:nvSpPr>
              <p:cNvPr id="83" name="テキスト ボックス 82"/>
              <p:cNvSpPr txBox="1"/>
              <p:nvPr/>
            </p:nvSpPr>
            <p:spPr>
              <a:xfrm>
                <a:off x="2619457" y="6245548"/>
                <a:ext cx="18373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声帯音源スペクトル</a:t>
                </a:r>
                <a:endParaRPr kumimoji="1" lang="ja-JP" altLang="en-US" dirty="0"/>
              </a:p>
            </p:txBody>
          </p:sp>
          <p:sp>
            <p:nvSpPr>
              <p:cNvPr id="84" name="テキスト ボックス 83"/>
              <p:cNvSpPr txBox="1"/>
              <p:nvPr/>
            </p:nvSpPr>
            <p:spPr>
              <a:xfrm>
                <a:off x="4968644" y="6245548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声道周波数応答</a:t>
                </a:r>
                <a:endParaRPr kumimoji="1" lang="ja-JP" altLang="en-US" dirty="0"/>
              </a:p>
            </p:txBody>
          </p:sp>
          <p:sp>
            <p:nvSpPr>
              <p:cNvPr id="85" name="テキスト ボックス 84"/>
              <p:cNvSpPr txBox="1"/>
              <p:nvPr/>
            </p:nvSpPr>
            <p:spPr>
              <a:xfrm>
                <a:off x="7550304" y="6245548"/>
                <a:ext cx="1284055" cy="296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 b="1" dirty="0" smtClean="0"/>
                  <a:t>音声スペクトル</a:t>
                </a:r>
                <a:endParaRPr kumimoji="1" lang="ja-JP" altLang="en-US" sz="2000" b="1" dirty="0"/>
              </a:p>
            </p:txBody>
          </p:sp>
          <p:sp>
            <p:nvSpPr>
              <p:cNvPr id="212" name="フリーフォーム 211"/>
              <p:cNvSpPr/>
              <p:nvPr/>
            </p:nvSpPr>
            <p:spPr bwMode="auto">
              <a:xfrm>
                <a:off x="5112407" y="4729174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grpSp>
            <p:nvGrpSpPr>
              <p:cNvPr id="221" name="グループ化 220"/>
              <p:cNvGrpSpPr/>
              <p:nvPr/>
            </p:nvGrpSpPr>
            <p:grpSpPr>
              <a:xfrm>
                <a:off x="7469844" y="4722030"/>
                <a:ext cx="1266831" cy="511570"/>
                <a:chOff x="7479506" y="2580482"/>
                <a:chExt cx="1266831" cy="511570"/>
              </a:xfrm>
            </p:grpSpPr>
            <p:sp>
              <p:nvSpPr>
                <p:cNvPr id="213" name="フリーフォーム 212"/>
                <p:cNvSpPr/>
                <p:nvPr/>
              </p:nvSpPr>
              <p:spPr bwMode="auto">
                <a:xfrm>
                  <a:off x="7479506" y="2580482"/>
                  <a:ext cx="290512" cy="494902"/>
                </a:xfrm>
                <a:custGeom>
                  <a:avLst/>
                  <a:gdLst>
                    <a:gd name="connsiteX0" fmla="*/ 0 w 290512"/>
                    <a:gd name="connsiteY0" fmla="*/ 367505 h 494902"/>
                    <a:gd name="connsiteX1" fmla="*/ 19050 w 290512"/>
                    <a:gd name="connsiteY1" fmla="*/ 219868 h 494902"/>
                    <a:gd name="connsiteX2" fmla="*/ 42862 w 290512"/>
                    <a:gd name="connsiteY2" fmla="*/ 305593 h 494902"/>
                    <a:gd name="connsiteX3" fmla="*/ 52387 w 290512"/>
                    <a:gd name="connsiteY3" fmla="*/ 360362 h 494902"/>
                    <a:gd name="connsiteX4" fmla="*/ 71437 w 290512"/>
                    <a:gd name="connsiteY4" fmla="*/ 315118 h 494902"/>
                    <a:gd name="connsiteX5" fmla="*/ 90487 w 290512"/>
                    <a:gd name="connsiteY5" fmla="*/ 400843 h 494902"/>
                    <a:gd name="connsiteX6" fmla="*/ 121444 w 290512"/>
                    <a:gd name="connsiteY6" fmla="*/ 288924 h 494902"/>
                    <a:gd name="connsiteX7" fmla="*/ 157162 w 290512"/>
                    <a:gd name="connsiteY7" fmla="*/ 26987 h 494902"/>
                    <a:gd name="connsiteX8" fmla="*/ 169069 w 290512"/>
                    <a:gd name="connsiteY8" fmla="*/ 450849 h 494902"/>
                    <a:gd name="connsiteX9" fmla="*/ 185737 w 290512"/>
                    <a:gd name="connsiteY9" fmla="*/ 291305 h 494902"/>
                    <a:gd name="connsiteX10" fmla="*/ 195262 w 290512"/>
                    <a:gd name="connsiteY10" fmla="*/ 122237 h 494902"/>
                    <a:gd name="connsiteX11" fmla="*/ 209550 w 290512"/>
                    <a:gd name="connsiteY11" fmla="*/ 419893 h 494902"/>
                    <a:gd name="connsiteX12" fmla="*/ 233362 w 290512"/>
                    <a:gd name="connsiteY12" fmla="*/ 217487 h 494902"/>
                    <a:gd name="connsiteX13" fmla="*/ 257175 w 290512"/>
                    <a:gd name="connsiteY13" fmla="*/ 450849 h 494902"/>
                    <a:gd name="connsiteX14" fmla="*/ 266700 w 290512"/>
                    <a:gd name="connsiteY14" fmla="*/ 317499 h 494902"/>
                    <a:gd name="connsiteX15" fmla="*/ 290512 w 290512"/>
                    <a:gd name="connsiteY15" fmla="*/ 369887 h 494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0512" h="494902">
                      <a:moveTo>
                        <a:pt x="0" y="367505"/>
                      </a:moveTo>
                      <a:cubicBezTo>
                        <a:pt x="5953" y="298846"/>
                        <a:pt x="11906" y="230187"/>
                        <a:pt x="19050" y="219868"/>
                      </a:cubicBezTo>
                      <a:cubicBezTo>
                        <a:pt x="26194" y="209549"/>
                        <a:pt x="37306" y="282177"/>
                        <a:pt x="42862" y="305593"/>
                      </a:cubicBezTo>
                      <a:cubicBezTo>
                        <a:pt x="48418" y="329009"/>
                        <a:pt x="47625" y="358775"/>
                        <a:pt x="52387" y="360362"/>
                      </a:cubicBezTo>
                      <a:cubicBezTo>
                        <a:pt x="57149" y="361949"/>
                        <a:pt x="65087" y="308371"/>
                        <a:pt x="71437" y="315118"/>
                      </a:cubicBezTo>
                      <a:cubicBezTo>
                        <a:pt x="77787" y="321865"/>
                        <a:pt x="82153" y="405209"/>
                        <a:pt x="90487" y="400843"/>
                      </a:cubicBezTo>
                      <a:cubicBezTo>
                        <a:pt x="98822" y="396477"/>
                        <a:pt x="110332" y="351233"/>
                        <a:pt x="121444" y="288924"/>
                      </a:cubicBezTo>
                      <a:cubicBezTo>
                        <a:pt x="132556" y="226615"/>
                        <a:pt x="149225" y="0"/>
                        <a:pt x="157162" y="26987"/>
                      </a:cubicBezTo>
                      <a:cubicBezTo>
                        <a:pt x="165099" y="53974"/>
                        <a:pt x="164307" y="406796"/>
                        <a:pt x="169069" y="450849"/>
                      </a:cubicBezTo>
                      <a:cubicBezTo>
                        <a:pt x="173831" y="494902"/>
                        <a:pt x="181372" y="346074"/>
                        <a:pt x="185737" y="291305"/>
                      </a:cubicBezTo>
                      <a:cubicBezTo>
                        <a:pt x="190102" y="236536"/>
                        <a:pt x="191293" y="100806"/>
                        <a:pt x="195262" y="122237"/>
                      </a:cubicBezTo>
                      <a:cubicBezTo>
                        <a:pt x="199231" y="143668"/>
                        <a:pt x="203200" y="404018"/>
                        <a:pt x="209550" y="419893"/>
                      </a:cubicBezTo>
                      <a:cubicBezTo>
                        <a:pt x="215900" y="435768"/>
                        <a:pt x="225425" y="212328"/>
                        <a:pt x="233362" y="217487"/>
                      </a:cubicBezTo>
                      <a:cubicBezTo>
                        <a:pt x="241300" y="222646"/>
                        <a:pt x="251619" y="434180"/>
                        <a:pt x="257175" y="450849"/>
                      </a:cubicBezTo>
                      <a:cubicBezTo>
                        <a:pt x="262731" y="467518"/>
                        <a:pt x="261144" y="330993"/>
                        <a:pt x="266700" y="317499"/>
                      </a:cubicBezTo>
                      <a:cubicBezTo>
                        <a:pt x="272256" y="304005"/>
                        <a:pt x="287337" y="363537"/>
                        <a:pt x="290512" y="369887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214" name="フリーフォーム 213"/>
                <p:cNvSpPr/>
                <p:nvPr/>
              </p:nvSpPr>
              <p:spPr bwMode="auto">
                <a:xfrm>
                  <a:off x="7815264" y="2590007"/>
                  <a:ext cx="290512" cy="494902"/>
                </a:xfrm>
                <a:custGeom>
                  <a:avLst/>
                  <a:gdLst>
                    <a:gd name="connsiteX0" fmla="*/ 0 w 290512"/>
                    <a:gd name="connsiteY0" fmla="*/ 367505 h 494902"/>
                    <a:gd name="connsiteX1" fmla="*/ 19050 w 290512"/>
                    <a:gd name="connsiteY1" fmla="*/ 219868 h 494902"/>
                    <a:gd name="connsiteX2" fmla="*/ 42862 w 290512"/>
                    <a:gd name="connsiteY2" fmla="*/ 305593 h 494902"/>
                    <a:gd name="connsiteX3" fmla="*/ 52387 w 290512"/>
                    <a:gd name="connsiteY3" fmla="*/ 360362 h 494902"/>
                    <a:gd name="connsiteX4" fmla="*/ 71437 w 290512"/>
                    <a:gd name="connsiteY4" fmla="*/ 315118 h 494902"/>
                    <a:gd name="connsiteX5" fmla="*/ 90487 w 290512"/>
                    <a:gd name="connsiteY5" fmla="*/ 400843 h 494902"/>
                    <a:gd name="connsiteX6" fmla="*/ 121444 w 290512"/>
                    <a:gd name="connsiteY6" fmla="*/ 288924 h 494902"/>
                    <a:gd name="connsiteX7" fmla="*/ 157162 w 290512"/>
                    <a:gd name="connsiteY7" fmla="*/ 26987 h 494902"/>
                    <a:gd name="connsiteX8" fmla="*/ 169069 w 290512"/>
                    <a:gd name="connsiteY8" fmla="*/ 450849 h 494902"/>
                    <a:gd name="connsiteX9" fmla="*/ 185737 w 290512"/>
                    <a:gd name="connsiteY9" fmla="*/ 291305 h 494902"/>
                    <a:gd name="connsiteX10" fmla="*/ 195262 w 290512"/>
                    <a:gd name="connsiteY10" fmla="*/ 122237 h 494902"/>
                    <a:gd name="connsiteX11" fmla="*/ 209550 w 290512"/>
                    <a:gd name="connsiteY11" fmla="*/ 419893 h 494902"/>
                    <a:gd name="connsiteX12" fmla="*/ 233362 w 290512"/>
                    <a:gd name="connsiteY12" fmla="*/ 217487 h 494902"/>
                    <a:gd name="connsiteX13" fmla="*/ 257175 w 290512"/>
                    <a:gd name="connsiteY13" fmla="*/ 450849 h 494902"/>
                    <a:gd name="connsiteX14" fmla="*/ 266700 w 290512"/>
                    <a:gd name="connsiteY14" fmla="*/ 317499 h 494902"/>
                    <a:gd name="connsiteX15" fmla="*/ 290512 w 290512"/>
                    <a:gd name="connsiteY15" fmla="*/ 369887 h 494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0512" h="494902">
                      <a:moveTo>
                        <a:pt x="0" y="367505"/>
                      </a:moveTo>
                      <a:cubicBezTo>
                        <a:pt x="5953" y="298846"/>
                        <a:pt x="11906" y="230187"/>
                        <a:pt x="19050" y="219868"/>
                      </a:cubicBezTo>
                      <a:cubicBezTo>
                        <a:pt x="26194" y="209549"/>
                        <a:pt x="37306" y="282177"/>
                        <a:pt x="42862" y="305593"/>
                      </a:cubicBezTo>
                      <a:cubicBezTo>
                        <a:pt x="48418" y="329009"/>
                        <a:pt x="47625" y="358775"/>
                        <a:pt x="52387" y="360362"/>
                      </a:cubicBezTo>
                      <a:cubicBezTo>
                        <a:pt x="57149" y="361949"/>
                        <a:pt x="65087" y="308371"/>
                        <a:pt x="71437" y="315118"/>
                      </a:cubicBezTo>
                      <a:cubicBezTo>
                        <a:pt x="77787" y="321865"/>
                        <a:pt x="82153" y="405209"/>
                        <a:pt x="90487" y="400843"/>
                      </a:cubicBezTo>
                      <a:cubicBezTo>
                        <a:pt x="98822" y="396477"/>
                        <a:pt x="110332" y="351233"/>
                        <a:pt x="121444" y="288924"/>
                      </a:cubicBezTo>
                      <a:cubicBezTo>
                        <a:pt x="132556" y="226615"/>
                        <a:pt x="149225" y="0"/>
                        <a:pt x="157162" y="26987"/>
                      </a:cubicBezTo>
                      <a:cubicBezTo>
                        <a:pt x="165099" y="53974"/>
                        <a:pt x="164307" y="406796"/>
                        <a:pt x="169069" y="450849"/>
                      </a:cubicBezTo>
                      <a:cubicBezTo>
                        <a:pt x="173831" y="494902"/>
                        <a:pt x="181372" y="346074"/>
                        <a:pt x="185737" y="291305"/>
                      </a:cubicBezTo>
                      <a:cubicBezTo>
                        <a:pt x="190102" y="236536"/>
                        <a:pt x="191293" y="100806"/>
                        <a:pt x="195262" y="122237"/>
                      </a:cubicBezTo>
                      <a:cubicBezTo>
                        <a:pt x="199231" y="143668"/>
                        <a:pt x="203200" y="404018"/>
                        <a:pt x="209550" y="419893"/>
                      </a:cubicBezTo>
                      <a:cubicBezTo>
                        <a:pt x="215900" y="435768"/>
                        <a:pt x="225425" y="212328"/>
                        <a:pt x="233362" y="217487"/>
                      </a:cubicBezTo>
                      <a:cubicBezTo>
                        <a:pt x="241300" y="222646"/>
                        <a:pt x="251619" y="434180"/>
                        <a:pt x="257175" y="450849"/>
                      </a:cubicBezTo>
                      <a:cubicBezTo>
                        <a:pt x="262731" y="467518"/>
                        <a:pt x="261144" y="330993"/>
                        <a:pt x="266700" y="317499"/>
                      </a:cubicBezTo>
                      <a:cubicBezTo>
                        <a:pt x="272256" y="304005"/>
                        <a:pt x="287337" y="363537"/>
                        <a:pt x="290512" y="369887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215" name="フリーフォーム 214"/>
                <p:cNvSpPr/>
                <p:nvPr/>
              </p:nvSpPr>
              <p:spPr bwMode="auto">
                <a:xfrm>
                  <a:off x="8141500" y="2592388"/>
                  <a:ext cx="290512" cy="494902"/>
                </a:xfrm>
                <a:custGeom>
                  <a:avLst/>
                  <a:gdLst>
                    <a:gd name="connsiteX0" fmla="*/ 0 w 290512"/>
                    <a:gd name="connsiteY0" fmla="*/ 367505 h 494902"/>
                    <a:gd name="connsiteX1" fmla="*/ 19050 w 290512"/>
                    <a:gd name="connsiteY1" fmla="*/ 219868 h 494902"/>
                    <a:gd name="connsiteX2" fmla="*/ 42862 w 290512"/>
                    <a:gd name="connsiteY2" fmla="*/ 305593 h 494902"/>
                    <a:gd name="connsiteX3" fmla="*/ 52387 w 290512"/>
                    <a:gd name="connsiteY3" fmla="*/ 360362 h 494902"/>
                    <a:gd name="connsiteX4" fmla="*/ 71437 w 290512"/>
                    <a:gd name="connsiteY4" fmla="*/ 315118 h 494902"/>
                    <a:gd name="connsiteX5" fmla="*/ 90487 w 290512"/>
                    <a:gd name="connsiteY5" fmla="*/ 400843 h 494902"/>
                    <a:gd name="connsiteX6" fmla="*/ 121444 w 290512"/>
                    <a:gd name="connsiteY6" fmla="*/ 288924 h 494902"/>
                    <a:gd name="connsiteX7" fmla="*/ 157162 w 290512"/>
                    <a:gd name="connsiteY7" fmla="*/ 26987 h 494902"/>
                    <a:gd name="connsiteX8" fmla="*/ 169069 w 290512"/>
                    <a:gd name="connsiteY8" fmla="*/ 450849 h 494902"/>
                    <a:gd name="connsiteX9" fmla="*/ 185737 w 290512"/>
                    <a:gd name="connsiteY9" fmla="*/ 291305 h 494902"/>
                    <a:gd name="connsiteX10" fmla="*/ 195262 w 290512"/>
                    <a:gd name="connsiteY10" fmla="*/ 122237 h 494902"/>
                    <a:gd name="connsiteX11" fmla="*/ 209550 w 290512"/>
                    <a:gd name="connsiteY11" fmla="*/ 419893 h 494902"/>
                    <a:gd name="connsiteX12" fmla="*/ 233362 w 290512"/>
                    <a:gd name="connsiteY12" fmla="*/ 217487 h 494902"/>
                    <a:gd name="connsiteX13" fmla="*/ 257175 w 290512"/>
                    <a:gd name="connsiteY13" fmla="*/ 450849 h 494902"/>
                    <a:gd name="connsiteX14" fmla="*/ 266700 w 290512"/>
                    <a:gd name="connsiteY14" fmla="*/ 317499 h 494902"/>
                    <a:gd name="connsiteX15" fmla="*/ 290512 w 290512"/>
                    <a:gd name="connsiteY15" fmla="*/ 369887 h 494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0512" h="494902">
                      <a:moveTo>
                        <a:pt x="0" y="367505"/>
                      </a:moveTo>
                      <a:cubicBezTo>
                        <a:pt x="5953" y="298846"/>
                        <a:pt x="11906" y="230187"/>
                        <a:pt x="19050" y="219868"/>
                      </a:cubicBezTo>
                      <a:cubicBezTo>
                        <a:pt x="26194" y="209549"/>
                        <a:pt x="37306" y="282177"/>
                        <a:pt x="42862" y="305593"/>
                      </a:cubicBezTo>
                      <a:cubicBezTo>
                        <a:pt x="48418" y="329009"/>
                        <a:pt x="47625" y="358775"/>
                        <a:pt x="52387" y="360362"/>
                      </a:cubicBezTo>
                      <a:cubicBezTo>
                        <a:pt x="57149" y="361949"/>
                        <a:pt x="65087" y="308371"/>
                        <a:pt x="71437" y="315118"/>
                      </a:cubicBezTo>
                      <a:cubicBezTo>
                        <a:pt x="77787" y="321865"/>
                        <a:pt x="82153" y="405209"/>
                        <a:pt x="90487" y="400843"/>
                      </a:cubicBezTo>
                      <a:cubicBezTo>
                        <a:pt x="98822" y="396477"/>
                        <a:pt x="110332" y="351233"/>
                        <a:pt x="121444" y="288924"/>
                      </a:cubicBezTo>
                      <a:cubicBezTo>
                        <a:pt x="132556" y="226615"/>
                        <a:pt x="149225" y="0"/>
                        <a:pt x="157162" y="26987"/>
                      </a:cubicBezTo>
                      <a:cubicBezTo>
                        <a:pt x="165099" y="53974"/>
                        <a:pt x="164307" y="406796"/>
                        <a:pt x="169069" y="450849"/>
                      </a:cubicBezTo>
                      <a:cubicBezTo>
                        <a:pt x="173831" y="494902"/>
                        <a:pt x="181372" y="346074"/>
                        <a:pt x="185737" y="291305"/>
                      </a:cubicBezTo>
                      <a:cubicBezTo>
                        <a:pt x="190102" y="236536"/>
                        <a:pt x="191293" y="100806"/>
                        <a:pt x="195262" y="122237"/>
                      </a:cubicBezTo>
                      <a:cubicBezTo>
                        <a:pt x="199231" y="143668"/>
                        <a:pt x="203200" y="404018"/>
                        <a:pt x="209550" y="419893"/>
                      </a:cubicBezTo>
                      <a:cubicBezTo>
                        <a:pt x="215900" y="435768"/>
                        <a:pt x="225425" y="212328"/>
                        <a:pt x="233362" y="217487"/>
                      </a:cubicBezTo>
                      <a:cubicBezTo>
                        <a:pt x="241300" y="222646"/>
                        <a:pt x="251619" y="434180"/>
                        <a:pt x="257175" y="450849"/>
                      </a:cubicBezTo>
                      <a:cubicBezTo>
                        <a:pt x="262731" y="467518"/>
                        <a:pt x="261144" y="330993"/>
                        <a:pt x="266700" y="317499"/>
                      </a:cubicBezTo>
                      <a:cubicBezTo>
                        <a:pt x="272256" y="304005"/>
                        <a:pt x="287337" y="363537"/>
                        <a:pt x="290512" y="369887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  <p:sp>
              <p:nvSpPr>
                <p:cNvPr id="216" name="フリーフォーム 215"/>
                <p:cNvSpPr/>
                <p:nvPr/>
              </p:nvSpPr>
              <p:spPr bwMode="auto">
                <a:xfrm>
                  <a:off x="8455825" y="2597150"/>
                  <a:ext cx="290512" cy="494902"/>
                </a:xfrm>
                <a:custGeom>
                  <a:avLst/>
                  <a:gdLst>
                    <a:gd name="connsiteX0" fmla="*/ 0 w 290512"/>
                    <a:gd name="connsiteY0" fmla="*/ 367505 h 494902"/>
                    <a:gd name="connsiteX1" fmla="*/ 19050 w 290512"/>
                    <a:gd name="connsiteY1" fmla="*/ 219868 h 494902"/>
                    <a:gd name="connsiteX2" fmla="*/ 42862 w 290512"/>
                    <a:gd name="connsiteY2" fmla="*/ 305593 h 494902"/>
                    <a:gd name="connsiteX3" fmla="*/ 52387 w 290512"/>
                    <a:gd name="connsiteY3" fmla="*/ 360362 h 494902"/>
                    <a:gd name="connsiteX4" fmla="*/ 71437 w 290512"/>
                    <a:gd name="connsiteY4" fmla="*/ 315118 h 494902"/>
                    <a:gd name="connsiteX5" fmla="*/ 90487 w 290512"/>
                    <a:gd name="connsiteY5" fmla="*/ 400843 h 494902"/>
                    <a:gd name="connsiteX6" fmla="*/ 121444 w 290512"/>
                    <a:gd name="connsiteY6" fmla="*/ 288924 h 494902"/>
                    <a:gd name="connsiteX7" fmla="*/ 157162 w 290512"/>
                    <a:gd name="connsiteY7" fmla="*/ 26987 h 494902"/>
                    <a:gd name="connsiteX8" fmla="*/ 169069 w 290512"/>
                    <a:gd name="connsiteY8" fmla="*/ 450849 h 494902"/>
                    <a:gd name="connsiteX9" fmla="*/ 185737 w 290512"/>
                    <a:gd name="connsiteY9" fmla="*/ 291305 h 494902"/>
                    <a:gd name="connsiteX10" fmla="*/ 195262 w 290512"/>
                    <a:gd name="connsiteY10" fmla="*/ 122237 h 494902"/>
                    <a:gd name="connsiteX11" fmla="*/ 209550 w 290512"/>
                    <a:gd name="connsiteY11" fmla="*/ 419893 h 494902"/>
                    <a:gd name="connsiteX12" fmla="*/ 233362 w 290512"/>
                    <a:gd name="connsiteY12" fmla="*/ 217487 h 494902"/>
                    <a:gd name="connsiteX13" fmla="*/ 257175 w 290512"/>
                    <a:gd name="connsiteY13" fmla="*/ 450849 h 494902"/>
                    <a:gd name="connsiteX14" fmla="*/ 266700 w 290512"/>
                    <a:gd name="connsiteY14" fmla="*/ 317499 h 494902"/>
                    <a:gd name="connsiteX15" fmla="*/ 290512 w 290512"/>
                    <a:gd name="connsiteY15" fmla="*/ 369887 h 494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0512" h="494902">
                      <a:moveTo>
                        <a:pt x="0" y="367505"/>
                      </a:moveTo>
                      <a:cubicBezTo>
                        <a:pt x="5953" y="298846"/>
                        <a:pt x="11906" y="230187"/>
                        <a:pt x="19050" y="219868"/>
                      </a:cubicBezTo>
                      <a:cubicBezTo>
                        <a:pt x="26194" y="209549"/>
                        <a:pt x="37306" y="282177"/>
                        <a:pt x="42862" y="305593"/>
                      </a:cubicBezTo>
                      <a:cubicBezTo>
                        <a:pt x="48418" y="329009"/>
                        <a:pt x="47625" y="358775"/>
                        <a:pt x="52387" y="360362"/>
                      </a:cubicBezTo>
                      <a:cubicBezTo>
                        <a:pt x="57149" y="361949"/>
                        <a:pt x="65087" y="308371"/>
                        <a:pt x="71437" y="315118"/>
                      </a:cubicBezTo>
                      <a:cubicBezTo>
                        <a:pt x="77787" y="321865"/>
                        <a:pt x="82153" y="405209"/>
                        <a:pt x="90487" y="400843"/>
                      </a:cubicBezTo>
                      <a:cubicBezTo>
                        <a:pt x="98822" y="396477"/>
                        <a:pt x="110332" y="351233"/>
                        <a:pt x="121444" y="288924"/>
                      </a:cubicBezTo>
                      <a:cubicBezTo>
                        <a:pt x="132556" y="226615"/>
                        <a:pt x="149225" y="0"/>
                        <a:pt x="157162" y="26987"/>
                      </a:cubicBezTo>
                      <a:cubicBezTo>
                        <a:pt x="165099" y="53974"/>
                        <a:pt x="164307" y="406796"/>
                        <a:pt x="169069" y="450849"/>
                      </a:cubicBezTo>
                      <a:cubicBezTo>
                        <a:pt x="173831" y="494902"/>
                        <a:pt x="181372" y="346074"/>
                        <a:pt x="185737" y="291305"/>
                      </a:cubicBezTo>
                      <a:cubicBezTo>
                        <a:pt x="190102" y="236536"/>
                        <a:pt x="191293" y="100806"/>
                        <a:pt x="195262" y="122237"/>
                      </a:cubicBezTo>
                      <a:cubicBezTo>
                        <a:pt x="199231" y="143668"/>
                        <a:pt x="203200" y="404018"/>
                        <a:pt x="209550" y="419893"/>
                      </a:cubicBezTo>
                      <a:cubicBezTo>
                        <a:pt x="215900" y="435768"/>
                        <a:pt x="225425" y="212328"/>
                        <a:pt x="233362" y="217487"/>
                      </a:cubicBezTo>
                      <a:cubicBezTo>
                        <a:pt x="241300" y="222646"/>
                        <a:pt x="251619" y="434180"/>
                        <a:pt x="257175" y="450849"/>
                      </a:cubicBezTo>
                      <a:cubicBezTo>
                        <a:pt x="262731" y="467518"/>
                        <a:pt x="261144" y="330993"/>
                        <a:pt x="266700" y="317499"/>
                      </a:cubicBezTo>
                      <a:cubicBezTo>
                        <a:pt x="272256" y="304005"/>
                        <a:pt x="287337" y="363537"/>
                        <a:pt x="290512" y="369887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MS UI Gothic" pitchFamily="50" charset="-128"/>
                  </a:endParaRPr>
                </a:p>
              </p:txBody>
            </p:sp>
          </p:grpSp>
          <p:pic>
            <p:nvPicPr>
              <p:cNvPr id="96" name="図 9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4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5439" y="6101548"/>
                <a:ext cx="93628" cy="150030"/>
              </a:xfrm>
              <a:prstGeom prst="rect">
                <a:avLst/>
              </a:prstGeom>
            </p:spPr>
          </p:pic>
          <p:pic>
            <p:nvPicPr>
              <p:cNvPr id="110" name="図 10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9732" y="6101548"/>
                <a:ext cx="93628" cy="150030"/>
              </a:xfrm>
              <a:prstGeom prst="rect">
                <a:avLst/>
              </a:prstGeom>
            </p:spPr>
          </p:pic>
          <p:pic>
            <p:nvPicPr>
              <p:cNvPr id="111" name="図 11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4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7202" y="6101548"/>
                <a:ext cx="93628" cy="150030"/>
              </a:xfrm>
              <a:prstGeom prst="rect">
                <a:avLst/>
              </a:prstGeom>
            </p:spPr>
          </p:pic>
          <p:pic>
            <p:nvPicPr>
              <p:cNvPr id="112" name="図 11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5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9977" y="5057548"/>
                <a:ext cx="130853" cy="93628"/>
              </a:xfrm>
              <a:prstGeom prst="rect">
                <a:avLst/>
              </a:prstGeom>
            </p:spPr>
          </p:pic>
          <p:pic>
            <p:nvPicPr>
              <p:cNvPr id="113" name="図 112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5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1776" y="5058835"/>
                <a:ext cx="130853" cy="93628"/>
              </a:xfrm>
              <a:prstGeom prst="rect">
                <a:avLst/>
              </a:prstGeom>
            </p:spPr>
          </p:pic>
          <p:pic>
            <p:nvPicPr>
              <p:cNvPr id="114" name="図 113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5" cstate="print"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3612" y="5057548"/>
                <a:ext cx="130853" cy="93628"/>
              </a:xfrm>
              <a:prstGeom prst="rect">
                <a:avLst/>
              </a:prstGeom>
            </p:spPr>
          </p:pic>
        </p:grpSp>
        <p:pic>
          <p:nvPicPr>
            <p:cNvPr id="125" name="図 12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159" y="3842312"/>
              <a:ext cx="513862" cy="24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cxnSp>
          <p:nvCxnSpPr>
            <p:cNvPr id="37" name="直線コネクタ 36"/>
            <p:cNvCxnSpPr>
              <a:endCxn id="91" idx="0"/>
            </p:cNvCxnSpPr>
            <p:nvPr/>
          </p:nvCxnSpPr>
          <p:spPr bwMode="auto">
            <a:xfrm>
              <a:off x="6680701" y="1979997"/>
              <a:ext cx="946574" cy="146631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717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78" name="グループ化 77"/>
          <p:cNvGrpSpPr/>
          <p:nvPr/>
        </p:nvGrpSpPr>
        <p:grpSpPr>
          <a:xfrm>
            <a:off x="1043608" y="1620000"/>
            <a:ext cx="4342937" cy="4061079"/>
            <a:chOff x="1043608" y="1620000"/>
            <a:chExt cx="4342937" cy="4061079"/>
          </a:xfrm>
        </p:grpSpPr>
        <p:sp>
          <p:nvSpPr>
            <p:cNvPr id="55" name="正方形/長方形 54"/>
            <p:cNvSpPr/>
            <p:nvPr/>
          </p:nvSpPr>
          <p:spPr bwMode="auto">
            <a:xfrm>
              <a:off x="1043608" y="3645164"/>
              <a:ext cx="4327537" cy="126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CCECFF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 bwMode="auto">
            <a:xfrm>
              <a:off x="1043608" y="1620000"/>
              <a:ext cx="4320816" cy="126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CCECFF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 bwMode="auto">
            <a:xfrm>
              <a:off x="3744000" y="3636000"/>
              <a:ext cx="324000" cy="1260000"/>
            </a:xfrm>
            <a:prstGeom prst="rect">
              <a:avLst/>
            </a:prstGeom>
            <a:gradFill>
              <a:gsLst>
                <a:gs pos="0">
                  <a:srgbClr val="CCECFF"/>
                </a:gs>
                <a:gs pos="100000">
                  <a:srgbClr val="00B0F0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 bwMode="auto">
            <a:xfrm>
              <a:off x="1043608" y="1620000"/>
              <a:ext cx="432081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直線コネクタ 5"/>
            <p:cNvCxnSpPr/>
            <p:nvPr/>
          </p:nvCxnSpPr>
          <p:spPr bwMode="auto">
            <a:xfrm>
              <a:off x="1043608" y="2880000"/>
              <a:ext cx="432042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直線コネクタ 7"/>
            <p:cNvCxnSpPr/>
            <p:nvPr/>
          </p:nvCxnSpPr>
          <p:spPr bwMode="auto">
            <a:xfrm>
              <a:off x="2340000" y="1620000"/>
              <a:ext cx="0" cy="126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線コネクタ 8"/>
            <p:cNvCxnSpPr/>
            <p:nvPr/>
          </p:nvCxnSpPr>
          <p:spPr bwMode="auto">
            <a:xfrm>
              <a:off x="3420000" y="1620000"/>
              <a:ext cx="0" cy="126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線コネクタ 11"/>
            <p:cNvCxnSpPr/>
            <p:nvPr/>
          </p:nvCxnSpPr>
          <p:spPr bwMode="auto">
            <a:xfrm>
              <a:off x="1043608" y="3645024"/>
              <a:ext cx="432042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線コネクタ 12"/>
            <p:cNvCxnSpPr/>
            <p:nvPr/>
          </p:nvCxnSpPr>
          <p:spPr bwMode="auto">
            <a:xfrm>
              <a:off x="1043608" y="4905024"/>
              <a:ext cx="432004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線コネクタ 13"/>
            <p:cNvCxnSpPr/>
            <p:nvPr/>
          </p:nvCxnSpPr>
          <p:spPr bwMode="auto">
            <a:xfrm>
              <a:off x="2339612" y="2880000"/>
              <a:ext cx="0" cy="2016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線コネクタ 14"/>
            <p:cNvCxnSpPr/>
            <p:nvPr/>
          </p:nvCxnSpPr>
          <p:spPr bwMode="auto">
            <a:xfrm>
              <a:off x="3744000" y="3636000"/>
              <a:ext cx="0" cy="108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線コネクタ 15"/>
            <p:cNvCxnSpPr/>
            <p:nvPr/>
          </p:nvCxnSpPr>
          <p:spPr bwMode="auto">
            <a:xfrm>
              <a:off x="2664000" y="3636000"/>
              <a:ext cx="0" cy="126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線コネクタ 16"/>
            <p:cNvCxnSpPr/>
            <p:nvPr/>
          </p:nvCxnSpPr>
          <p:spPr bwMode="auto">
            <a:xfrm>
              <a:off x="4068000" y="3636000"/>
              <a:ext cx="0" cy="126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線矢印コネクタ 18"/>
            <p:cNvCxnSpPr/>
            <p:nvPr/>
          </p:nvCxnSpPr>
          <p:spPr bwMode="auto">
            <a:xfrm>
              <a:off x="2339612" y="2880000"/>
              <a:ext cx="324388" cy="756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1" name="直線矢印コネクタ 20"/>
            <p:cNvCxnSpPr/>
            <p:nvPr/>
          </p:nvCxnSpPr>
          <p:spPr bwMode="auto">
            <a:xfrm>
              <a:off x="3420000" y="2880000"/>
              <a:ext cx="648000" cy="7650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5" name="直線コネクタ 24"/>
            <p:cNvCxnSpPr/>
            <p:nvPr/>
          </p:nvCxnSpPr>
          <p:spPr bwMode="auto">
            <a:xfrm>
              <a:off x="2664000" y="4077072"/>
              <a:ext cx="1080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27" name="直線コネクタ 26"/>
            <p:cNvCxnSpPr/>
            <p:nvPr/>
          </p:nvCxnSpPr>
          <p:spPr bwMode="auto">
            <a:xfrm>
              <a:off x="2352666" y="2061073"/>
              <a:ext cx="1080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30" name="直線矢印コネクタ 29"/>
            <p:cNvCxnSpPr/>
            <p:nvPr/>
          </p:nvCxnSpPr>
          <p:spPr bwMode="auto">
            <a:xfrm>
              <a:off x="1799612" y="2242389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31" name="直線矢印コネクタ 30"/>
            <p:cNvCxnSpPr/>
            <p:nvPr/>
          </p:nvCxnSpPr>
          <p:spPr bwMode="auto">
            <a:xfrm flipH="1">
              <a:off x="3420000" y="2243910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35" name="直線コネクタ 34"/>
            <p:cNvCxnSpPr/>
            <p:nvPr/>
          </p:nvCxnSpPr>
          <p:spPr bwMode="auto">
            <a:xfrm>
              <a:off x="2339224" y="5121188"/>
              <a:ext cx="324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36" name="直線コネクタ 35"/>
            <p:cNvCxnSpPr/>
            <p:nvPr/>
          </p:nvCxnSpPr>
          <p:spPr bwMode="auto">
            <a:xfrm>
              <a:off x="3420000" y="5163264"/>
              <a:ext cx="648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37" name="直線コネクタ 36"/>
            <p:cNvCxnSpPr/>
            <p:nvPr/>
          </p:nvCxnSpPr>
          <p:spPr bwMode="auto">
            <a:xfrm>
              <a:off x="3420000" y="2880000"/>
              <a:ext cx="0" cy="2016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直線コネクタ 37"/>
            <p:cNvCxnSpPr/>
            <p:nvPr/>
          </p:nvCxnSpPr>
          <p:spPr bwMode="auto">
            <a:xfrm>
              <a:off x="2339224" y="4680000"/>
              <a:ext cx="0" cy="576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直線コネクタ 39"/>
            <p:cNvCxnSpPr/>
            <p:nvPr/>
          </p:nvCxnSpPr>
          <p:spPr bwMode="auto">
            <a:xfrm>
              <a:off x="3420000" y="4680000"/>
              <a:ext cx="0" cy="576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テキスト ボックス 42"/>
            <p:cNvSpPr txBox="1"/>
            <p:nvPr/>
          </p:nvSpPr>
          <p:spPr>
            <a:xfrm>
              <a:off x="4175956" y="4372112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体積増加</a:t>
              </a:r>
              <a:endParaRPr kumimoji="1" lang="ja-JP" altLang="en-US" sz="2000" dirty="0"/>
            </a:p>
          </p:txBody>
        </p:sp>
        <p:cxnSp>
          <p:nvCxnSpPr>
            <p:cNvPr id="45" name="直線コネクタ 44"/>
            <p:cNvCxnSpPr/>
            <p:nvPr/>
          </p:nvCxnSpPr>
          <p:spPr bwMode="auto">
            <a:xfrm>
              <a:off x="3874738" y="4345048"/>
              <a:ext cx="360000" cy="20708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直線コネクタ 49"/>
            <p:cNvCxnSpPr/>
            <p:nvPr/>
          </p:nvCxnSpPr>
          <p:spPr bwMode="auto">
            <a:xfrm>
              <a:off x="2663788" y="4905024"/>
              <a:ext cx="0" cy="36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直線コネクタ 50"/>
            <p:cNvCxnSpPr/>
            <p:nvPr/>
          </p:nvCxnSpPr>
          <p:spPr bwMode="auto">
            <a:xfrm>
              <a:off x="4066920" y="4905024"/>
              <a:ext cx="0" cy="36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" name="図 5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73" y="2052254"/>
              <a:ext cx="1117094" cy="35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57" name="図 5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041" y="2139801"/>
              <a:ext cx="355092" cy="20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58" name="図 5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220" y="2160508"/>
              <a:ext cx="176784" cy="176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59" name="図 5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097" y="4169420"/>
              <a:ext cx="355092" cy="20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60" name="図 5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7144" y="5306156"/>
              <a:ext cx="1091186" cy="35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61" name="図 6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32" y="5351368"/>
              <a:ext cx="126492" cy="25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1247800" y="52809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粒子変位</a:t>
              </a:r>
              <a:endParaRPr kumimoji="1" lang="ja-JP" altLang="en-US" sz="2000" dirty="0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187624" y="172389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音圧</a:t>
              </a:r>
              <a:endParaRPr kumimoji="1" lang="ja-JP" altLang="en-US" sz="2000" dirty="0"/>
            </a:p>
          </p:txBody>
        </p:sp>
        <p:cxnSp>
          <p:nvCxnSpPr>
            <p:cNvPr id="67" name="直線コネクタ 66"/>
            <p:cNvCxnSpPr/>
            <p:nvPr/>
          </p:nvCxnSpPr>
          <p:spPr bwMode="auto">
            <a:xfrm>
              <a:off x="2015716" y="3645024"/>
              <a:ext cx="0" cy="126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68" name="テキスト ボックス 67"/>
            <p:cNvSpPr txBox="1"/>
            <p:nvPr/>
          </p:nvSpPr>
          <p:spPr>
            <a:xfrm>
              <a:off x="1055951" y="3768339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断面積</a:t>
              </a:r>
              <a:endParaRPr kumimoji="1" lang="ja-JP" altLang="en-US" sz="2000" dirty="0"/>
            </a:p>
          </p:txBody>
        </p:sp>
        <p:pic>
          <p:nvPicPr>
            <p:cNvPr id="70" name="図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792" y="4179048"/>
              <a:ext cx="176784" cy="20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326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1043608" y="1052736"/>
            <a:ext cx="4342937" cy="4628343"/>
            <a:chOff x="1043608" y="1052736"/>
            <a:chExt cx="4342937" cy="4628343"/>
          </a:xfrm>
        </p:grpSpPr>
        <p:sp>
          <p:nvSpPr>
            <p:cNvPr id="55" name="正方形/長方形 54"/>
            <p:cNvSpPr/>
            <p:nvPr/>
          </p:nvSpPr>
          <p:spPr bwMode="auto">
            <a:xfrm>
              <a:off x="1043608" y="3645164"/>
              <a:ext cx="4327537" cy="126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CCECFF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 bwMode="auto">
            <a:xfrm>
              <a:off x="1043608" y="1620000"/>
              <a:ext cx="4320816" cy="126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CCECFF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42" name="正方形/長方形 41"/>
            <p:cNvSpPr/>
            <p:nvPr/>
          </p:nvSpPr>
          <p:spPr bwMode="auto">
            <a:xfrm>
              <a:off x="3744000" y="3636000"/>
              <a:ext cx="324000" cy="1260000"/>
            </a:xfrm>
            <a:prstGeom prst="rect">
              <a:avLst/>
            </a:prstGeom>
            <a:gradFill>
              <a:gsLst>
                <a:gs pos="0">
                  <a:srgbClr val="CCECFF"/>
                </a:gs>
                <a:gs pos="100000">
                  <a:srgbClr val="00B0F0"/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 bwMode="auto">
            <a:xfrm>
              <a:off x="1043608" y="1620000"/>
              <a:ext cx="432081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直線コネクタ 5"/>
            <p:cNvCxnSpPr/>
            <p:nvPr/>
          </p:nvCxnSpPr>
          <p:spPr bwMode="auto">
            <a:xfrm>
              <a:off x="1043608" y="2880000"/>
              <a:ext cx="432042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直線コネクタ 7"/>
            <p:cNvCxnSpPr/>
            <p:nvPr/>
          </p:nvCxnSpPr>
          <p:spPr bwMode="auto">
            <a:xfrm>
              <a:off x="2340000" y="1620000"/>
              <a:ext cx="0" cy="126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線コネクタ 8"/>
            <p:cNvCxnSpPr/>
            <p:nvPr/>
          </p:nvCxnSpPr>
          <p:spPr bwMode="auto">
            <a:xfrm>
              <a:off x="3420000" y="1620000"/>
              <a:ext cx="0" cy="126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線コネクタ 11"/>
            <p:cNvCxnSpPr/>
            <p:nvPr/>
          </p:nvCxnSpPr>
          <p:spPr bwMode="auto">
            <a:xfrm>
              <a:off x="1043608" y="3645024"/>
              <a:ext cx="432042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線コネクタ 12"/>
            <p:cNvCxnSpPr/>
            <p:nvPr/>
          </p:nvCxnSpPr>
          <p:spPr bwMode="auto">
            <a:xfrm>
              <a:off x="1043608" y="4905024"/>
              <a:ext cx="432004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線コネクタ 13"/>
            <p:cNvCxnSpPr/>
            <p:nvPr/>
          </p:nvCxnSpPr>
          <p:spPr bwMode="auto">
            <a:xfrm>
              <a:off x="2339612" y="2880000"/>
              <a:ext cx="0" cy="2016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線コネクタ 14"/>
            <p:cNvCxnSpPr/>
            <p:nvPr/>
          </p:nvCxnSpPr>
          <p:spPr bwMode="auto">
            <a:xfrm>
              <a:off x="3744000" y="3636000"/>
              <a:ext cx="0" cy="108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線コネクタ 15"/>
            <p:cNvCxnSpPr/>
            <p:nvPr/>
          </p:nvCxnSpPr>
          <p:spPr bwMode="auto">
            <a:xfrm>
              <a:off x="2664000" y="3636000"/>
              <a:ext cx="0" cy="126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線コネクタ 16"/>
            <p:cNvCxnSpPr/>
            <p:nvPr/>
          </p:nvCxnSpPr>
          <p:spPr bwMode="auto">
            <a:xfrm>
              <a:off x="4068000" y="3636000"/>
              <a:ext cx="0" cy="1260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線矢印コネクタ 18"/>
            <p:cNvCxnSpPr/>
            <p:nvPr/>
          </p:nvCxnSpPr>
          <p:spPr bwMode="auto">
            <a:xfrm>
              <a:off x="2339612" y="2880000"/>
              <a:ext cx="324388" cy="756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1" name="直線矢印コネクタ 20"/>
            <p:cNvCxnSpPr/>
            <p:nvPr/>
          </p:nvCxnSpPr>
          <p:spPr bwMode="auto">
            <a:xfrm>
              <a:off x="3420000" y="2880000"/>
              <a:ext cx="648000" cy="7650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5" name="直線コネクタ 24"/>
            <p:cNvCxnSpPr/>
            <p:nvPr/>
          </p:nvCxnSpPr>
          <p:spPr bwMode="auto">
            <a:xfrm>
              <a:off x="2664000" y="4077072"/>
              <a:ext cx="1080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27" name="直線コネクタ 26"/>
            <p:cNvCxnSpPr/>
            <p:nvPr/>
          </p:nvCxnSpPr>
          <p:spPr bwMode="auto">
            <a:xfrm>
              <a:off x="2352666" y="2061073"/>
              <a:ext cx="1080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30" name="直線矢印コネクタ 29"/>
            <p:cNvCxnSpPr/>
            <p:nvPr/>
          </p:nvCxnSpPr>
          <p:spPr bwMode="auto">
            <a:xfrm>
              <a:off x="1799612" y="2242389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31" name="直線矢印コネクタ 30"/>
            <p:cNvCxnSpPr/>
            <p:nvPr/>
          </p:nvCxnSpPr>
          <p:spPr bwMode="auto">
            <a:xfrm flipH="1">
              <a:off x="3420000" y="2243910"/>
              <a:ext cx="54000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35" name="直線コネクタ 34"/>
            <p:cNvCxnSpPr/>
            <p:nvPr/>
          </p:nvCxnSpPr>
          <p:spPr bwMode="auto">
            <a:xfrm>
              <a:off x="2339224" y="5121188"/>
              <a:ext cx="324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6" name="直線コネクタ 35"/>
            <p:cNvCxnSpPr/>
            <p:nvPr/>
          </p:nvCxnSpPr>
          <p:spPr bwMode="auto">
            <a:xfrm>
              <a:off x="3420000" y="5163264"/>
              <a:ext cx="648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7" name="直線コネクタ 36"/>
            <p:cNvCxnSpPr/>
            <p:nvPr/>
          </p:nvCxnSpPr>
          <p:spPr bwMode="auto">
            <a:xfrm>
              <a:off x="3420000" y="2880000"/>
              <a:ext cx="0" cy="2016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直線コネクタ 37"/>
            <p:cNvCxnSpPr/>
            <p:nvPr/>
          </p:nvCxnSpPr>
          <p:spPr bwMode="auto">
            <a:xfrm>
              <a:off x="2339224" y="4680000"/>
              <a:ext cx="0" cy="576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直線コネクタ 39"/>
            <p:cNvCxnSpPr/>
            <p:nvPr/>
          </p:nvCxnSpPr>
          <p:spPr bwMode="auto">
            <a:xfrm>
              <a:off x="3420000" y="4680000"/>
              <a:ext cx="0" cy="576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テキスト ボックス 42"/>
            <p:cNvSpPr txBox="1"/>
            <p:nvPr/>
          </p:nvSpPr>
          <p:spPr>
            <a:xfrm>
              <a:off x="4175956" y="4372112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体積増加</a:t>
              </a:r>
              <a:endParaRPr kumimoji="1" lang="ja-JP" altLang="en-US" sz="2000" dirty="0"/>
            </a:p>
          </p:txBody>
        </p:sp>
        <p:cxnSp>
          <p:nvCxnSpPr>
            <p:cNvPr id="45" name="直線コネクタ 44"/>
            <p:cNvCxnSpPr/>
            <p:nvPr/>
          </p:nvCxnSpPr>
          <p:spPr bwMode="auto">
            <a:xfrm>
              <a:off x="3874738" y="4345048"/>
              <a:ext cx="360000" cy="20708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直線コネクタ 49"/>
            <p:cNvCxnSpPr/>
            <p:nvPr/>
          </p:nvCxnSpPr>
          <p:spPr bwMode="auto">
            <a:xfrm>
              <a:off x="2663788" y="4905024"/>
              <a:ext cx="0" cy="36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直線コネクタ 50"/>
            <p:cNvCxnSpPr/>
            <p:nvPr/>
          </p:nvCxnSpPr>
          <p:spPr bwMode="auto">
            <a:xfrm>
              <a:off x="4066920" y="4905024"/>
              <a:ext cx="0" cy="36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1" name="図 6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32" y="5351368"/>
              <a:ext cx="126492" cy="25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1247800" y="52809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粒子変位</a:t>
              </a:r>
              <a:endParaRPr kumimoji="1" lang="ja-JP" altLang="en-US" sz="2000" dirty="0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187624" y="172389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音圧</a:t>
              </a:r>
              <a:endParaRPr kumimoji="1" lang="ja-JP" altLang="en-US" sz="2000" dirty="0"/>
            </a:p>
          </p:txBody>
        </p:sp>
        <p:cxnSp>
          <p:nvCxnSpPr>
            <p:cNvPr id="67" name="直線コネクタ 66"/>
            <p:cNvCxnSpPr/>
            <p:nvPr/>
          </p:nvCxnSpPr>
          <p:spPr bwMode="auto">
            <a:xfrm>
              <a:off x="2015716" y="3645024"/>
              <a:ext cx="0" cy="126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68" name="テキスト ボックス 67"/>
            <p:cNvSpPr txBox="1"/>
            <p:nvPr/>
          </p:nvSpPr>
          <p:spPr>
            <a:xfrm>
              <a:off x="1055951" y="3768339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断面積</a:t>
              </a:r>
              <a:endParaRPr kumimoji="1" lang="ja-JP" altLang="en-US" sz="2000" dirty="0"/>
            </a:p>
          </p:txBody>
        </p:sp>
        <p:pic>
          <p:nvPicPr>
            <p:cNvPr id="70" name="図 6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792" y="4179048"/>
              <a:ext cx="176784" cy="20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3" name="図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295" y="2140055"/>
              <a:ext cx="355092" cy="20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4" name="図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226" y="2052508"/>
              <a:ext cx="1193294" cy="35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" name="図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774" y="2148062"/>
              <a:ext cx="202692" cy="20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0" name="図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351" y="4169674"/>
              <a:ext cx="355092" cy="20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1" name="図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843" y="5306410"/>
              <a:ext cx="1066802" cy="35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8" name="図 1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744" y="1060200"/>
              <a:ext cx="152400" cy="20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22" name="図 2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638" y="1052736"/>
              <a:ext cx="812294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cxnSp>
          <p:nvCxnSpPr>
            <p:cNvPr id="53" name="直線コネクタ 52"/>
            <p:cNvCxnSpPr/>
            <p:nvPr/>
          </p:nvCxnSpPr>
          <p:spPr bwMode="auto">
            <a:xfrm>
              <a:off x="1043608" y="1333858"/>
              <a:ext cx="432081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2" name="直線コネクタ 61"/>
            <p:cNvCxnSpPr/>
            <p:nvPr/>
          </p:nvCxnSpPr>
          <p:spPr bwMode="auto">
            <a:xfrm>
              <a:off x="2340000" y="1340768"/>
              <a:ext cx="0" cy="288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線コネクタ 62"/>
            <p:cNvCxnSpPr/>
            <p:nvPr/>
          </p:nvCxnSpPr>
          <p:spPr bwMode="auto">
            <a:xfrm>
              <a:off x="3420000" y="1340768"/>
              <a:ext cx="0" cy="288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12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2" descr="C:\Documents and Settings\kameoka\My Documents\ppt\応用音響学\Fig\LPCexamples1.eps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4362" y="1313656"/>
            <a:ext cx="8013700" cy="5003800"/>
          </a:xfrm>
          <a:prstGeom prst="rect">
            <a:avLst/>
          </a:prstGeom>
          <a:noFill/>
        </p:spPr>
      </p:pic>
      <p:pic>
        <p:nvPicPr>
          <p:cNvPr id="5" name="図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00" y="1412776"/>
            <a:ext cx="633986" cy="20269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2708920"/>
            <a:ext cx="659894" cy="2026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3996000"/>
            <a:ext cx="659894" cy="20269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00" y="5278282"/>
            <a:ext cx="659894" cy="20269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95" y="1413030"/>
            <a:ext cx="659894" cy="20269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95" y="2709174"/>
            <a:ext cx="659894" cy="20269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95" y="3996254"/>
            <a:ext cx="659894" cy="20269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95" y="5278536"/>
            <a:ext cx="659894" cy="2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5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3" name="コンテンツ プレースホルダー 12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53" y="1413030"/>
            <a:ext cx="659894" cy="202692"/>
          </a:xfrm>
        </p:spPr>
      </p:pic>
      <p:pic>
        <p:nvPicPr>
          <p:cNvPr id="4" name="Picture 4362" descr="C:\Documents and Settings\kameoka\My Documents\ppt\応用音響学\Fig\LPCexamples2.eps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5600" y="1314000"/>
            <a:ext cx="8013701" cy="5054600"/>
          </a:xfrm>
          <a:prstGeom prst="rect">
            <a:avLst/>
          </a:prstGeom>
          <a:noFill/>
        </p:spPr>
      </p:pic>
      <p:pic>
        <p:nvPicPr>
          <p:cNvPr id="14" name="図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61" y="2709661"/>
            <a:ext cx="786386" cy="20269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61" y="3996254"/>
            <a:ext cx="786386" cy="20269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61" y="5278536"/>
            <a:ext cx="786386" cy="20269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1413284"/>
            <a:ext cx="786386" cy="20269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2700508"/>
            <a:ext cx="786386" cy="20269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3996508"/>
            <a:ext cx="786386" cy="202692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48" y="5278536"/>
            <a:ext cx="786386" cy="2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cxnSp>
        <p:nvCxnSpPr>
          <p:cNvPr id="5" name="直線コネクタ 4"/>
          <p:cNvCxnSpPr/>
          <p:nvPr/>
        </p:nvCxnSpPr>
        <p:spPr bwMode="auto">
          <a:xfrm>
            <a:off x="2555776" y="2016000"/>
            <a:ext cx="1800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線コネクタ 5"/>
          <p:cNvCxnSpPr/>
          <p:nvPr/>
        </p:nvCxnSpPr>
        <p:spPr bwMode="auto">
          <a:xfrm>
            <a:off x="2555776" y="3619942"/>
            <a:ext cx="1800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円/楕円 6"/>
          <p:cNvSpPr/>
          <p:nvPr/>
        </p:nvSpPr>
        <p:spPr bwMode="auto">
          <a:xfrm>
            <a:off x="2447764" y="2016000"/>
            <a:ext cx="252028" cy="160394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4211760" y="2016000"/>
            <a:ext cx="252028" cy="160394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1799692" y="2456892"/>
            <a:ext cx="7740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線矢印コネクタ 10"/>
          <p:cNvCxnSpPr/>
          <p:nvPr/>
        </p:nvCxnSpPr>
        <p:spPr bwMode="auto">
          <a:xfrm>
            <a:off x="4337774" y="2453613"/>
            <a:ext cx="7740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線矢印コネクタ 11"/>
          <p:cNvCxnSpPr/>
          <p:nvPr/>
        </p:nvCxnSpPr>
        <p:spPr bwMode="auto">
          <a:xfrm>
            <a:off x="1799692" y="3212976"/>
            <a:ext cx="7740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" name="直線矢印コネクタ 12"/>
          <p:cNvCxnSpPr/>
          <p:nvPr/>
        </p:nvCxnSpPr>
        <p:spPr bwMode="auto">
          <a:xfrm>
            <a:off x="4337774" y="3209697"/>
            <a:ext cx="7740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453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生成モデルアプローチによる線形予測分析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全極システムによる音声生成過程</a:t>
            </a:r>
            <a:endParaRPr lang="ja-JP" altLang="en-US" sz="1400" dirty="0"/>
          </a:p>
          <a:p>
            <a:endParaRPr kumimoji="1" lang="ja-JP" altLang="en-US" sz="1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43508" y="2700000"/>
            <a:ext cx="1795246" cy="3250958"/>
            <a:chOff x="6476164" y="754106"/>
            <a:chExt cx="1795246" cy="3250958"/>
          </a:xfrm>
        </p:grpSpPr>
        <p:sp>
          <p:nvSpPr>
            <p:cNvPr id="5" name="円/楕円 4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8" name="直線矢印コネクタ 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円/楕円 8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0" name="図 9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9" idx="4"/>
              <a:endCxn id="5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" name="図 11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13" name="図 12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grpSp>
        <p:nvGrpSpPr>
          <p:cNvPr id="77" name="グループ化 76"/>
          <p:cNvGrpSpPr/>
          <p:nvPr/>
        </p:nvGrpSpPr>
        <p:grpSpPr>
          <a:xfrm>
            <a:off x="5333233" y="4139738"/>
            <a:ext cx="3003223" cy="707886"/>
            <a:chOff x="5333233" y="4139738"/>
            <a:chExt cx="3003223" cy="707886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5790566" y="4139738"/>
              <a:ext cx="25458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0000FF"/>
                  </a:solidFill>
                </a:rPr>
                <a:t>声道インパルス応答</a:t>
              </a:r>
              <a:r>
                <a:rPr kumimoji="1" lang="en-US" altLang="ja-JP" sz="2000" b="1" dirty="0" smtClean="0">
                  <a:solidFill>
                    <a:srgbClr val="0000FF"/>
                  </a:solidFill>
                </a:rPr>
                <a:t/>
              </a:r>
              <a:br>
                <a:rPr kumimoji="1" lang="en-US" altLang="ja-JP" sz="2000" b="1" dirty="0" smtClean="0">
                  <a:solidFill>
                    <a:srgbClr val="0000FF"/>
                  </a:solidFill>
                </a:rPr>
              </a:br>
              <a:r>
                <a:rPr kumimoji="1" lang="ja-JP" altLang="en-US" sz="2000" b="1" dirty="0" smtClean="0">
                  <a:solidFill>
                    <a:srgbClr val="0000FF"/>
                  </a:solidFill>
                </a:rPr>
                <a:t>　　　　（全極システム）</a:t>
              </a:r>
              <a:endParaRPr kumimoji="1" lang="ja-JP" altLang="en-US" sz="2000" b="1" dirty="0">
                <a:solidFill>
                  <a:srgbClr val="0000FF"/>
                </a:solidFill>
              </a:endParaRPr>
            </a:p>
          </p:txBody>
        </p:sp>
        <p:pic>
          <p:nvPicPr>
            <p:cNvPr id="29" name="図 2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233" y="4212210"/>
              <a:ext cx="405384" cy="252984"/>
            </a:xfrm>
            <a:prstGeom prst="rect">
              <a:avLst/>
            </a:prstGeom>
          </p:spPr>
        </p:pic>
      </p:grpSp>
      <p:grpSp>
        <p:nvGrpSpPr>
          <p:cNvPr id="76" name="グループ化 75"/>
          <p:cNvGrpSpPr/>
          <p:nvPr/>
        </p:nvGrpSpPr>
        <p:grpSpPr>
          <a:xfrm>
            <a:off x="2735518" y="4140000"/>
            <a:ext cx="2082136" cy="400110"/>
            <a:chOff x="2735518" y="4110688"/>
            <a:chExt cx="2082136" cy="400110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3094105" y="411068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0000FF"/>
                  </a:solidFill>
                </a:rPr>
                <a:t>声帯音源信号</a:t>
              </a:r>
              <a:endParaRPr kumimoji="1" lang="ja-JP" altLang="en-US" sz="2000" b="1" dirty="0">
                <a:solidFill>
                  <a:srgbClr val="0000FF"/>
                </a:solidFill>
              </a:endParaRPr>
            </a:p>
          </p:txBody>
        </p:sp>
        <p:pic>
          <p:nvPicPr>
            <p:cNvPr id="30" name="図 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18" y="4174185"/>
              <a:ext cx="381000" cy="252984"/>
            </a:xfrm>
            <a:prstGeom prst="rect">
              <a:avLst/>
            </a:prstGeom>
          </p:spPr>
        </p:pic>
      </p:grpSp>
      <p:pic>
        <p:nvPicPr>
          <p:cNvPr id="35" name="図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38" y="4899689"/>
            <a:ext cx="1097282" cy="303581"/>
          </a:xfrm>
          <a:prstGeom prst="rect">
            <a:avLst/>
          </a:prstGeom>
        </p:spPr>
      </p:pic>
      <p:cxnSp>
        <p:nvCxnSpPr>
          <p:cNvPr id="32" name="直線矢印コネクタ 31"/>
          <p:cNvCxnSpPr/>
          <p:nvPr/>
        </p:nvCxnSpPr>
        <p:spPr bwMode="auto">
          <a:xfrm>
            <a:off x="3743908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37" name="直線矢印コネクタ 36"/>
          <p:cNvCxnSpPr/>
          <p:nvPr/>
        </p:nvCxnSpPr>
        <p:spPr bwMode="auto">
          <a:xfrm flipH="1">
            <a:off x="5638573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grpSp>
        <p:nvGrpSpPr>
          <p:cNvPr id="43" name="グループ化 42"/>
          <p:cNvGrpSpPr/>
          <p:nvPr/>
        </p:nvGrpSpPr>
        <p:grpSpPr>
          <a:xfrm>
            <a:off x="2568619" y="2842729"/>
            <a:ext cx="2449710" cy="400110"/>
            <a:chOff x="2803362" y="1673810"/>
            <a:chExt cx="2449710" cy="400110"/>
          </a:xfrm>
        </p:grpSpPr>
        <p:sp>
          <p:nvSpPr>
            <p:cNvPr id="40" name="テキスト ボックス 39"/>
            <p:cNvSpPr txBox="1"/>
            <p:nvPr/>
          </p:nvSpPr>
          <p:spPr>
            <a:xfrm>
              <a:off x="2803362" y="1673810"/>
              <a:ext cx="2449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008080"/>
                  </a:solidFill>
                </a:rPr>
                <a:t>パワー　　の白色過程</a:t>
              </a:r>
              <a:endParaRPr kumimoji="1" lang="ja-JP" altLang="en-US" sz="2000" b="1" dirty="0">
                <a:solidFill>
                  <a:srgbClr val="008080"/>
                </a:solidFill>
              </a:endParaRPr>
            </a:p>
          </p:txBody>
        </p:sp>
        <p:pic>
          <p:nvPicPr>
            <p:cNvPr id="42" name="図 4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416" y="1717503"/>
              <a:ext cx="252984" cy="252984"/>
            </a:xfrm>
            <a:prstGeom prst="rect">
              <a:avLst/>
            </a:prstGeom>
          </p:spPr>
        </p:pic>
      </p:grpSp>
      <p:grpSp>
        <p:nvGrpSpPr>
          <p:cNvPr id="19" name="グループ化 18"/>
          <p:cNvGrpSpPr/>
          <p:nvPr/>
        </p:nvGrpSpPr>
        <p:grpSpPr>
          <a:xfrm>
            <a:off x="3743908" y="3358670"/>
            <a:ext cx="1119028" cy="684076"/>
            <a:chOff x="3743908" y="3358670"/>
            <a:chExt cx="1119028" cy="684076"/>
          </a:xfrm>
        </p:grpSpPr>
        <p:cxnSp>
          <p:nvCxnSpPr>
            <p:cNvPr id="39" name="直線矢印コネクタ 38"/>
            <p:cNvCxnSpPr/>
            <p:nvPr/>
          </p:nvCxnSpPr>
          <p:spPr bwMode="auto">
            <a:xfrm>
              <a:off x="3743908" y="3358670"/>
              <a:ext cx="0" cy="68407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pic>
          <p:nvPicPr>
            <p:cNvPr id="44" name="図 4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83" y="3429000"/>
              <a:ext cx="974753" cy="365760"/>
            </a:xfrm>
            <a:prstGeom prst="rect">
              <a:avLst/>
            </a:prstGeom>
          </p:spPr>
        </p:pic>
      </p:grpSp>
      <p:grpSp>
        <p:nvGrpSpPr>
          <p:cNvPr id="78" name="グループ化 77"/>
          <p:cNvGrpSpPr/>
          <p:nvPr/>
        </p:nvGrpSpPr>
        <p:grpSpPr>
          <a:xfrm>
            <a:off x="4247964" y="5585174"/>
            <a:ext cx="1620180" cy="400110"/>
            <a:chOff x="4247964" y="5585174"/>
            <a:chExt cx="1620180" cy="400110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4657555" y="5585174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rgbClr val="FF0066"/>
                  </a:solidFill>
                </a:rPr>
                <a:t>音声信号</a:t>
              </a:r>
              <a:endParaRPr kumimoji="1" lang="ja-JP" altLang="en-US" sz="2000" b="1" dirty="0">
                <a:solidFill>
                  <a:srgbClr val="FF0066"/>
                </a:solidFill>
              </a:endParaRPr>
            </a:p>
          </p:txBody>
        </p:sp>
        <p:pic>
          <p:nvPicPr>
            <p:cNvPr id="45" name="図 4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964" y="5660292"/>
              <a:ext cx="405384" cy="252984"/>
            </a:xfrm>
            <a:prstGeom prst="rect">
              <a:avLst/>
            </a:prstGeom>
          </p:spPr>
        </p:pic>
      </p:grpSp>
      <p:grpSp>
        <p:nvGrpSpPr>
          <p:cNvPr id="47" name="グループ化 46"/>
          <p:cNvGrpSpPr/>
          <p:nvPr/>
        </p:nvGrpSpPr>
        <p:grpSpPr>
          <a:xfrm>
            <a:off x="1619672" y="1567732"/>
            <a:ext cx="6048766" cy="853156"/>
            <a:chOff x="2810661" y="2284398"/>
            <a:chExt cx="6048766" cy="853156"/>
          </a:xfrm>
        </p:grpSpPr>
        <p:sp>
          <p:nvSpPr>
            <p:cNvPr id="48" name="正方形/長方形 47"/>
            <p:cNvSpPr/>
            <p:nvPr/>
          </p:nvSpPr>
          <p:spPr bwMode="auto">
            <a:xfrm>
              <a:off x="7370937" y="2293092"/>
              <a:ext cx="1419926" cy="344704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2000" b="1" dirty="0" smtClean="0">
                  <a:latin typeface="Calibri" pitchFamily="34" charset="0"/>
                  <a:cs typeface="MigMix 1P" pitchFamily="50" charset="-128"/>
                </a:rPr>
                <a:t>音声</a:t>
              </a:r>
              <a:r>
                <a:rPr lang="ja-JP" altLang="en-US" sz="2000" b="1" dirty="0">
                  <a:latin typeface="Calibri" pitchFamily="34" charset="0"/>
                  <a:cs typeface="MigMix 1P" pitchFamily="50" charset="-128"/>
                </a:rPr>
                <a:t>波形</a:t>
              </a:r>
              <a:endParaRPr kumimoji="1" lang="ja-JP" altLang="en-US" sz="20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cs typeface="MigMix 1P" pitchFamily="50" charset="-128"/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5375302" y="2302710"/>
              <a:ext cx="1092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声道特性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878118" y="2284398"/>
              <a:ext cx="1410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声帯振動波形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pic>
          <p:nvPicPr>
            <p:cNvPr id="51" name="図 50" descr="txp_fig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9">
              <a:lum/>
            </a:blip>
            <a:stretch>
              <a:fillRect/>
            </a:stretch>
          </p:blipFill>
          <p:spPr>
            <a:xfrm>
              <a:off x="4583128" y="2734229"/>
              <a:ext cx="187256" cy="225609"/>
            </a:xfrm>
            <a:prstGeom prst="rect">
              <a:avLst/>
            </a:prstGeom>
          </p:spPr>
        </p:pic>
        <p:pic>
          <p:nvPicPr>
            <p:cNvPr id="52" name="図 51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lum/>
            </a:blip>
            <a:stretch>
              <a:fillRect/>
            </a:stretch>
          </p:blipFill>
          <p:spPr>
            <a:xfrm>
              <a:off x="6880510" y="2805796"/>
              <a:ext cx="196280" cy="111676"/>
            </a:xfrm>
            <a:prstGeom prst="rect">
              <a:avLst/>
            </a:prstGeom>
          </p:spPr>
        </p:pic>
        <p:grpSp>
          <p:nvGrpSpPr>
            <p:cNvPr id="53" name="グループ化 52"/>
            <p:cNvGrpSpPr/>
            <p:nvPr/>
          </p:nvGrpSpPr>
          <p:grpSpPr>
            <a:xfrm>
              <a:off x="2810661" y="2590394"/>
              <a:ext cx="1564391" cy="426348"/>
              <a:chOff x="747856" y="1787521"/>
              <a:chExt cx="2113507" cy="576000"/>
            </a:xfrm>
          </p:grpSpPr>
          <p:cxnSp>
            <p:nvCxnSpPr>
              <p:cNvPr id="68" name="直線コネクタ 67"/>
              <p:cNvCxnSpPr/>
              <p:nvPr/>
            </p:nvCxnSpPr>
            <p:spPr bwMode="auto">
              <a:xfrm>
                <a:off x="1213286" y="1971612"/>
                <a:ext cx="0" cy="320597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直線コネクタ 68"/>
              <p:cNvCxnSpPr/>
              <p:nvPr/>
            </p:nvCxnSpPr>
            <p:spPr bwMode="auto">
              <a:xfrm>
                <a:off x="1601597" y="1971621"/>
                <a:ext cx="0" cy="32059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直線コネクタ 69"/>
              <p:cNvCxnSpPr/>
              <p:nvPr/>
            </p:nvCxnSpPr>
            <p:spPr bwMode="auto">
              <a:xfrm>
                <a:off x="1975926" y="1971615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直線コネクタ 70"/>
              <p:cNvCxnSpPr/>
              <p:nvPr/>
            </p:nvCxnSpPr>
            <p:spPr bwMode="auto">
              <a:xfrm>
                <a:off x="747856" y="2288026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72" name="図 71" descr="txp_fig.pn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1">
                <a:lum/>
              </a:blip>
              <a:stretch>
                <a:fillRect/>
              </a:stretch>
            </p:blipFill>
            <p:spPr>
              <a:xfrm>
                <a:off x="2760779" y="2167507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73" name="直線コネクタ 72"/>
              <p:cNvCxnSpPr/>
              <p:nvPr/>
            </p:nvCxnSpPr>
            <p:spPr bwMode="auto">
              <a:xfrm>
                <a:off x="2352163" y="1962090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直線矢印コネクタ 73"/>
              <p:cNvCxnSpPr/>
              <p:nvPr/>
            </p:nvCxnSpPr>
            <p:spPr bwMode="auto">
              <a:xfrm rot="5400000" flipH="1" flipV="1">
                <a:off x="55570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54" name="グループ化 53"/>
            <p:cNvGrpSpPr/>
            <p:nvPr/>
          </p:nvGrpSpPr>
          <p:grpSpPr>
            <a:xfrm>
              <a:off x="5045851" y="2597447"/>
              <a:ext cx="1537365" cy="434007"/>
              <a:chOff x="3767619" y="1787521"/>
              <a:chExt cx="2076994" cy="586348"/>
            </a:xfrm>
          </p:grpSpPr>
          <p:cxnSp>
            <p:nvCxnSpPr>
              <p:cNvPr id="65" name="直線コネクタ 64"/>
              <p:cNvCxnSpPr/>
              <p:nvPr/>
            </p:nvCxnSpPr>
            <p:spPr bwMode="auto">
              <a:xfrm>
                <a:off x="3767619" y="2275531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66" name="図 65" descr="txp_fig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lum/>
              </a:blip>
              <a:stretch>
                <a:fillRect/>
              </a:stretch>
            </p:blipFill>
            <p:spPr>
              <a:xfrm>
                <a:off x="5744029" y="2197085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67" name="直線矢印コネクタ 66"/>
              <p:cNvCxnSpPr/>
              <p:nvPr/>
            </p:nvCxnSpPr>
            <p:spPr bwMode="auto">
              <a:xfrm rot="5400000" flipH="1" flipV="1">
                <a:off x="358147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55" name="グループ化 54"/>
            <p:cNvGrpSpPr/>
            <p:nvPr/>
          </p:nvGrpSpPr>
          <p:grpSpPr>
            <a:xfrm>
              <a:off x="7400197" y="2595097"/>
              <a:ext cx="1459230" cy="542457"/>
              <a:chOff x="6948363" y="1806571"/>
              <a:chExt cx="1971434" cy="732864"/>
            </a:xfrm>
          </p:grpSpPr>
          <p:cxnSp>
            <p:nvCxnSpPr>
              <p:cNvPr id="62" name="直線コネクタ 61"/>
              <p:cNvCxnSpPr/>
              <p:nvPr/>
            </p:nvCxnSpPr>
            <p:spPr bwMode="auto">
              <a:xfrm>
                <a:off x="6948363" y="2297567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63" name="図 62" descr="txp_fig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1">
                <a:lum/>
              </a:blip>
              <a:stretch>
                <a:fillRect/>
              </a:stretch>
            </p:blipFill>
            <p:spPr>
              <a:xfrm>
                <a:off x="8819213" y="2362651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64" name="直線矢印コネクタ 63"/>
              <p:cNvCxnSpPr/>
              <p:nvPr/>
            </p:nvCxnSpPr>
            <p:spPr bwMode="auto">
              <a:xfrm rot="5400000" flipH="1" flipV="1">
                <a:off x="6746952" y="209377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56" name="フリーフォーム 55"/>
            <p:cNvSpPr/>
            <p:nvPr/>
          </p:nvSpPr>
          <p:spPr bwMode="auto">
            <a:xfrm>
              <a:off x="5122069" y="2587626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57" name="グループ化 56"/>
            <p:cNvGrpSpPr/>
            <p:nvPr/>
          </p:nvGrpSpPr>
          <p:grpSpPr>
            <a:xfrm>
              <a:off x="7479506" y="2580482"/>
              <a:ext cx="1266831" cy="511570"/>
              <a:chOff x="7479506" y="2580482"/>
              <a:chExt cx="1266831" cy="511570"/>
            </a:xfrm>
          </p:grpSpPr>
          <p:sp>
            <p:nvSpPr>
              <p:cNvPr id="58" name="フリーフォーム 57"/>
              <p:cNvSpPr/>
              <p:nvPr/>
            </p:nvSpPr>
            <p:spPr bwMode="auto">
              <a:xfrm>
                <a:off x="7479506" y="2580482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59" name="フリーフォーム 58"/>
              <p:cNvSpPr/>
              <p:nvPr/>
            </p:nvSpPr>
            <p:spPr bwMode="auto">
              <a:xfrm>
                <a:off x="7815264" y="2590007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60" name="フリーフォーム 59"/>
              <p:cNvSpPr/>
              <p:nvPr/>
            </p:nvSpPr>
            <p:spPr bwMode="auto">
              <a:xfrm>
                <a:off x="8141500" y="2592388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61" name="フリーフォーム 60"/>
              <p:cNvSpPr/>
              <p:nvPr/>
            </p:nvSpPr>
            <p:spPr bwMode="auto">
              <a:xfrm>
                <a:off x="8455825" y="2597150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069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音声音響信号処理の事例紹介 </a:t>
            </a:r>
            <a:r>
              <a:rPr kumimoji="1" lang="en-US" altLang="ja-JP" dirty="0" smtClean="0"/>
              <a:t>(1/7)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音声分析合成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24899" y="1526160"/>
            <a:ext cx="2479177" cy="3839062"/>
            <a:chOff x="376712" y="1530324"/>
            <a:chExt cx="3230357" cy="5002281"/>
          </a:xfrm>
        </p:grpSpPr>
        <p:pic>
          <p:nvPicPr>
            <p:cNvPr id="5" name="図 4" descr="Sagittalmouth.png"/>
            <p:cNvPicPr>
              <a:picLocks noChangeAspect="1"/>
            </p:cNvPicPr>
            <p:nvPr/>
          </p:nvPicPr>
          <p:blipFill>
            <a:blip r:embed="rId17" cstate="print"/>
            <a:srcRect t="12420" b="12237"/>
            <a:stretch>
              <a:fillRect/>
            </a:stretch>
          </p:blipFill>
          <p:spPr>
            <a:xfrm>
              <a:off x="376712" y="1530324"/>
              <a:ext cx="3200000" cy="3459751"/>
            </a:xfrm>
            <a:prstGeom prst="rect">
              <a:avLst/>
            </a:prstGeom>
          </p:spPr>
        </p:pic>
        <p:pic>
          <p:nvPicPr>
            <p:cNvPr id="6" name="図 5" descr="Gray1204.pn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2102" y="5199105"/>
              <a:ext cx="1703546" cy="1333500"/>
            </a:xfrm>
            <a:prstGeom prst="rect">
              <a:avLst/>
            </a:prstGeom>
            <a:ln w="19050">
              <a:solidFill>
                <a:srgbClr val="40458C"/>
              </a:solidFill>
            </a:ln>
          </p:spPr>
        </p:pic>
        <p:grpSp>
          <p:nvGrpSpPr>
            <p:cNvPr id="7" name="グループ化 6"/>
            <p:cNvGrpSpPr/>
            <p:nvPr/>
          </p:nvGrpSpPr>
          <p:grpSpPr>
            <a:xfrm>
              <a:off x="2698197" y="2591595"/>
              <a:ext cx="908872" cy="745833"/>
              <a:chOff x="2621464" y="3440378"/>
              <a:chExt cx="908872" cy="745833"/>
            </a:xfrm>
          </p:grpSpPr>
          <p:sp>
            <p:nvSpPr>
              <p:cNvPr id="11" name="円弧 10"/>
              <p:cNvSpPr/>
              <p:nvPr/>
            </p:nvSpPr>
            <p:spPr bwMode="auto">
              <a:xfrm rot="2817641">
                <a:off x="2621464" y="3505733"/>
                <a:ext cx="632361" cy="632361"/>
              </a:xfrm>
              <a:prstGeom prst="arc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2" name="円弧 11"/>
              <p:cNvSpPr/>
              <p:nvPr/>
            </p:nvSpPr>
            <p:spPr bwMode="auto">
              <a:xfrm rot="2817641">
                <a:off x="2703123" y="3471490"/>
                <a:ext cx="692064" cy="692064"/>
              </a:xfrm>
              <a:prstGeom prst="arc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3" name="円弧 12"/>
              <p:cNvSpPr/>
              <p:nvPr/>
            </p:nvSpPr>
            <p:spPr bwMode="auto">
              <a:xfrm rot="2817641">
                <a:off x="2784503" y="3440378"/>
                <a:ext cx="745833" cy="745833"/>
              </a:xfrm>
              <a:prstGeom prst="arc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  <p:cxnSp>
          <p:nvCxnSpPr>
            <p:cNvPr id="8" name="直線コネクタ 7"/>
            <p:cNvCxnSpPr/>
            <p:nvPr/>
          </p:nvCxnSpPr>
          <p:spPr bwMode="auto">
            <a:xfrm>
              <a:off x="2019797" y="4446803"/>
              <a:ext cx="1155851" cy="73482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線コネクタ 8"/>
            <p:cNvCxnSpPr/>
            <p:nvPr/>
          </p:nvCxnSpPr>
          <p:spPr bwMode="auto">
            <a:xfrm rot="5400000">
              <a:off x="1378541" y="4540367"/>
              <a:ext cx="734821" cy="54769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テキスト ボックス 9"/>
            <p:cNvSpPr txBox="1"/>
            <p:nvPr/>
          </p:nvSpPr>
          <p:spPr>
            <a:xfrm>
              <a:off x="774475" y="518162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声帯</a:t>
              </a:r>
              <a:endParaRPr kumimoji="1" lang="ja-JP" altLang="en-US" sz="2000" dirty="0"/>
            </a:p>
          </p:txBody>
        </p:sp>
      </p:grpSp>
      <p:grpSp>
        <p:nvGrpSpPr>
          <p:cNvPr id="104" name="グループ化 103"/>
          <p:cNvGrpSpPr/>
          <p:nvPr/>
        </p:nvGrpSpPr>
        <p:grpSpPr>
          <a:xfrm>
            <a:off x="2810661" y="2142408"/>
            <a:ext cx="6048766" cy="853156"/>
            <a:chOff x="2810661" y="2284398"/>
            <a:chExt cx="6048766" cy="853156"/>
          </a:xfrm>
        </p:grpSpPr>
        <p:sp>
          <p:nvSpPr>
            <p:cNvPr id="15" name="正方形/長方形 14"/>
            <p:cNvSpPr/>
            <p:nvPr/>
          </p:nvSpPr>
          <p:spPr bwMode="auto">
            <a:xfrm>
              <a:off x="7370937" y="2293092"/>
              <a:ext cx="1419926" cy="344704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2000" b="1" dirty="0" smtClean="0">
                  <a:latin typeface="Calibri" pitchFamily="34" charset="0"/>
                  <a:cs typeface="MigMix 1P" pitchFamily="50" charset="-128"/>
                </a:rPr>
                <a:t>音声</a:t>
              </a:r>
              <a:r>
                <a:rPr lang="ja-JP" altLang="en-US" sz="2000" b="1" dirty="0">
                  <a:latin typeface="Calibri" pitchFamily="34" charset="0"/>
                  <a:cs typeface="MigMix 1P" pitchFamily="50" charset="-128"/>
                </a:rPr>
                <a:t>波形</a:t>
              </a:r>
              <a:endParaRPr kumimoji="1" lang="ja-JP" altLang="en-US" sz="20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cs typeface="MigMix 1P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5375302" y="2302710"/>
              <a:ext cx="1092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声道特性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2878118" y="2284398"/>
              <a:ext cx="1410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声帯振動波形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pic>
          <p:nvPicPr>
            <p:cNvPr id="18" name="図 17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>
              <a:lum/>
            </a:blip>
            <a:stretch>
              <a:fillRect/>
            </a:stretch>
          </p:blipFill>
          <p:spPr>
            <a:xfrm>
              <a:off x="4583128" y="2734229"/>
              <a:ext cx="187256" cy="225609"/>
            </a:xfrm>
            <a:prstGeom prst="rect">
              <a:avLst/>
            </a:prstGeom>
          </p:spPr>
        </p:pic>
        <p:pic>
          <p:nvPicPr>
            <p:cNvPr id="19" name="図 18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>
              <a:lum/>
            </a:blip>
            <a:stretch>
              <a:fillRect/>
            </a:stretch>
          </p:blipFill>
          <p:spPr>
            <a:xfrm>
              <a:off x="6880510" y="2805796"/>
              <a:ext cx="196280" cy="111676"/>
            </a:xfrm>
            <a:prstGeom prst="rect">
              <a:avLst/>
            </a:prstGeom>
          </p:spPr>
        </p:pic>
        <p:grpSp>
          <p:nvGrpSpPr>
            <p:cNvPr id="20" name="グループ化 19"/>
            <p:cNvGrpSpPr/>
            <p:nvPr/>
          </p:nvGrpSpPr>
          <p:grpSpPr>
            <a:xfrm>
              <a:off x="2810661" y="2590394"/>
              <a:ext cx="1564391" cy="426348"/>
              <a:chOff x="747856" y="1787521"/>
              <a:chExt cx="2113507" cy="576000"/>
            </a:xfrm>
          </p:grpSpPr>
          <p:cxnSp>
            <p:nvCxnSpPr>
              <p:cNvPr id="87" name="直線コネクタ 86"/>
              <p:cNvCxnSpPr/>
              <p:nvPr/>
            </p:nvCxnSpPr>
            <p:spPr bwMode="auto">
              <a:xfrm>
                <a:off x="1213286" y="1971612"/>
                <a:ext cx="0" cy="320597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直線コネクタ 87"/>
              <p:cNvCxnSpPr/>
              <p:nvPr/>
            </p:nvCxnSpPr>
            <p:spPr bwMode="auto">
              <a:xfrm>
                <a:off x="1601597" y="1971621"/>
                <a:ext cx="0" cy="32059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直線コネクタ 88"/>
              <p:cNvCxnSpPr/>
              <p:nvPr/>
            </p:nvCxnSpPr>
            <p:spPr bwMode="auto">
              <a:xfrm>
                <a:off x="1975926" y="1971615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直線コネクタ 89"/>
              <p:cNvCxnSpPr/>
              <p:nvPr/>
            </p:nvCxnSpPr>
            <p:spPr bwMode="auto">
              <a:xfrm>
                <a:off x="747856" y="2288026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91" name="図 90" descr="txp_fig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2760779" y="2167507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92" name="直線コネクタ 91"/>
              <p:cNvCxnSpPr/>
              <p:nvPr/>
            </p:nvCxnSpPr>
            <p:spPr bwMode="auto">
              <a:xfrm>
                <a:off x="2352163" y="1962090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直線矢印コネクタ 92"/>
              <p:cNvCxnSpPr/>
              <p:nvPr/>
            </p:nvCxnSpPr>
            <p:spPr bwMode="auto">
              <a:xfrm rot="5400000" flipH="1" flipV="1">
                <a:off x="55570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21" name="グループ化 20"/>
            <p:cNvGrpSpPr/>
            <p:nvPr/>
          </p:nvGrpSpPr>
          <p:grpSpPr>
            <a:xfrm>
              <a:off x="5045851" y="2597447"/>
              <a:ext cx="1537365" cy="434007"/>
              <a:chOff x="3767619" y="1787521"/>
              <a:chExt cx="2076994" cy="586348"/>
            </a:xfrm>
          </p:grpSpPr>
          <p:cxnSp>
            <p:nvCxnSpPr>
              <p:cNvPr id="84" name="直線コネクタ 83"/>
              <p:cNvCxnSpPr/>
              <p:nvPr/>
            </p:nvCxnSpPr>
            <p:spPr bwMode="auto">
              <a:xfrm>
                <a:off x="3767619" y="2275531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85" name="図 84" descr="txp_fig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5744029" y="2197085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86" name="直線矢印コネクタ 85"/>
              <p:cNvCxnSpPr/>
              <p:nvPr/>
            </p:nvCxnSpPr>
            <p:spPr bwMode="auto">
              <a:xfrm rot="5400000" flipH="1" flipV="1">
                <a:off x="358147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22" name="グループ化 21"/>
            <p:cNvGrpSpPr/>
            <p:nvPr/>
          </p:nvGrpSpPr>
          <p:grpSpPr>
            <a:xfrm>
              <a:off x="7400197" y="2595097"/>
              <a:ext cx="1459230" cy="542457"/>
              <a:chOff x="6948363" y="1806571"/>
              <a:chExt cx="1971434" cy="732864"/>
            </a:xfrm>
          </p:grpSpPr>
          <p:cxnSp>
            <p:nvCxnSpPr>
              <p:cNvPr id="81" name="直線コネクタ 80"/>
              <p:cNvCxnSpPr/>
              <p:nvPr/>
            </p:nvCxnSpPr>
            <p:spPr bwMode="auto">
              <a:xfrm>
                <a:off x="6948363" y="2297567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82" name="図 81" descr="txp_fig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1">
                <a:lum/>
              </a:blip>
              <a:stretch>
                <a:fillRect/>
              </a:stretch>
            </p:blipFill>
            <p:spPr>
              <a:xfrm>
                <a:off x="8819213" y="2362651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83" name="直線矢印コネクタ 82"/>
              <p:cNvCxnSpPr/>
              <p:nvPr/>
            </p:nvCxnSpPr>
            <p:spPr bwMode="auto">
              <a:xfrm rot="5400000" flipH="1" flipV="1">
                <a:off x="6746952" y="209377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97" name="フリーフォーム 96"/>
            <p:cNvSpPr/>
            <p:nvPr/>
          </p:nvSpPr>
          <p:spPr bwMode="auto">
            <a:xfrm>
              <a:off x="5122069" y="2587626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98" name="グループ化 97"/>
            <p:cNvGrpSpPr/>
            <p:nvPr/>
          </p:nvGrpSpPr>
          <p:grpSpPr>
            <a:xfrm>
              <a:off x="7479506" y="2580482"/>
              <a:ext cx="1266831" cy="511570"/>
              <a:chOff x="7479506" y="2580482"/>
              <a:chExt cx="1266831" cy="511570"/>
            </a:xfrm>
          </p:grpSpPr>
          <p:sp>
            <p:nvSpPr>
              <p:cNvPr id="99" name="フリーフォーム 98"/>
              <p:cNvSpPr/>
              <p:nvPr/>
            </p:nvSpPr>
            <p:spPr bwMode="auto">
              <a:xfrm>
                <a:off x="7479506" y="2580482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00" name="フリーフォーム 99"/>
              <p:cNvSpPr/>
              <p:nvPr/>
            </p:nvSpPr>
            <p:spPr bwMode="auto">
              <a:xfrm>
                <a:off x="7815264" y="2590007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01" name="フリーフォーム 100"/>
              <p:cNvSpPr/>
              <p:nvPr/>
            </p:nvSpPr>
            <p:spPr bwMode="auto">
              <a:xfrm>
                <a:off x="8141500" y="2592388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02" name="フリーフォーム 101"/>
              <p:cNvSpPr/>
              <p:nvPr/>
            </p:nvSpPr>
            <p:spPr bwMode="auto">
              <a:xfrm>
                <a:off x="8455825" y="2597150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</p:grpSp>
      <p:sp>
        <p:nvSpPr>
          <p:cNvPr id="105" name="テキスト ボックス 104"/>
          <p:cNvSpPr txBox="1"/>
          <p:nvPr/>
        </p:nvSpPr>
        <p:spPr>
          <a:xfrm>
            <a:off x="2627784" y="1638352"/>
            <a:ext cx="5687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 algn="l">
              <a:buFont typeface="Arial" panose="020B0604020202020204" pitchFamily="34" charset="0"/>
              <a:buChar char="•"/>
            </a:pPr>
            <a:r>
              <a:rPr kumimoji="1" lang="ja-JP" altLang="en-US" sz="2200" dirty="0" smtClean="0"/>
              <a:t>ソースフィルタモデル（音声生成過程モデル）</a:t>
            </a:r>
            <a:endParaRPr kumimoji="1" lang="ja-JP" altLang="en-US" sz="2200" dirty="0"/>
          </a:p>
        </p:txBody>
      </p:sp>
      <p:grpSp>
        <p:nvGrpSpPr>
          <p:cNvPr id="128" name="グループ化 127"/>
          <p:cNvGrpSpPr/>
          <p:nvPr/>
        </p:nvGrpSpPr>
        <p:grpSpPr>
          <a:xfrm>
            <a:off x="2672640" y="4423583"/>
            <a:ext cx="6241455" cy="2091965"/>
            <a:chOff x="3680640" y="3743484"/>
            <a:chExt cx="8067227" cy="2703915"/>
          </a:xfrm>
        </p:grpSpPr>
        <p:sp>
          <p:nvSpPr>
            <p:cNvPr id="106" name="正方形/長方形 105"/>
            <p:cNvSpPr/>
            <p:nvPr/>
          </p:nvSpPr>
          <p:spPr bwMode="auto">
            <a:xfrm>
              <a:off x="3719663" y="4251269"/>
              <a:ext cx="2045970" cy="64008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07" name="テキスト ボックス 106"/>
            <p:cNvSpPr txBox="1"/>
            <p:nvPr/>
          </p:nvSpPr>
          <p:spPr>
            <a:xfrm>
              <a:off x="3680640" y="4342708"/>
              <a:ext cx="2153139" cy="51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rgbClr val="3333FF"/>
                  </a:solidFill>
                </a:rPr>
                <a:t>パルス列音源</a:t>
              </a:r>
              <a:endParaRPr kumimoji="1" lang="ja-JP" altLang="en-US" sz="2000" b="1" dirty="0">
                <a:solidFill>
                  <a:srgbClr val="3333FF"/>
                </a:solidFill>
              </a:endParaRPr>
            </a:p>
          </p:txBody>
        </p:sp>
        <p:sp>
          <p:nvSpPr>
            <p:cNvPr id="108" name="正方形/長方形 107"/>
            <p:cNvSpPr/>
            <p:nvPr/>
          </p:nvSpPr>
          <p:spPr bwMode="auto">
            <a:xfrm>
              <a:off x="3723473" y="5386649"/>
              <a:ext cx="2045970" cy="64008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3738836" y="5478089"/>
              <a:ext cx="1906581" cy="51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rgbClr val="3333FF"/>
                  </a:solidFill>
                </a:rPr>
                <a:t>白色雑音源</a:t>
              </a:r>
              <a:endParaRPr kumimoji="1" lang="ja-JP" altLang="en-US" sz="2000" b="1" dirty="0">
                <a:solidFill>
                  <a:srgbClr val="3333FF"/>
                </a:solidFill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4007495" y="3748701"/>
              <a:ext cx="1564713" cy="51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声帯波形</a:t>
              </a:r>
              <a:endParaRPr kumimoji="1" lang="ja-JP" altLang="en-US" sz="2000" dirty="0"/>
            </a:p>
          </p:txBody>
        </p:sp>
        <p:cxnSp>
          <p:nvCxnSpPr>
            <p:cNvPr id="111" name="直線コネクタ 110"/>
            <p:cNvCxnSpPr/>
            <p:nvPr/>
          </p:nvCxnSpPr>
          <p:spPr bwMode="auto">
            <a:xfrm>
              <a:off x="5765633" y="4571309"/>
              <a:ext cx="948690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直線コネクタ 111"/>
            <p:cNvCxnSpPr/>
            <p:nvPr/>
          </p:nvCxnSpPr>
          <p:spPr bwMode="auto">
            <a:xfrm>
              <a:off x="5767343" y="5718119"/>
              <a:ext cx="948690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直線矢印コネクタ 112"/>
            <p:cNvCxnSpPr/>
            <p:nvPr/>
          </p:nvCxnSpPr>
          <p:spPr bwMode="auto">
            <a:xfrm rot="5400000">
              <a:off x="6457148" y="4817054"/>
              <a:ext cx="51435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4" name="直線矢印コネクタ 113"/>
            <p:cNvCxnSpPr/>
            <p:nvPr/>
          </p:nvCxnSpPr>
          <p:spPr bwMode="auto">
            <a:xfrm rot="16200000" flipV="1">
              <a:off x="6458543" y="5472374"/>
              <a:ext cx="51435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5" name="正方形/長方形 114"/>
            <p:cNvSpPr/>
            <p:nvPr/>
          </p:nvSpPr>
          <p:spPr bwMode="auto">
            <a:xfrm>
              <a:off x="7426793" y="4815149"/>
              <a:ext cx="2045970" cy="64008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16" name="テキスト ボックス 115"/>
            <p:cNvSpPr txBox="1"/>
            <p:nvPr/>
          </p:nvSpPr>
          <p:spPr>
            <a:xfrm>
              <a:off x="7401660" y="4906589"/>
              <a:ext cx="2088909" cy="51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rgbClr val="3333FF"/>
                  </a:solidFill>
                </a:rPr>
                <a:t>線形システム</a:t>
              </a:r>
              <a:endParaRPr kumimoji="1" lang="ja-JP" altLang="en-US" sz="2000" b="1" dirty="0">
                <a:solidFill>
                  <a:srgbClr val="3333FF"/>
                </a:solidFill>
              </a:endParaRPr>
            </a:p>
          </p:txBody>
        </p:sp>
        <p:cxnSp>
          <p:nvCxnSpPr>
            <p:cNvPr id="117" name="直線コネクタ 116"/>
            <p:cNvCxnSpPr/>
            <p:nvPr/>
          </p:nvCxnSpPr>
          <p:spPr bwMode="auto">
            <a:xfrm>
              <a:off x="6611453" y="5142809"/>
              <a:ext cx="788670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円/楕円 117"/>
            <p:cNvSpPr/>
            <p:nvPr/>
          </p:nvSpPr>
          <p:spPr bwMode="auto">
            <a:xfrm>
              <a:off x="6942923" y="5085659"/>
              <a:ext cx="114300" cy="1143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119" name="直線矢印コネクタ 118"/>
            <p:cNvCxnSpPr/>
            <p:nvPr/>
          </p:nvCxnSpPr>
          <p:spPr bwMode="auto">
            <a:xfrm>
              <a:off x="9468953" y="5141729"/>
              <a:ext cx="72009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0" name="テキスト ボックス 119"/>
            <p:cNvSpPr txBox="1"/>
            <p:nvPr/>
          </p:nvSpPr>
          <p:spPr>
            <a:xfrm>
              <a:off x="10183152" y="4925639"/>
              <a:ext cx="1564715" cy="51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合成音声</a:t>
              </a:r>
              <a:endParaRPr kumimoji="1" lang="ja-JP" altLang="en-US" sz="2000" dirty="0"/>
            </a:p>
          </p:txBody>
        </p:sp>
        <p:sp>
          <p:nvSpPr>
            <p:cNvPr id="121" name="テキスト ボックス 120"/>
            <p:cNvSpPr txBox="1"/>
            <p:nvPr/>
          </p:nvSpPr>
          <p:spPr>
            <a:xfrm>
              <a:off x="7648359" y="3743484"/>
              <a:ext cx="1564713" cy="51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声道特性</a:t>
              </a:r>
              <a:endParaRPr kumimoji="1" lang="ja-JP" altLang="en-US" sz="2000" dirty="0"/>
            </a:p>
          </p:txBody>
        </p:sp>
        <p:sp>
          <p:nvSpPr>
            <p:cNvPr id="122" name="テキスト ボックス 121"/>
            <p:cNvSpPr txBox="1"/>
            <p:nvPr/>
          </p:nvSpPr>
          <p:spPr>
            <a:xfrm>
              <a:off x="4048386" y="4914209"/>
              <a:ext cx="1398961" cy="39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/>
                <a:t>（有声音源）</a:t>
              </a:r>
              <a:endParaRPr kumimoji="1" lang="ja-JP" altLang="en-US" sz="1400" dirty="0"/>
            </a:p>
          </p:txBody>
        </p:sp>
        <p:sp>
          <p:nvSpPr>
            <p:cNvPr id="123" name="テキスト ボックス 122"/>
            <p:cNvSpPr txBox="1"/>
            <p:nvPr/>
          </p:nvSpPr>
          <p:spPr>
            <a:xfrm>
              <a:off x="4048027" y="6049590"/>
              <a:ext cx="1398961" cy="397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/>
                <a:t>（無声音源）</a:t>
              </a:r>
              <a:endParaRPr kumimoji="1" lang="ja-JP" altLang="en-US" sz="1400" dirty="0"/>
            </a:p>
          </p:txBody>
        </p:sp>
      </p:grpSp>
      <p:pic>
        <p:nvPicPr>
          <p:cNvPr id="124" name="nois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/>
          <a:stretch>
            <a:fillRect/>
          </a:stretch>
        </p:blipFill>
        <p:spPr>
          <a:xfrm>
            <a:off x="3976074" y="6292552"/>
            <a:ext cx="304800" cy="304800"/>
          </a:xfrm>
          <a:prstGeom prst="rect">
            <a:avLst/>
          </a:prstGeom>
        </p:spPr>
      </p:pic>
      <p:pic>
        <p:nvPicPr>
          <p:cNvPr id="125" name="puls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 cstate="print"/>
          <a:stretch>
            <a:fillRect/>
          </a:stretch>
        </p:blipFill>
        <p:spPr>
          <a:xfrm>
            <a:off x="3976074" y="5365222"/>
            <a:ext cx="304800" cy="304800"/>
          </a:xfrm>
          <a:prstGeom prst="rect">
            <a:avLst/>
          </a:prstGeom>
        </p:spPr>
      </p:pic>
      <p:pic>
        <p:nvPicPr>
          <p:cNvPr id="126" name="excite_slt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5000" contrast="5000"/>
          </a:blip>
          <a:stretch>
            <a:fillRect/>
          </a:stretch>
        </p:blipFill>
        <p:spPr>
          <a:xfrm>
            <a:off x="5122069" y="5134901"/>
            <a:ext cx="304800" cy="304800"/>
          </a:xfrm>
          <a:prstGeom prst="rect">
            <a:avLst/>
          </a:prstGeom>
        </p:spPr>
      </p:pic>
      <p:pic>
        <p:nvPicPr>
          <p:cNvPr id="127" name="slt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5000" contrast="5000"/>
          </a:blip>
          <a:stretch>
            <a:fillRect/>
          </a:stretch>
        </p:blipFill>
        <p:spPr>
          <a:xfrm>
            <a:off x="8105776" y="5120534"/>
            <a:ext cx="304800" cy="304800"/>
          </a:xfrm>
          <a:prstGeom prst="rect">
            <a:avLst/>
          </a:prstGeom>
        </p:spPr>
      </p:pic>
      <p:sp>
        <p:nvSpPr>
          <p:cNvPr id="129" name="テキスト ボックス 128"/>
          <p:cNvSpPr txBox="1"/>
          <p:nvPr/>
        </p:nvSpPr>
        <p:spPr>
          <a:xfrm>
            <a:off x="2599253" y="3353187"/>
            <a:ext cx="6546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200" b="1" dirty="0" smtClean="0">
                <a:solidFill>
                  <a:srgbClr val="FF0066"/>
                </a:solidFill>
              </a:rPr>
              <a:t>分析</a:t>
            </a:r>
            <a:r>
              <a:rPr kumimoji="1" lang="ja-JP" altLang="en-US" sz="2200" dirty="0" smtClean="0"/>
              <a:t>：音声波形     を声帯波形と声道特性に分解</a:t>
            </a:r>
            <a:endParaRPr kumimoji="1" lang="en-US" altLang="ja-JP" sz="2200" dirty="0" smtClean="0"/>
          </a:p>
          <a:p>
            <a:pPr algn="l"/>
            <a:r>
              <a:rPr kumimoji="1" lang="ja-JP" altLang="en-US" sz="2200" b="1" dirty="0" smtClean="0">
                <a:solidFill>
                  <a:srgbClr val="FF0066"/>
                </a:solidFill>
              </a:rPr>
              <a:t>合成</a:t>
            </a:r>
            <a:r>
              <a:rPr kumimoji="1" lang="ja-JP" altLang="en-US" sz="2200" dirty="0" smtClean="0"/>
              <a:t>：推定した声帯情報と</a:t>
            </a:r>
            <a:r>
              <a:rPr kumimoji="1" lang="ja-JP" altLang="en-US" sz="2200" dirty="0"/>
              <a:t>声</a:t>
            </a:r>
            <a:r>
              <a:rPr kumimoji="1" lang="ja-JP" altLang="en-US" sz="2200" dirty="0" smtClean="0"/>
              <a:t>道情報から元音声を再現</a:t>
            </a:r>
            <a:endParaRPr kumimoji="1" lang="ja-JP" altLang="en-US" sz="2200" dirty="0"/>
          </a:p>
        </p:txBody>
      </p:sp>
      <p:pic>
        <p:nvPicPr>
          <p:cNvPr id="130" name="slt_original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 cstate="print">
            <a:duotone>
              <a:prstClr val="black"/>
              <a:schemeClr val="accent2">
                <a:tint val="45000"/>
                <a:satMod val="400000"/>
              </a:schemeClr>
            </a:duotone>
            <a:lum bright="5000" contrast="5000"/>
          </a:blip>
          <a:stretch>
            <a:fillRect/>
          </a:stretch>
        </p:blipFill>
        <p:spPr>
          <a:xfrm>
            <a:off x="4555232" y="34577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2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0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350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340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"/>
                  </p:tgtEl>
                </p:cond>
              </p:nextCondLst>
            </p:seq>
            <p:audio>
              <p:cMediaNode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4"/>
                </p:tgtEl>
              </p:cMediaNode>
            </p:audio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6"/>
                </p:tgtEl>
              </p:cMediaNode>
            </p:audio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355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生成モデルアプローチによる線形予測分析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全</a:t>
            </a:r>
            <a:r>
              <a:rPr lang="ja-JP" altLang="en-US" dirty="0" smtClean="0"/>
              <a:t>極システムによる音声生成過程</a:t>
            </a:r>
            <a:endParaRPr kumimoji="1" lang="ja-JP" altLang="en-US" sz="1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43508" y="2700000"/>
            <a:ext cx="1795246" cy="3250958"/>
            <a:chOff x="6476164" y="754106"/>
            <a:chExt cx="1795246" cy="3250958"/>
          </a:xfrm>
        </p:grpSpPr>
        <p:sp>
          <p:nvSpPr>
            <p:cNvPr id="5" name="円/楕円 4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8" name="直線矢印コネクタ 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円/楕円 8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0" name="図 9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9" idx="4"/>
              <a:endCxn id="5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" name="図 11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13" name="図 12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cxnSp>
        <p:nvCxnSpPr>
          <p:cNvPr id="32" name="直線矢印コネクタ 31"/>
          <p:cNvCxnSpPr/>
          <p:nvPr/>
        </p:nvCxnSpPr>
        <p:spPr bwMode="auto">
          <a:xfrm>
            <a:off x="3743908" y="3358670"/>
            <a:ext cx="733627" cy="21858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grpSp>
        <p:nvGrpSpPr>
          <p:cNvPr id="43" name="グループ化 42"/>
          <p:cNvGrpSpPr/>
          <p:nvPr/>
        </p:nvGrpSpPr>
        <p:grpSpPr>
          <a:xfrm>
            <a:off x="2568619" y="2842729"/>
            <a:ext cx="2449710" cy="400110"/>
            <a:chOff x="2803362" y="1673810"/>
            <a:chExt cx="2449710" cy="400110"/>
          </a:xfrm>
        </p:grpSpPr>
        <p:sp>
          <p:nvSpPr>
            <p:cNvPr id="40" name="テキスト ボックス 39"/>
            <p:cNvSpPr txBox="1"/>
            <p:nvPr/>
          </p:nvSpPr>
          <p:spPr>
            <a:xfrm>
              <a:off x="2803362" y="1673810"/>
              <a:ext cx="2449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008080"/>
                  </a:solidFill>
                </a:rPr>
                <a:t>パワー　　の白色過程</a:t>
              </a:r>
              <a:endParaRPr kumimoji="1" lang="ja-JP" altLang="en-US" sz="2000" b="1" dirty="0">
                <a:solidFill>
                  <a:srgbClr val="008080"/>
                </a:solidFill>
              </a:endParaRPr>
            </a:p>
          </p:txBody>
        </p:sp>
        <p:pic>
          <p:nvPicPr>
            <p:cNvPr id="42" name="図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416" y="1717503"/>
              <a:ext cx="252984" cy="252984"/>
            </a:xfrm>
            <a:prstGeom prst="rect">
              <a:avLst/>
            </a:prstGeom>
          </p:spPr>
        </p:pic>
      </p:grpSp>
      <p:pic>
        <p:nvPicPr>
          <p:cNvPr id="23" name="図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165" y="6167007"/>
            <a:ext cx="3412548" cy="365760"/>
          </a:xfrm>
          <a:prstGeom prst="rect">
            <a:avLst/>
          </a:prstGeom>
        </p:spPr>
      </p:pic>
      <p:grpSp>
        <p:nvGrpSpPr>
          <p:cNvPr id="41" name="グループ化 40"/>
          <p:cNvGrpSpPr/>
          <p:nvPr/>
        </p:nvGrpSpPr>
        <p:grpSpPr>
          <a:xfrm>
            <a:off x="1619672" y="1567732"/>
            <a:ext cx="6048766" cy="853156"/>
            <a:chOff x="2810661" y="2284398"/>
            <a:chExt cx="6048766" cy="853156"/>
          </a:xfrm>
        </p:grpSpPr>
        <p:sp>
          <p:nvSpPr>
            <p:cNvPr id="46" name="正方形/長方形 45"/>
            <p:cNvSpPr/>
            <p:nvPr/>
          </p:nvSpPr>
          <p:spPr bwMode="auto">
            <a:xfrm>
              <a:off x="7370937" y="2293092"/>
              <a:ext cx="1419926" cy="344704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2000" b="1" dirty="0" smtClean="0">
                  <a:latin typeface="Calibri" pitchFamily="34" charset="0"/>
                  <a:cs typeface="MigMix 1P" pitchFamily="50" charset="-128"/>
                </a:rPr>
                <a:t>音声</a:t>
              </a:r>
              <a:r>
                <a:rPr lang="ja-JP" altLang="en-US" sz="2000" b="1" dirty="0">
                  <a:latin typeface="Calibri" pitchFamily="34" charset="0"/>
                  <a:cs typeface="MigMix 1P" pitchFamily="50" charset="-128"/>
                </a:rPr>
                <a:t>波形</a:t>
              </a:r>
              <a:endParaRPr kumimoji="1" lang="ja-JP" altLang="en-US" sz="20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cs typeface="MigMix 1P" pitchFamily="50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375302" y="2302710"/>
              <a:ext cx="1092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声道特性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2878118" y="2284398"/>
              <a:ext cx="1410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dirty="0" smtClean="0">
                  <a:latin typeface="Calibri" pitchFamily="34" charset="0"/>
                  <a:cs typeface="MigMix 1P" panose="020B0502020203020207" pitchFamily="50" charset="-128"/>
                </a:rPr>
                <a:t>声帯振動波形</a:t>
              </a:r>
              <a:endParaRPr lang="en-US" altLang="ja-JP" dirty="0" smtClean="0">
                <a:latin typeface="Calibri" pitchFamily="34" charset="0"/>
                <a:cs typeface="MigMix 1P" panose="020B0502020203020207" pitchFamily="50" charset="-128"/>
              </a:endParaRPr>
            </a:p>
          </p:txBody>
        </p:sp>
        <p:pic>
          <p:nvPicPr>
            <p:cNvPr id="49" name="図 48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>
              <a:lum/>
            </a:blip>
            <a:stretch>
              <a:fillRect/>
            </a:stretch>
          </p:blipFill>
          <p:spPr>
            <a:xfrm>
              <a:off x="4583128" y="2734229"/>
              <a:ext cx="187256" cy="225609"/>
            </a:xfrm>
            <a:prstGeom prst="rect">
              <a:avLst/>
            </a:prstGeom>
          </p:spPr>
        </p:pic>
        <p:pic>
          <p:nvPicPr>
            <p:cNvPr id="50" name="図 49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>
              <a:lum/>
            </a:blip>
            <a:stretch>
              <a:fillRect/>
            </a:stretch>
          </p:blipFill>
          <p:spPr>
            <a:xfrm>
              <a:off x="6880510" y="2805796"/>
              <a:ext cx="196280" cy="111676"/>
            </a:xfrm>
            <a:prstGeom prst="rect">
              <a:avLst/>
            </a:prstGeom>
          </p:spPr>
        </p:pic>
        <p:grpSp>
          <p:nvGrpSpPr>
            <p:cNvPr id="51" name="グループ化 50"/>
            <p:cNvGrpSpPr/>
            <p:nvPr/>
          </p:nvGrpSpPr>
          <p:grpSpPr>
            <a:xfrm>
              <a:off x="2810661" y="2590394"/>
              <a:ext cx="1564391" cy="426348"/>
              <a:chOff x="747856" y="1787521"/>
              <a:chExt cx="2113507" cy="576000"/>
            </a:xfrm>
          </p:grpSpPr>
          <p:cxnSp>
            <p:nvCxnSpPr>
              <p:cNvPr id="66" name="直線コネクタ 65"/>
              <p:cNvCxnSpPr/>
              <p:nvPr/>
            </p:nvCxnSpPr>
            <p:spPr bwMode="auto">
              <a:xfrm>
                <a:off x="1213286" y="1971612"/>
                <a:ext cx="0" cy="320597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直線コネクタ 66"/>
              <p:cNvCxnSpPr/>
              <p:nvPr/>
            </p:nvCxnSpPr>
            <p:spPr bwMode="auto">
              <a:xfrm>
                <a:off x="1601597" y="1971621"/>
                <a:ext cx="0" cy="32059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直線コネクタ 67"/>
              <p:cNvCxnSpPr/>
              <p:nvPr/>
            </p:nvCxnSpPr>
            <p:spPr bwMode="auto">
              <a:xfrm>
                <a:off x="1975926" y="1971615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直線コネクタ 68"/>
              <p:cNvCxnSpPr/>
              <p:nvPr/>
            </p:nvCxnSpPr>
            <p:spPr bwMode="auto">
              <a:xfrm>
                <a:off x="747856" y="2288026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70" name="図 69" descr="txp_fig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6">
                <a:lum/>
              </a:blip>
              <a:stretch>
                <a:fillRect/>
              </a:stretch>
            </p:blipFill>
            <p:spPr>
              <a:xfrm>
                <a:off x="2760779" y="2167507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71" name="直線コネクタ 70"/>
              <p:cNvCxnSpPr/>
              <p:nvPr/>
            </p:nvCxnSpPr>
            <p:spPr bwMode="auto">
              <a:xfrm>
                <a:off x="2352163" y="1962090"/>
                <a:ext cx="0" cy="32059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直線矢印コネクタ 71"/>
              <p:cNvCxnSpPr/>
              <p:nvPr/>
            </p:nvCxnSpPr>
            <p:spPr bwMode="auto">
              <a:xfrm rot="5400000" flipH="1" flipV="1">
                <a:off x="55570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52" name="グループ化 51"/>
            <p:cNvGrpSpPr/>
            <p:nvPr/>
          </p:nvGrpSpPr>
          <p:grpSpPr>
            <a:xfrm>
              <a:off x="5045851" y="2597447"/>
              <a:ext cx="1537365" cy="434007"/>
              <a:chOff x="3767619" y="1787521"/>
              <a:chExt cx="2076994" cy="586348"/>
            </a:xfrm>
          </p:grpSpPr>
          <p:cxnSp>
            <p:nvCxnSpPr>
              <p:cNvPr id="63" name="直線コネクタ 62"/>
              <p:cNvCxnSpPr/>
              <p:nvPr/>
            </p:nvCxnSpPr>
            <p:spPr bwMode="auto">
              <a:xfrm>
                <a:off x="3767619" y="2275531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64" name="図 63" descr="txp_fig.pn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6">
                <a:lum/>
              </a:blip>
              <a:stretch>
                <a:fillRect/>
              </a:stretch>
            </p:blipFill>
            <p:spPr>
              <a:xfrm>
                <a:off x="5744029" y="2197085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65" name="直線矢印コネクタ 64"/>
              <p:cNvCxnSpPr/>
              <p:nvPr/>
            </p:nvCxnSpPr>
            <p:spPr bwMode="auto">
              <a:xfrm rot="5400000" flipH="1" flipV="1">
                <a:off x="3581472" y="207472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53" name="グループ化 52"/>
            <p:cNvGrpSpPr/>
            <p:nvPr/>
          </p:nvGrpSpPr>
          <p:grpSpPr>
            <a:xfrm>
              <a:off x="7400197" y="2595097"/>
              <a:ext cx="1459230" cy="542457"/>
              <a:chOff x="6948363" y="1806571"/>
              <a:chExt cx="1971434" cy="732864"/>
            </a:xfrm>
          </p:grpSpPr>
          <p:cxnSp>
            <p:nvCxnSpPr>
              <p:cNvPr id="60" name="直線コネクタ 59"/>
              <p:cNvCxnSpPr/>
              <p:nvPr/>
            </p:nvCxnSpPr>
            <p:spPr bwMode="auto">
              <a:xfrm>
                <a:off x="6948363" y="2297567"/>
                <a:ext cx="192114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pic>
            <p:nvPicPr>
              <p:cNvPr id="61" name="図 60" descr="txp_fig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6">
                <a:lum/>
              </a:blip>
              <a:stretch>
                <a:fillRect/>
              </a:stretch>
            </p:blipFill>
            <p:spPr>
              <a:xfrm>
                <a:off x="8819213" y="2362651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62" name="直線矢印コネクタ 61"/>
              <p:cNvCxnSpPr/>
              <p:nvPr/>
            </p:nvCxnSpPr>
            <p:spPr bwMode="auto">
              <a:xfrm rot="5400000" flipH="1" flipV="1">
                <a:off x="6746952" y="2093777"/>
                <a:ext cx="576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54" name="フリーフォーム 53"/>
            <p:cNvSpPr/>
            <p:nvPr/>
          </p:nvSpPr>
          <p:spPr bwMode="auto">
            <a:xfrm>
              <a:off x="5122069" y="2587626"/>
              <a:ext cx="290512" cy="494902"/>
            </a:xfrm>
            <a:custGeom>
              <a:avLst/>
              <a:gdLst>
                <a:gd name="connsiteX0" fmla="*/ 0 w 290512"/>
                <a:gd name="connsiteY0" fmla="*/ 367505 h 494902"/>
                <a:gd name="connsiteX1" fmla="*/ 19050 w 290512"/>
                <a:gd name="connsiteY1" fmla="*/ 219868 h 494902"/>
                <a:gd name="connsiteX2" fmla="*/ 42862 w 290512"/>
                <a:gd name="connsiteY2" fmla="*/ 305593 h 494902"/>
                <a:gd name="connsiteX3" fmla="*/ 52387 w 290512"/>
                <a:gd name="connsiteY3" fmla="*/ 360362 h 494902"/>
                <a:gd name="connsiteX4" fmla="*/ 71437 w 290512"/>
                <a:gd name="connsiteY4" fmla="*/ 315118 h 494902"/>
                <a:gd name="connsiteX5" fmla="*/ 90487 w 290512"/>
                <a:gd name="connsiteY5" fmla="*/ 400843 h 494902"/>
                <a:gd name="connsiteX6" fmla="*/ 121444 w 290512"/>
                <a:gd name="connsiteY6" fmla="*/ 288924 h 494902"/>
                <a:gd name="connsiteX7" fmla="*/ 157162 w 290512"/>
                <a:gd name="connsiteY7" fmla="*/ 26987 h 494902"/>
                <a:gd name="connsiteX8" fmla="*/ 169069 w 290512"/>
                <a:gd name="connsiteY8" fmla="*/ 450849 h 494902"/>
                <a:gd name="connsiteX9" fmla="*/ 185737 w 290512"/>
                <a:gd name="connsiteY9" fmla="*/ 291305 h 494902"/>
                <a:gd name="connsiteX10" fmla="*/ 195262 w 290512"/>
                <a:gd name="connsiteY10" fmla="*/ 122237 h 494902"/>
                <a:gd name="connsiteX11" fmla="*/ 209550 w 290512"/>
                <a:gd name="connsiteY11" fmla="*/ 419893 h 494902"/>
                <a:gd name="connsiteX12" fmla="*/ 233362 w 290512"/>
                <a:gd name="connsiteY12" fmla="*/ 217487 h 494902"/>
                <a:gd name="connsiteX13" fmla="*/ 257175 w 290512"/>
                <a:gd name="connsiteY13" fmla="*/ 450849 h 494902"/>
                <a:gd name="connsiteX14" fmla="*/ 266700 w 290512"/>
                <a:gd name="connsiteY14" fmla="*/ 317499 h 494902"/>
                <a:gd name="connsiteX15" fmla="*/ 290512 w 290512"/>
                <a:gd name="connsiteY15" fmla="*/ 369887 h 49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512" h="494902">
                  <a:moveTo>
                    <a:pt x="0" y="367505"/>
                  </a:moveTo>
                  <a:cubicBezTo>
                    <a:pt x="5953" y="298846"/>
                    <a:pt x="11906" y="230187"/>
                    <a:pt x="19050" y="219868"/>
                  </a:cubicBezTo>
                  <a:cubicBezTo>
                    <a:pt x="26194" y="209549"/>
                    <a:pt x="37306" y="282177"/>
                    <a:pt x="42862" y="305593"/>
                  </a:cubicBezTo>
                  <a:cubicBezTo>
                    <a:pt x="48418" y="329009"/>
                    <a:pt x="47625" y="358775"/>
                    <a:pt x="52387" y="360362"/>
                  </a:cubicBezTo>
                  <a:cubicBezTo>
                    <a:pt x="57149" y="361949"/>
                    <a:pt x="65087" y="308371"/>
                    <a:pt x="71437" y="315118"/>
                  </a:cubicBezTo>
                  <a:cubicBezTo>
                    <a:pt x="77787" y="321865"/>
                    <a:pt x="82153" y="405209"/>
                    <a:pt x="90487" y="400843"/>
                  </a:cubicBezTo>
                  <a:cubicBezTo>
                    <a:pt x="98822" y="396477"/>
                    <a:pt x="110332" y="351233"/>
                    <a:pt x="121444" y="288924"/>
                  </a:cubicBezTo>
                  <a:cubicBezTo>
                    <a:pt x="132556" y="226615"/>
                    <a:pt x="149225" y="0"/>
                    <a:pt x="157162" y="26987"/>
                  </a:cubicBezTo>
                  <a:cubicBezTo>
                    <a:pt x="165099" y="53974"/>
                    <a:pt x="164307" y="406796"/>
                    <a:pt x="169069" y="450849"/>
                  </a:cubicBezTo>
                  <a:cubicBezTo>
                    <a:pt x="173831" y="494902"/>
                    <a:pt x="181372" y="346074"/>
                    <a:pt x="185737" y="291305"/>
                  </a:cubicBezTo>
                  <a:cubicBezTo>
                    <a:pt x="190102" y="236536"/>
                    <a:pt x="191293" y="100806"/>
                    <a:pt x="195262" y="122237"/>
                  </a:cubicBezTo>
                  <a:cubicBezTo>
                    <a:pt x="199231" y="143668"/>
                    <a:pt x="203200" y="404018"/>
                    <a:pt x="209550" y="419893"/>
                  </a:cubicBezTo>
                  <a:cubicBezTo>
                    <a:pt x="215900" y="435768"/>
                    <a:pt x="225425" y="212328"/>
                    <a:pt x="233362" y="217487"/>
                  </a:cubicBezTo>
                  <a:cubicBezTo>
                    <a:pt x="241300" y="222646"/>
                    <a:pt x="251619" y="434180"/>
                    <a:pt x="257175" y="450849"/>
                  </a:cubicBezTo>
                  <a:cubicBezTo>
                    <a:pt x="262731" y="467518"/>
                    <a:pt x="261144" y="330993"/>
                    <a:pt x="266700" y="317499"/>
                  </a:cubicBezTo>
                  <a:cubicBezTo>
                    <a:pt x="272256" y="304005"/>
                    <a:pt x="287337" y="363537"/>
                    <a:pt x="290512" y="369887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55" name="グループ化 54"/>
            <p:cNvGrpSpPr/>
            <p:nvPr/>
          </p:nvGrpSpPr>
          <p:grpSpPr>
            <a:xfrm>
              <a:off x="7479506" y="2580482"/>
              <a:ext cx="1266831" cy="511570"/>
              <a:chOff x="7479506" y="2580482"/>
              <a:chExt cx="1266831" cy="511570"/>
            </a:xfrm>
          </p:grpSpPr>
          <p:sp>
            <p:nvSpPr>
              <p:cNvPr id="56" name="フリーフォーム 55"/>
              <p:cNvSpPr/>
              <p:nvPr/>
            </p:nvSpPr>
            <p:spPr bwMode="auto">
              <a:xfrm>
                <a:off x="7479506" y="2580482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57" name="フリーフォーム 56"/>
              <p:cNvSpPr/>
              <p:nvPr/>
            </p:nvSpPr>
            <p:spPr bwMode="auto">
              <a:xfrm>
                <a:off x="7815264" y="2590007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58" name="フリーフォーム 57"/>
              <p:cNvSpPr/>
              <p:nvPr/>
            </p:nvSpPr>
            <p:spPr bwMode="auto">
              <a:xfrm>
                <a:off x="8141500" y="2592388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59" name="フリーフォーム 58"/>
              <p:cNvSpPr/>
              <p:nvPr/>
            </p:nvSpPr>
            <p:spPr bwMode="auto">
              <a:xfrm>
                <a:off x="8455825" y="2597150"/>
                <a:ext cx="290512" cy="494902"/>
              </a:xfrm>
              <a:custGeom>
                <a:avLst/>
                <a:gdLst>
                  <a:gd name="connsiteX0" fmla="*/ 0 w 290512"/>
                  <a:gd name="connsiteY0" fmla="*/ 367505 h 494902"/>
                  <a:gd name="connsiteX1" fmla="*/ 19050 w 290512"/>
                  <a:gd name="connsiteY1" fmla="*/ 219868 h 494902"/>
                  <a:gd name="connsiteX2" fmla="*/ 42862 w 290512"/>
                  <a:gd name="connsiteY2" fmla="*/ 305593 h 494902"/>
                  <a:gd name="connsiteX3" fmla="*/ 52387 w 290512"/>
                  <a:gd name="connsiteY3" fmla="*/ 360362 h 494902"/>
                  <a:gd name="connsiteX4" fmla="*/ 71437 w 290512"/>
                  <a:gd name="connsiteY4" fmla="*/ 315118 h 494902"/>
                  <a:gd name="connsiteX5" fmla="*/ 90487 w 290512"/>
                  <a:gd name="connsiteY5" fmla="*/ 400843 h 494902"/>
                  <a:gd name="connsiteX6" fmla="*/ 121444 w 290512"/>
                  <a:gd name="connsiteY6" fmla="*/ 288924 h 494902"/>
                  <a:gd name="connsiteX7" fmla="*/ 157162 w 290512"/>
                  <a:gd name="connsiteY7" fmla="*/ 26987 h 494902"/>
                  <a:gd name="connsiteX8" fmla="*/ 169069 w 290512"/>
                  <a:gd name="connsiteY8" fmla="*/ 450849 h 494902"/>
                  <a:gd name="connsiteX9" fmla="*/ 185737 w 290512"/>
                  <a:gd name="connsiteY9" fmla="*/ 291305 h 494902"/>
                  <a:gd name="connsiteX10" fmla="*/ 195262 w 290512"/>
                  <a:gd name="connsiteY10" fmla="*/ 122237 h 494902"/>
                  <a:gd name="connsiteX11" fmla="*/ 209550 w 290512"/>
                  <a:gd name="connsiteY11" fmla="*/ 419893 h 494902"/>
                  <a:gd name="connsiteX12" fmla="*/ 233362 w 290512"/>
                  <a:gd name="connsiteY12" fmla="*/ 217487 h 494902"/>
                  <a:gd name="connsiteX13" fmla="*/ 257175 w 290512"/>
                  <a:gd name="connsiteY13" fmla="*/ 450849 h 494902"/>
                  <a:gd name="connsiteX14" fmla="*/ 266700 w 290512"/>
                  <a:gd name="connsiteY14" fmla="*/ 317499 h 494902"/>
                  <a:gd name="connsiteX15" fmla="*/ 290512 w 290512"/>
                  <a:gd name="connsiteY15" fmla="*/ 369887 h 49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0512" h="494902">
                    <a:moveTo>
                      <a:pt x="0" y="367505"/>
                    </a:moveTo>
                    <a:cubicBezTo>
                      <a:pt x="5953" y="298846"/>
                      <a:pt x="11906" y="230187"/>
                      <a:pt x="19050" y="219868"/>
                    </a:cubicBezTo>
                    <a:cubicBezTo>
                      <a:pt x="26194" y="209549"/>
                      <a:pt x="37306" y="282177"/>
                      <a:pt x="42862" y="305593"/>
                    </a:cubicBezTo>
                    <a:cubicBezTo>
                      <a:pt x="48418" y="329009"/>
                      <a:pt x="47625" y="358775"/>
                      <a:pt x="52387" y="360362"/>
                    </a:cubicBezTo>
                    <a:cubicBezTo>
                      <a:pt x="57149" y="361949"/>
                      <a:pt x="65087" y="308371"/>
                      <a:pt x="71437" y="315118"/>
                    </a:cubicBezTo>
                    <a:cubicBezTo>
                      <a:pt x="77787" y="321865"/>
                      <a:pt x="82153" y="405209"/>
                      <a:pt x="90487" y="400843"/>
                    </a:cubicBezTo>
                    <a:cubicBezTo>
                      <a:pt x="98822" y="396477"/>
                      <a:pt x="110332" y="351233"/>
                      <a:pt x="121444" y="288924"/>
                    </a:cubicBezTo>
                    <a:cubicBezTo>
                      <a:pt x="132556" y="226615"/>
                      <a:pt x="149225" y="0"/>
                      <a:pt x="157162" y="26987"/>
                    </a:cubicBezTo>
                    <a:cubicBezTo>
                      <a:pt x="165099" y="53974"/>
                      <a:pt x="164307" y="406796"/>
                      <a:pt x="169069" y="450849"/>
                    </a:cubicBezTo>
                    <a:cubicBezTo>
                      <a:pt x="173831" y="494902"/>
                      <a:pt x="181372" y="346074"/>
                      <a:pt x="185737" y="291305"/>
                    </a:cubicBezTo>
                    <a:cubicBezTo>
                      <a:pt x="190102" y="236536"/>
                      <a:pt x="191293" y="100806"/>
                      <a:pt x="195262" y="122237"/>
                    </a:cubicBezTo>
                    <a:cubicBezTo>
                      <a:pt x="199231" y="143668"/>
                      <a:pt x="203200" y="404018"/>
                      <a:pt x="209550" y="419893"/>
                    </a:cubicBezTo>
                    <a:cubicBezTo>
                      <a:pt x="215900" y="435768"/>
                      <a:pt x="225425" y="212328"/>
                      <a:pt x="233362" y="217487"/>
                    </a:cubicBezTo>
                    <a:cubicBezTo>
                      <a:pt x="241300" y="222646"/>
                      <a:pt x="251619" y="434180"/>
                      <a:pt x="257175" y="450849"/>
                    </a:cubicBezTo>
                    <a:cubicBezTo>
                      <a:pt x="262731" y="467518"/>
                      <a:pt x="261144" y="330993"/>
                      <a:pt x="266700" y="317499"/>
                    </a:cubicBezTo>
                    <a:cubicBezTo>
                      <a:pt x="272256" y="304005"/>
                      <a:pt x="287337" y="363537"/>
                      <a:pt x="290512" y="36988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</p:grpSp>
      <p:grpSp>
        <p:nvGrpSpPr>
          <p:cNvPr id="73" name="グループ化 72"/>
          <p:cNvGrpSpPr/>
          <p:nvPr/>
        </p:nvGrpSpPr>
        <p:grpSpPr>
          <a:xfrm>
            <a:off x="5333233" y="4139738"/>
            <a:ext cx="3003223" cy="707886"/>
            <a:chOff x="5333233" y="4139738"/>
            <a:chExt cx="3003223" cy="707886"/>
          </a:xfrm>
        </p:grpSpPr>
        <p:sp>
          <p:nvSpPr>
            <p:cNvPr id="74" name="テキスト ボックス 73"/>
            <p:cNvSpPr txBox="1"/>
            <p:nvPr/>
          </p:nvSpPr>
          <p:spPr>
            <a:xfrm>
              <a:off x="5790566" y="4139738"/>
              <a:ext cx="25458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0000FF"/>
                  </a:solidFill>
                </a:rPr>
                <a:t>声道インパルス応答</a:t>
              </a:r>
              <a:r>
                <a:rPr kumimoji="1" lang="en-US" altLang="ja-JP" sz="2000" b="1" dirty="0" smtClean="0">
                  <a:solidFill>
                    <a:srgbClr val="0000FF"/>
                  </a:solidFill>
                </a:rPr>
                <a:t/>
              </a:r>
              <a:br>
                <a:rPr kumimoji="1" lang="en-US" altLang="ja-JP" sz="2000" b="1" dirty="0" smtClean="0">
                  <a:solidFill>
                    <a:srgbClr val="0000FF"/>
                  </a:solidFill>
                </a:rPr>
              </a:br>
              <a:r>
                <a:rPr kumimoji="1" lang="ja-JP" altLang="en-US" sz="2000" b="1" dirty="0" smtClean="0">
                  <a:solidFill>
                    <a:srgbClr val="0000FF"/>
                  </a:solidFill>
                </a:rPr>
                <a:t>　　　　（全極システム）</a:t>
              </a:r>
              <a:endParaRPr kumimoji="1" lang="ja-JP" altLang="en-US" sz="2000" b="1" dirty="0">
                <a:solidFill>
                  <a:srgbClr val="0000FF"/>
                </a:solidFill>
              </a:endParaRPr>
            </a:p>
          </p:txBody>
        </p:sp>
        <p:pic>
          <p:nvPicPr>
            <p:cNvPr id="75" name="図 7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233" y="4212210"/>
              <a:ext cx="405384" cy="252984"/>
            </a:xfrm>
            <a:prstGeom prst="rect">
              <a:avLst/>
            </a:prstGeom>
          </p:spPr>
        </p:pic>
      </p:grpSp>
      <p:cxnSp>
        <p:nvCxnSpPr>
          <p:cNvPr id="77" name="直線矢印コネクタ 76"/>
          <p:cNvCxnSpPr/>
          <p:nvPr/>
        </p:nvCxnSpPr>
        <p:spPr bwMode="auto">
          <a:xfrm flipH="1">
            <a:off x="5638573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grpSp>
        <p:nvGrpSpPr>
          <p:cNvPr id="78" name="グループ化 77"/>
          <p:cNvGrpSpPr/>
          <p:nvPr/>
        </p:nvGrpSpPr>
        <p:grpSpPr>
          <a:xfrm>
            <a:off x="4247964" y="5585174"/>
            <a:ext cx="1620180" cy="400110"/>
            <a:chOff x="4247964" y="5585174"/>
            <a:chExt cx="1620180" cy="400110"/>
          </a:xfrm>
        </p:grpSpPr>
        <p:sp>
          <p:nvSpPr>
            <p:cNvPr id="79" name="テキスト ボックス 78"/>
            <p:cNvSpPr txBox="1"/>
            <p:nvPr/>
          </p:nvSpPr>
          <p:spPr>
            <a:xfrm>
              <a:off x="4657555" y="5585174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rgbClr val="FF0066"/>
                  </a:solidFill>
                </a:rPr>
                <a:t>音声信号</a:t>
              </a:r>
              <a:endParaRPr kumimoji="1" lang="ja-JP" altLang="en-US" sz="2000" b="1" dirty="0">
                <a:solidFill>
                  <a:srgbClr val="FF0066"/>
                </a:solidFill>
              </a:endParaRPr>
            </a:p>
          </p:txBody>
        </p:sp>
        <p:pic>
          <p:nvPicPr>
            <p:cNvPr id="80" name="図 7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964" y="5660292"/>
              <a:ext cx="405384" cy="252984"/>
            </a:xfrm>
            <a:prstGeom prst="rect">
              <a:avLst/>
            </a:prstGeom>
          </p:spPr>
        </p:pic>
      </p:grpSp>
      <p:pic>
        <p:nvPicPr>
          <p:cNvPr id="18" name="図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02" y="4900299"/>
            <a:ext cx="791872" cy="3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ja-JP" altLang="en-US" sz="2600" dirty="0" smtClean="0"/>
              <a:t>確率モデルを用いた逆問題へのアプローチ</a:t>
            </a:r>
            <a:endParaRPr lang="en-US" altLang="ja-JP" sz="2600" dirty="0" smtClean="0"/>
          </a:p>
          <a:p>
            <a:pPr marL="360363" indent="-360363"/>
            <a:r>
              <a:rPr lang="ja-JP" altLang="en-US" sz="2600" dirty="0"/>
              <a:t>確率統計・パターン認識・信号処理の</a:t>
            </a:r>
            <a:r>
              <a:rPr lang="ja-JP" altLang="en-US" sz="2600" dirty="0" smtClean="0"/>
              <a:t>基礎</a:t>
            </a:r>
            <a:endParaRPr lang="en-US" altLang="ja-JP" sz="2600" dirty="0" smtClean="0"/>
          </a:p>
          <a:p>
            <a:pPr lvl="1"/>
            <a:r>
              <a:rPr lang="ja-JP" altLang="en-US" dirty="0"/>
              <a:t>確率則，ベイズの定理，有名な確率</a:t>
            </a:r>
            <a:r>
              <a:rPr lang="ja-JP" altLang="en-US" dirty="0" smtClean="0"/>
              <a:t>分布，推定量</a:t>
            </a:r>
            <a:endParaRPr lang="en-US" altLang="ja-JP" dirty="0" smtClean="0"/>
          </a:p>
          <a:p>
            <a:pPr lvl="1"/>
            <a:r>
              <a:rPr lang="ja-JP" altLang="en-US" dirty="0"/>
              <a:t>主成分</a:t>
            </a:r>
            <a:r>
              <a:rPr lang="ja-JP" altLang="en-US" dirty="0" smtClean="0"/>
              <a:t>分析，混合正規分布モデル，隠れマルコフモデル</a:t>
            </a:r>
            <a:endParaRPr lang="en-US" altLang="ja-JP" dirty="0" smtClean="0"/>
          </a:p>
          <a:p>
            <a:pPr lvl="1"/>
            <a:r>
              <a:rPr lang="ja-JP" altLang="en-US" dirty="0"/>
              <a:t>線形</a:t>
            </a:r>
            <a:r>
              <a:rPr lang="ja-JP" altLang="en-US" dirty="0" smtClean="0"/>
              <a:t>時不変システム，フーリエ変換</a:t>
            </a:r>
            <a:endParaRPr lang="en-US" altLang="ja-JP" dirty="0" smtClean="0"/>
          </a:p>
          <a:p>
            <a:pPr marL="360363" indent="-360363"/>
            <a:r>
              <a:rPr lang="ja-JP" altLang="en-US" sz="2600" dirty="0" smtClean="0"/>
              <a:t>確率モデルを用いた音声音響信号処理</a:t>
            </a:r>
            <a:endParaRPr lang="en-US" altLang="ja-JP" sz="2600" dirty="0" smtClean="0"/>
          </a:p>
          <a:p>
            <a:pPr marL="622300" lvl="1" indent="-268288"/>
            <a:r>
              <a:rPr lang="ja-JP" altLang="en-US" dirty="0" smtClean="0"/>
              <a:t>音声分析合成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残響除去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音源定位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音源分離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基本周波数パターン分析合成</a:t>
            </a:r>
            <a:endParaRPr lang="en-US" altLang="ja-JP" dirty="0" smtClean="0"/>
          </a:p>
          <a:p>
            <a:pPr marL="622300" lvl="1" indent="-268288"/>
            <a:r>
              <a:rPr kumimoji="1" lang="ja-JP" altLang="en-US" dirty="0" smtClean="0"/>
              <a:t>音場再現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0" y="4113076"/>
            <a:ext cx="9144000" cy="2744924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0" y="900000"/>
            <a:ext cx="9144000" cy="1844924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911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ja-JP" altLang="en-US" sz="2600" dirty="0" smtClean="0"/>
              <a:t>確率モデルを用いた逆問題へのアプローチ</a:t>
            </a:r>
            <a:endParaRPr lang="en-US" altLang="ja-JP" sz="2600" dirty="0" smtClean="0"/>
          </a:p>
          <a:p>
            <a:pPr marL="360363" indent="-360363"/>
            <a:r>
              <a:rPr lang="ja-JP" altLang="en-US" sz="2600" dirty="0"/>
              <a:t>確率統計・パターン認識・信号処理の</a:t>
            </a:r>
            <a:r>
              <a:rPr lang="ja-JP" altLang="en-US" sz="2600" dirty="0" smtClean="0"/>
              <a:t>基礎</a:t>
            </a:r>
            <a:endParaRPr lang="en-US" altLang="ja-JP" sz="2600" dirty="0" smtClean="0"/>
          </a:p>
          <a:p>
            <a:pPr lvl="1"/>
            <a:r>
              <a:rPr lang="ja-JP" altLang="en-US" dirty="0"/>
              <a:t>確率則，ベイズの定理，有名な確率</a:t>
            </a:r>
            <a:r>
              <a:rPr lang="ja-JP" altLang="en-US" dirty="0" smtClean="0"/>
              <a:t>分布，推定量</a:t>
            </a:r>
            <a:endParaRPr lang="en-US" altLang="ja-JP" dirty="0" smtClean="0"/>
          </a:p>
          <a:p>
            <a:pPr lvl="1"/>
            <a:r>
              <a:rPr lang="ja-JP" altLang="en-US" dirty="0"/>
              <a:t>主成分</a:t>
            </a:r>
            <a:r>
              <a:rPr lang="ja-JP" altLang="en-US" dirty="0" smtClean="0"/>
              <a:t>分析，混合正規分布モデル，隠れマルコフモデル</a:t>
            </a:r>
            <a:endParaRPr lang="en-US" altLang="ja-JP" dirty="0" smtClean="0"/>
          </a:p>
          <a:p>
            <a:pPr lvl="1"/>
            <a:r>
              <a:rPr lang="ja-JP" altLang="en-US" dirty="0"/>
              <a:t>線形</a:t>
            </a:r>
            <a:r>
              <a:rPr lang="ja-JP" altLang="en-US" dirty="0" smtClean="0"/>
              <a:t>時不変システム，フーリエ変換</a:t>
            </a:r>
            <a:endParaRPr lang="en-US" altLang="ja-JP" dirty="0" smtClean="0"/>
          </a:p>
          <a:p>
            <a:pPr marL="360363" indent="-360363"/>
            <a:r>
              <a:rPr lang="ja-JP" altLang="en-US" sz="2600" dirty="0" smtClean="0"/>
              <a:t>確率モデルを用いた音声音響信号処理</a:t>
            </a:r>
            <a:endParaRPr lang="en-US" altLang="ja-JP" sz="2600" dirty="0" smtClean="0"/>
          </a:p>
          <a:p>
            <a:pPr marL="622300" lvl="1" indent="-268288"/>
            <a:r>
              <a:rPr lang="ja-JP" altLang="en-US" dirty="0" smtClean="0"/>
              <a:t>音声分析合成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残響除去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音源定位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音源分離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基本周波数パターン分析合成</a:t>
            </a:r>
            <a:endParaRPr lang="en-US" altLang="ja-JP" dirty="0" smtClean="0"/>
          </a:p>
          <a:p>
            <a:pPr marL="622300" lvl="1" indent="-268288"/>
            <a:r>
              <a:rPr kumimoji="1" lang="ja-JP" altLang="en-US" dirty="0" smtClean="0"/>
              <a:t>音場再現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0" y="4509120"/>
            <a:ext cx="9144000" cy="234888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0" y="900000"/>
            <a:ext cx="9144000" cy="227697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0" y="3681028"/>
            <a:ext cx="9144000" cy="396044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ブラインド残響除去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000" y="837086"/>
            <a:ext cx="8810586" cy="5830887"/>
          </a:xfrm>
        </p:spPr>
        <p:txBody>
          <a:bodyPr/>
          <a:lstStyle/>
          <a:p>
            <a:pPr marL="261938" indent="-261938"/>
            <a:r>
              <a:rPr kumimoji="1" lang="ja-JP" altLang="en-US" sz="2400" dirty="0" smtClean="0"/>
              <a:t>室内で収音した音声信号には残響が不可避的に混入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⇒音声認識などの音声処理システムの性能劣化の要因</a:t>
            </a:r>
            <a:endParaRPr kumimoji="1" lang="en-US" altLang="ja-JP" sz="2400" dirty="0" smtClean="0"/>
          </a:p>
          <a:p>
            <a:pPr marL="261938" indent="-261938"/>
            <a:r>
              <a:rPr lang="ja-JP" altLang="en-US" sz="2400" dirty="0"/>
              <a:t>話者</a:t>
            </a:r>
            <a:r>
              <a:rPr lang="ja-JP" altLang="en-US" sz="2400" dirty="0" smtClean="0"/>
              <a:t>が移動しないなら残響重畳プロセスは線形時不変システム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で記述される</a:t>
            </a:r>
            <a:endParaRPr kumimoji="1" lang="en-US" altLang="ja-JP" sz="2400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4020324" y="2325889"/>
            <a:ext cx="2880320" cy="1255523"/>
            <a:chOff x="792" y="2693"/>
            <a:chExt cx="1521" cy="663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792" y="2693"/>
              <a:ext cx="1521" cy="66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9pPr>
            </a:lstStyle>
            <a:p>
              <a:endParaRPr lang="ja-JP" altLang="en-US"/>
            </a:p>
          </p:txBody>
        </p:sp>
        <p:pic>
          <p:nvPicPr>
            <p:cNvPr id="6" name="Picture 12" descr="voice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" y="2950"/>
              <a:ext cx="31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1274" y="3166"/>
              <a:ext cx="16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V="1">
              <a:off x="1434" y="2991"/>
              <a:ext cx="471" cy="3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flipV="1">
              <a:off x="1259" y="2693"/>
              <a:ext cx="318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>
              <a:off x="1552" y="2693"/>
              <a:ext cx="337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1164" y="3227"/>
              <a:ext cx="77" cy="1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1241" y="2977"/>
              <a:ext cx="653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pic>
          <p:nvPicPr>
            <p:cNvPr id="13" name="Picture 19" descr="mic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" y="2937"/>
              <a:ext cx="29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図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29" y="3773598"/>
            <a:ext cx="506730" cy="31623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21" y="3773598"/>
            <a:ext cx="476250" cy="31623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93" y="3790887"/>
            <a:ext cx="539115" cy="31623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32" y="3850568"/>
            <a:ext cx="158115" cy="1905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79" y="3879334"/>
            <a:ext cx="220980" cy="12573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3030118" y="445861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原音声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信号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（未知）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900644" y="43125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66"/>
                </a:solidFill>
              </a:rPr>
              <a:t>収音信号</a:t>
            </a:r>
            <a:endParaRPr kumimoji="1" lang="ja-JP" altLang="en-US" sz="2400" dirty="0">
              <a:solidFill>
                <a:srgbClr val="FF0066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622695" y="4938263"/>
            <a:ext cx="2743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室内</a:t>
            </a:r>
            <a:r>
              <a:rPr kumimoji="1" lang="ja-JP" altLang="en-US" sz="2400" dirty="0"/>
              <a:t>インパルス</a:t>
            </a:r>
            <a:r>
              <a:rPr kumimoji="1" lang="ja-JP" altLang="en-US" sz="2400" dirty="0" smtClean="0"/>
              <a:t>応答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（未知）</a:t>
            </a:r>
            <a:endParaRPr kumimoji="1" lang="ja-JP" altLang="en-US" sz="2400" dirty="0"/>
          </a:p>
        </p:txBody>
      </p:sp>
      <p:cxnSp>
        <p:nvCxnSpPr>
          <p:cNvPr id="27" name="直線コネクタ 26"/>
          <p:cNvCxnSpPr/>
          <p:nvPr/>
        </p:nvCxnSpPr>
        <p:spPr bwMode="auto">
          <a:xfrm>
            <a:off x="6611028" y="4145256"/>
            <a:ext cx="335800" cy="31335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線コネクタ 28"/>
          <p:cNvCxnSpPr/>
          <p:nvPr/>
        </p:nvCxnSpPr>
        <p:spPr bwMode="auto">
          <a:xfrm>
            <a:off x="5316468" y="4148462"/>
            <a:ext cx="0" cy="8284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線コネクタ 30"/>
          <p:cNvCxnSpPr/>
          <p:nvPr/>
        </p:nvCxnSpPr>
        <p:spPr bwMode="auto">
          <a:xfrm flipH="1">
            <a:off x="4079833" y="4148462"/>
            <a:ext cx="302743" cy="31015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線コネクタ 34"/>
          <p:cNvCxnSpPr/>
          <p:nvPr/>
        </p:nvCxnSpPr>
        <p:spPr bwMode="auto">
          <a:xfrm>
            <a:off x="4231204" y="4145341"/>
            <a:ext cx="55969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線コネクタ 35"/>
          <p:cNvCxnSpPr/>
          <p:nvPr/>
        </p:nvCxnSpPr>
        <p:spPr bwMode="auto">
          <a:xfrm>
            <a:off x="5114648" y="4145341"/>
            <a:ext cx="61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コネクタ 36"/>
          <p:cNvCxnSpPr/>
          <p:nvPr/>
        </p:nvCxnSpPr>
        <p:spPr bwMode="auto">
          <a:xfrm>
            <a:off x="6158420" y="4145341"/>
            <a:ext cx="61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テキスト ボックス 39"/>
          <p:cNvSpPr txBox="1"/>
          <p:nvPr/>
        </p:nvSpPr>
        <p:spPr>
          <a:xfrm>
            <a:off x="2015716" y="5841268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dirty="0">
                <a:solidFill>
                  <a:srgbClr val="0000FF"/>
                </a:solidFill>
              </a:rPr>
              <a:t>原音声信号も室内インパルス応答も未知の状況で、収音信号のみから原音声信号をいかに</a:t>
            </a:r>
            <a:r>
              <a:rPr lang="ja-JP" altLang="en-US" sz="2400" dirty="0">
                <a:solidFill>
                  <a:srgbClr val="0000FF"/>
                </a:solidFill>
              </a:rPr>
              <a:t>推定する</a:t>
            </a:r>
            <a:r>
              <a:rPr lang="ja-JP" altLang="en-US" sz="2400" dirty="0" smtClean="0">
                <a:solidFill>
                  <a:srgbClr val="0000FF"/>
                </a:solidFill>
              </a:rPr>
              <a:t>問題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  <p:sp>
        <p:nvSpPr>
          <p:cNvPr id="41" name="右矢印 40"/>
          <p:cNvSpPr/>
          <p:nvPr/>
        </p:nvSpPr>
        <p:spPr bwMode="auto">
          <a:xfrm>
            <a:off x="1439652" y="5912353"/>
            <a:ext cx="576064" cy="396044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0000FF">
                  <a:alpha val="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05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生成モデルアプローチによるブラインド残響除去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残響重畳過程</a:t>
            </a:r>
            <a:endParaRPr lang="ja-JP" altLang="en-US" sz="1400" dirty="0"/>
          </a:p>
          <a:p>
            <a:endParaRPr kumimoji="1" lang="ja-JP" altLang="en-US" sz="1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43508" y="2700000"/>
            <a:ext cx="1795246" cy="3250958"/>
            <a:chOff x="6476164" y="754106"/>
            <a:chExt cx="1795246" cy="3250958"/>
          </a:xfrm>
        </p:grpSpPr>
        <p:sp>
          <p:nvSpPr>
            <p:cNvPr id="5" name="円/楕円 4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8" name="直線矢印コネクタ 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円/楕円 8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0" name="図 9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9" idx="4"/>
              <a:endCxn id="5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" name="図 11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13" name="図 12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grpSp>
        <p:nvGrpSpPr>
          <p:cNvPr id="76" name="グループ化 75"/>
          <p:cNvGrpSpPr/>
          <p:nvPr/>
        </p:nvGrpSpPr>
        <p:grpSpPr>
          <a:xfrm>
            <a:off x="2735518" y="4140000"/>
            <a:ext cx="1833671" cy="400110"/>
            <a:chOff x="2735518" y="4110688"/>
            <a:chExt cx="1833671" cy="400110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3094105" y="4110688"/>
              <a:ext cx="1475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0000FF"/>
                  </a:solidFill>
                </a:rPr>
                <a:t>原音声信号</a:t>
              </a:r>
              <a:endParaRPr kumimoji="1" lang="ja-JP" altLang="en-US" sz="2000" b="1" dirty="0">
                <a:solidFill>
                  <a:srgbClr val="0000FF"/>
                </a:solidFill>
              </a:endParaRPr>
            </a:p>
          </p:txBody>
        </p:sp>
        <p:pic>
          <p:nvPicPr>
            <p:cNvPr id="30" name="図 2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18" y="4174185"/>
              <a:ext cx="381000" cy="252984"/>
            </a:xfrm>
            <a:prstGeom prst="rect">
              <a:avLst/>
            </a:prstGeom>
          </p:spPr>
        </p:pic>
      </p:grpSp>
      <p:cxnSp>
        <p:nvCxnSpPr>
          <p:cNvPr id="32" name="直線矢印コネクタ 31"/>
          <p:cNvCxnSpPr/>
          <p:nvPr/>
        </p:nvCxnSpPr>
        <p:spPr bwMode="auto">
          <a:xfrm>
            <a:off x="3743908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37" name="直線矢印コネクタ 36"/>
          <p:cNvCxnSpPr/>
          <p:nvPr/>
        </p:nvCxnSpPr>
        <p:spPr bwMode="auto">
          <a:xfrm flipH="1">
            <a:off x="5638573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grpSp>
        <p:nvGrpSpPr>
          <p:cNvPr id="78" name="グループ化 77"/>
          <p:cNvGrpSpPr/>
          <p:nvPr/>
        </p:nvGrpSpPr>
        <p:grpSpPr>
          <a:xfrm>
            <a:off x="4247964" y="5585174"/>
            <a:ext cx="1623389" cy="400110"/>
            <a:chOff x="4247964" y="5585174"/>
            <a:chExt cx="1623389" cy="400110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4654353" y="558517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rgbClr val="FF0066"/>
                  </a:solidFill>
                </a:rPr>
                <a:t>観測信号</a:t>
              </a:r>
              <a:endParaRPr kumimoji="1" lang="ja-JP" altLang="en-US" sz="2000" b="1" dirty="0">
                <a:solidFill>
                  <a:srgbClr val="FF0066"/>
                </a:solidFill>
              </a:endParaRPr>
            </a:p>
          </p:txBody>
        </p:sp>
        <p:pic>
          <p:nvPicPr>
            <p:cNvPr id="45" name="図 4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964" y="5660292"/>
              <a:ext cx="405384" cy="252984"/>
            </a:xfrm>
            <a:prstGeom prst="rect">
              <a:avLst/>
            </a:prstGeom>
          </p:spPr>
        </p:pic>
      </p:grpSp>
      <p:grpSp>
        <p:nvGrpSpPr>
          <p:cNvPr id="75" name="Group 10"/>
          <p:cNvGrpSpPr>
            <a:grpSpLocks/>
          </p:cNvGrpSpPr>
          <p:nvPr/>
        </p:nvGrpSpPr>
        <p:grpSpPr bwMode="auto">
          <a:xfrm>
            <a:off x="5508104" y="1245523"/>
            <a:ext cx="2613830" cy="1139361"/>
            <a:chOff x="792" y="2693"/>
            <a:chExt cx="1521" cy="663"/>
          </a:xfrm>
        </p:grpSpPr>
        <p:sp>
          <p:nvSpPr>
            <p:cNvPr id="79" name="Rectangle 11"/>
            <p:cNvSpPr>
              <a:spLocks noChangeArrowheads="1"/>
            </p:cNvSpPr>
            <p:nvPr/>
          </p:nvSpPr>
          <p:spPr bwMode="auto">
            <a:xfrm>
              <a:off x="792" y="2693"/>
              <a:ext cx="1521" cy="66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9pPr>
            </a:lstStyle>
            <a:p>
              <a:endParaRPr lang="ja-JP" altLang="en-US"/>
            </a:p>
          </p:txBody>
        </p:sp>
        <p:pic>
          <p:nvPicPr>
            <p:cNvPr id="80" name="Picture 12" descr="voice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" y="2950"/>
              <a:ext cx="31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Line 13"/>
            <p:cNvSpPr>
              <a:spLocks noChangeShapeType="1"/>
            </p:cNvSpPr>
            <p:nvPr/>
          </p:nvSpPr>
          <p:spPr bwMode="auto">
            <a:xfrm>
              <a:off x="1274" y="3166"/>
              <a:ext cx="16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2" name="Line 14"/>
            <p:cNvSpPr>
              <a:spLocks noChangeShapeType="1"/>
            </p:cNvSpPr>
            <p:nvPr/>
          </p:nvSpPr>
          <p:spPr bwMode="auto">
            <a:xfrm flipV="1">
              <a:off x="1434" y="2991"/>
              <a:ext cx="471" cy="3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3" name="Line 15"/>
            <p:cNvSpPr>
              <a:spLocks noChangeShapeType="1"/>
            </p:cNvSpPr>
            <p:nvPr/>
          </p:nvSpPr>
          <p:spPr bwMode="auto">
            <a:xfrm flipV="1">
              <a:off x="1259" y="2693"/>
              <a:ext cx="318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4" name="Line 16"/>
            <p:cNvSpPr>
              <a:spLocks noChangeShapeType="1"/>
            </p:cNvSpPr>
            <p:nvPr/>
          </p:nvSpPr>
          <p:spPr bwMode="auto">
            <a:xfrm>
              <a:off x="1552" y="2693"/>
              <a:ext cx="337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5" name="Line 17"/>
            <p:cNvSpPr>
              <a:spLocks noChangeShapeType="1"/>
            </p:cNvSpPr>
            <p:nvPr/>
          </p:nvSpPr>
          <p:spPr bwMode="auto">
            <a:xfrm>
              <a:off x="1164" y="3227"/>
              <a:ext cx="77" cy="1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Line 18"/>
            <p:cNvSpPr>
              <a:spLocks noChangeShapeType="1"/>
            </p:cNvSpPr>
            <p:nvPr/>
          </p:nvSpPr>
          <p:spPr bwMode="auto">
            <a:xfrm flipV="1">
              <a:off x="1241" y="2977"/>
              <a:ext cx="653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pic>
          <p:nvPicPr>
            <p:cNvPr id="87" name="Picture 19" descr="mic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" y="2937"/>
              <a:ext cx="29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8" name="図 8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30" y="1530287"/>
            <a:ext cx="479026" cy="298941"/>
          </a:xfrm>
          <a:prstGeom prst="rect">
            <a:avLst/>
          </a:prstGeom>
        </p:spPr>
      </p:pic>
      <p:pic>
        <p:nvPicPr>
          <p:cNvPr id="89" name="図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22" y="1530287"/>
            <a:ext cx="450212" cy="298941"/>
          </a:xfrm>
          <a:prstGeom prst="rect">
            <a:avLst/>
          </a:prstGeom>
        </p:spPr>
      </p:pic>
      <p:pic>
        <p:nvPicPr>
          <p:cNvPr id="90" name="図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95" y="1547576"/>
            <a:ext cx="509640" cy="298941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33" y="1600383"/>
            <a:ext cx="149471" cy="180085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80" y="1625609"/>
            <a:ext cx="208898" cy="118856"/>
          </a:xfrm>
          <a:prstGeom prst="rect">
            <a:avLst/>
          </a:prstGeom>
        </p:spPr>
      </p:pic>
      <p:cxnSp>
        <p:nvCxnSpPr>
          <p:cNvPr id="93" name="直線コネクタ 92"/>
          <p:cNvCxnSpPr/>
          <p:nvPr/>
        </p:nvCxnSpPr>
        <p:spPr bwMode="auto">
          <a:xfrm>
            <a:off x="2508104" y="1884742"/>
            <a:ext cx="540000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直線コネクタ 93"/>
          <p:cNvCxnSpPr/>
          <p:nvPr/>
        </p:nvCxnSpPr>
        <p:spPr bwMode="auto">
          <a:xfrm>
            <a:off x="3391549" y="1884742"/>
            <a:ext cx="576000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線コネクタ 94"/>
          <p:cNvCxnSpPr/>
          <p:nvPr/>
        </p:nvCxnSpPr>
        <p:spPr bwMode="auto">
          <a:xfrm>
            <a:off x="4435321" y="1884742"/>
            <a:ext cx="475734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6" name="グループ化 35"/>
          <p:cNvGrpSpPr/>
          <p:nvPr/>
        </p:nvGrpSpPr>
        <p:grpSpPr>
          <a:xfrm>
            <a:off x="5364844" y="4139738"/>
            <a:ext cx="2752000" cy="400110"/>
            <a:chOff x="5364844" y="4139738"/>
            <a:chExt cx="2752000" cy="400110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5790566" y="4139738"/>
              <a:ext cx="2326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>
                  <a:solidFill>
                    <a:srgbClr val="0000FF"/>
                  </a:solidFill>
                </a:rPr>
                <a:t>室内</a:t>
              </a:r>
              <a:r>
                <a:rPr kumimoji="1" lang="ja-JP" altLang="en-US" sz="2000" b="1" dirty="0" smtClean="0">
                  <a:solidFill>
                    <a:srgbClr val="0000FF"/>
                  </a:solidFill>
                </a:rPr>
                <a:t>インパルス応答</a:t>
              </a:r>
              <a:endParaRPr kumimoji="1" lang="ja-JP" altLang="en-US" sz="2000" b="1" dirty="0">
                <a:solidFill>
                  <a:srgbClr val="0000FF"/>
                </a:solidFill>
              </a:endParaRPr>
            </a:p>
          </p:txBody>
        </p:sp>
        <p:pic>
          <p:nvPicPr>
            <p:cNvPr id="25" name="図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44" y="4212718"/>
              <a:ext cx="431292" cy="252984"/>
            </a:xfrm>
            <a:prstGeom prst="rect">
              <a:avLst/>
            </a:prstGeom>
          </p:spPr>
        </p:pic>
      </p:grpSp>
      <p:grpSp>
        <p:nvGrpSpPr>
          <p:cNvPr id="38" name="グループ化 37"/>
          <p:cNvGrpSpPr/>
          <p:nvPr/>
        </p:nvGrpSpPr>
        <p:grpSpPr>
          <a:xfrm>
            <a:off x="2568619" y="2842729"/>
            <a:ext cx="3148222" cy="400110"/>
            <a:chOff x="2568619" y="2842729"/>
            <a:chExt cx="3148222" cy="400110"/>
          </a:xfrm>
        </p:grpSpPr>
        <p:sp>
          <p:nvSpPr>
            <p:cNvPr id="40" name="テキスト ボックス 39"/>
            <p:cNvSpPr txBox="1"/>
            <p:nvPr/>
          </p:nvSpPr>
          <p:spPr>
            <a:xfrm>
              <a:off x="2568619" y="2842729"/>
              <a:ext cx="3050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008080"/>
                  </a:solidFill>
                </a:rPr>
                <a:t>音声信号モデルパラメータ</a:t>
              </a:r>
              <a:endParaRPr kumimoji="1" lang="ja-JP" altLang="en-US" sz="2000" b="1" dirty="0">
                <a:solidFill>
                  <a:srgbClr val="008080"/>
                </a:solidFill>
              </a:endParaRPr>
            </a:p>
          </p:txBody>
        </p:sp>
        <p:pic>
          <p:nvPicPr>
            <p:cNvPr id="26" name="図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057" y="2976599"/>
              <a:ext cx="176784" cy="126492"/>
            </a:xfrm>
            <a:prstGeom prst="rect">
              <a:avLst/>
            </a:prstGeom>
          </p:spPr>
        </p:pic>
      </p:grpSp>
      <p:grpSp>
        <p:nvGrpSpPr>
          <p:cNvPr id="41" name="グループ化 40"/>
          <p:cNvGrpSpPr/>
          <p:nvPr/>
        </p:nvGrpSpPr>
        <p:grpSpPr>
          <a:xfrm>
            <a:off x="3743908" y="3358670"/>
            <a:ext cx="1038356" cy="684076"/>
            <a:chOff x="3743908" y="3358670"/>
            <a:chExt cx="1038356" cy="684076"/>
          </a:xfrm>
        </p:grpSpPr>
        <p:cxnSp>
          <p:nvCxnSpPr>
            <p:cNvPr id="39" name="直線矢印コネクタ 38"/>
            <p:cNvCxnSpPr/>
            <p:nvPr/>
          </p:nvCxnSpPr>
          <p:spPr bwMode="auto">
            <a:xfrm>
              <a:off x="3743908" y="3358670"/>
              <a:ext cx="0" cy="68407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pic>
          <p:nvPicPr>
            <p:cNvPr id="27" name="図 2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302" y="3455010"/>
              <a:ext cx="822962" cy="303581"/>
            </a:xfrm>
            <a:prstGeom prst="rect">
              <a:avLst/>
            </a:prstGeom>
          </p:spPr>
        </p:pic>
      </p:grpSp>
      <p:grpSp>
        <p:nvGrpSpPr>
          <p:cNvPr id="46" name="グループ化 45"/>
          <p:cNvGrpSpPr/>
          <p:nvPr/>
        </p:nvGrpSpPr>
        <p:grpSpPr>
          <a:xfrm>
            <a:off x="4896036" y="3261697"/>
            <a:ext cx="4176938" cy="707886"/>
            <a:chOff x="4896036" y="3261697"/>
            <a:chExt cx="4176938" cy="707886"/>
          </a:xfrm>
        </p:grpSpPr>
        <p:sp>
          <p:nvSpPr>
            <p:cNvPr id="28" name="テキスト ボックス 27"/>
            <p:cNvSpPr txBox="1"/>
            <p:nvPr/>
          </p:nvSpPr>
          <p:spPr>
            <a:xfrm>
              <a:off x="5053925" y="3261697"/>
              <a:ext cx="40190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dirty="0" smtClean="0"/>
                <a:t>時変ガウス音源モデル，時間周波数</a:t>
              </a:r>
              <a:r>
                <a:rPr kumimoji="1" lang="en-US" altLang="ja-JP" sz="2000" dirty="0" smtClean="0"/>
                <a:t/>
              </a:r>
              <a:br>
                <a:rPr kumimoji="1" lang="en-US" altLang="ja-JP" sz="2000" dirty="0" smtClean="0"/>
              </a:br>
              <a:r>
                <a:rPr kumimoji="1" lang="ja-JP" altLang="en-US" sz="2000" dirty="0" smtClean="0"/>
                <a:t>成分のスパース性などの仮定</a:t>
              </a:r>
              <a:endParaRPr kumimoji="1" lang="ja-JP" altLang="en-US" sz="2000" dirty="0"/>
            </a:p>
          </p:txBody>
        </p:sp>
        <p:sp>
          <p:nvSpPr>
            <p:cNvPr id="31" name="左中かっこ 30"/>
            <p:cNvSpPr/>
            <p:nvPr/>
          </p:nvSpPr>
          <p:spPr bwMode="auto">
            <a:xfrm>
              <a:off x="4896036" y="3284984"/>
              <a:ext cx="207443" cy="662749"/>
            </a:xfrm>
            <a:prstGeom prst="leftBrace">
              <a:avLst>
                <a:gd name="adj1" fmla="val 2823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1883517" y="192494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原音声信号</a:t>
            </a:r>
            <a:endParaRPr kumimoji="1" lang="ja-JP" altLang="en-US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2946489" y="1916768"/>
            <a:ext cx="1481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室内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インパルス応答</a:t>
            </a:r>
            <a:endParaRPr kumimoji="1" lang="ja-JP" altLang="en-US" dirty="0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319972" y="19189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66"/>
                </a:solidFill>
              </a:rPr>
              <a:t>観測</a:t>
            </a:r>
            <a:r>
              <a:rPr kumimoji="1" lang="ja-JP" altLang="en-US" dirty="0" smtClean="0">
                <a:solidFill>
                  <a:srgbClr val="FF0066"/>
                </a:solidFill>
              </a:rPr>
              <a:t>信号</a:t>
            </a:r>
            <a:endParaRPr kumimoji="1" lang="ja-JP" altLang="en-US" dirty="0">
              <a:solidFill>
                <a:srgbClr val="FF0066"/>
              </a:solidFill>
            </a:endParaRPr>
          </a:p>
        </p:txBody>
      </p:sp>
      <p:pic>
        <p:nvPicPr>
          <p:cNvPr id="99" name="図 9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65" y="4900909"/>
            <a:ext cx="1097282" cy="3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5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生成モデルアプローチによるブラインド残響除去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残響重畳過程</a:t>
            </a:r>
            <a:endParaRPr lang="ja-JP" altLang="en-US" sz="1400" dirty="0"/>
          </a:p>
          <a:p>
            <a:endParaRPr kumimoji="1" lang="ja-JP" altLang="en-US" sz="1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43508" y="2700000"/>
            <a:ext cx="1795246" cy="3250958"/>
            <a:chOff x="6476164" y="754106"/>
            <a:chExt cx="1795246" cy="3250958"/>
          </a:xfrm>
        </p:grpSpPr>
        <p:sp>
          <p:nvSpPr>
            <p:cNvPr id="5" name="円/楕円 4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8" name="直線矢印コネクタ 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円/楕円 8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0" name="図 9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9" idx="4"/>
              <a:endCxn id="5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" name="図 11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13" name="図 12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sp>
        <p:nvSpPr>
          <p:cNvPr id="24" name="テキスト ボックス 23"/>
          <p:cNvSpPr txBox="1"/>
          <p:nvPr/>
        </p:nvSpPr>
        <p:spPr>
          <a:xfrm>
            <a:off x="5790566" y="4139738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>
                <a:solidFill>
                  <a:srgbClr val="0000FF"/>
                </a:solidFill>
              </a:rPr>
              <a:t>室内</a:t>
            </a:r>
            <a:r>
              <a:rPr kumimoji="1" lang="ja-JP" altLang="en-US" sz="2000" b="1" dirty="0" smtClean="0">
                <a:solidFill>
                  <a:srgbClr val="0000FF"/>
                </a:solidFill>
              </a:rPr>
              <a:t>インパルス応答</a:t>
            </a:r>
            <a:endParaRPr kumimoji="1" lang="ja-JP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 bwMode="auto">
          <a:xfrm flipH="1">
            <a:off x="5638573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40" name="テキスト ボックス 39"/>
          <p:cNvSpPr txBox="1"/>
          <p:nvPr/>
        </p:nvSpPr>
        <p:spPr>
          <a:xfrm>
            <a:off x="2568619" y="2842729"/>
            <a:ext cx="3050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8080"/>
                </a:solidFill>
              </a:rPr>
              <a:t>音声信号モデルパラメータ</a:t>
            </a:r>
            <a:endParaRPr kumimoji="1" lang="ja-JP" altLang="en-US" sz="2000" b="1" dirty="0">
              <a:solidFill>
                <a:srgbClr val="008080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 bwMode="auto">
          <a:xfrm>
            <a:off x="3743908" y="3358670"/>
            <a:ext cx="734222" cy="21625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grpSp>
        <p:nvGrpSpPr>
          <p:cNvPr id="78" name="グループ化 77"/>
          <p:cNvGrpSpPr/>
          <p:nvPr/>
        </p:nvGrpSpPr>
        <p:grpSpPr>
          <a:xfrm>
            <a:off x="4247964" y="5585174"/>
            <a:ext cx="1623389" cy="400110"/>
            <a:chOff x="4247964" y="5585174"/>
            <a:chExt cx="1623389" cy="400110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4654353" y="558517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rgbClr val="FF0066"/>
                  </a:solidFill>
                </a:rPr>
                <a:t>観測信号</a:t>
              </a:r>
              <a:endParaRPr kumimoji="1" lang="ja-JP" altLang="en-US" sz="2000" b="1" dirty="0">
                <a:solidFill>
                  <a:srgbClr val="FF0066"/>
                </a:solidFill>
              </a:endParaRPr>
            </a:p>
          </p:txBody>
        </p:sp>
        <p:pic>
          <p:nvPicPr>
            <p:cNvPr id="45" name="図 4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964" y="5660292"/>
              <a:ext cx="405384" cy="252984"/>
            </a:xfrm>
            <a:prstGeom prst="rect">
              <a:avLst/>
            </a:prstGeom>
          </p:spPr>
        </p:pic>
      </p:grpSp>
      <p:grpSp>
        <p:nvGrpSpPr>
          <p:cNvPr id="75" name="Group 10"/>
          <p:cNvGrpSpPr>
            <a:grpSpLocks/>
          </p:cNvGrpSpPr>
          <p:nvPr/>
        </p:nvGrpSpPr>
        <p:grpSpPr bwMode="auto">
          <a:xfrm>
            <a:off x="5508104" y="1245523"/>
            <a:ext cx="2613830" cy="1139361"/>
            <a:chOff x="792" y="2693"/>
            <a:chExt cx="1521" cy="663"/>
          </a:xfrm>
        </p:grpSpPr>
        <p:sp>
          <p:nvSpPr>
            <p:cNvPr id="79" name="Rectangle 11"/>
            <p:cNvSpPr>
              <a:spLocks noChangeArrowheads="1"/>
            </p:cNvSpPr>
            <p:nvPr/>
          </p:nvSpPr>
          <p:spPr bwMode="auto">
            <a:xfrm>
              <a:off x="792" y="2693"/>
              <a:ext cx="1521" cy="66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UI Gothic" panose="020B0600070205080204" pitchFamily="50" charset="-128"/>
                </a:defRPr>
              </a:lvl9pPr>
            </a:lstStyle>
            <a:p>
              <a:endParaRPr lang="ja-JP" altLang="en-US"/>
            </a:p>
          </p:txBody>
        </p:sp>
        <p:pic>
          <p:nvPicPr>
            <p:cNvPr id="80" name="Picture 12" descr="voice3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" y="2950"/>
              <a:ext cx="31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Line 13"/>
            <p:cNvSpPr>
              <a:spLocks noChangeShapeType="1"/>
            </p:cNvSpPr>
            <p:nvPr/>
          </p:nvSpPr>
          <p:spPr bwMode="auto">
            <a:xfrm>
              <a:off x="1274" y="3166"/>
              <a:ext cx="160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2" name="Line 14"/>
            <p:cNvSpPr>
              <a:spLocks noChangeShapeType="1"/>
            </p:cNvSpPr>
            <p:nvPr/>
          </p:nvSpPr>
          <p:spPr bwMode="auto">
            <a:xfrm flipV="1">
              <a:off x="1434" y="2991"/>
              <a:ext cx="471" cy="3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3" name="Line 15"/>
            <p:cNvSpPr>
              <a:spLocks noChangeShapeType="1"/>
            </p:cNvSpPr>
            <p:nvPr/>
          </p:nvSpPr>
          <p:spPr bwMode="auto">
            <a:xfrm flipV="1">
              <a:off x="1259" y="2693"/>
              <a:ext cx="318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4" name="Line 16"/>
            <p:cNvSpPr>
              <a:spLocks noChangeShapeType="1"/>
            </p:cNvSpPr>
            <p:nvPr/>
          </p:nvSpPr>
          <p:spPr bwMode="auto">
            <a:xfrm>
              <a:off x="1552" y="2693"/>
              <a:ext cx="337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5" name="Line 17"/>
            <p:cNvSpPr>
              <a:spLocks noChangeShapeType="1"/>
            </p:cNvSpPr>
            <p:nvPr/>
          </p:nvSpPr>
          <p:spPr bwMode="auto">
            <a:xfrm>
              <a:off x="1164" y="3227"/>
              <a:ext cx="77" cy="1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Line 18"/>
            <p:cNvSpPr>
              <a:spLocks noChangeShapeType="1"/>
            </p:cNvSpPr>
            <p:nvPr/>
          </p:nvSpPr>
          <p:spPr bwMode="auto">
            <a:xfrm flipV="1">
              <a:off x="1241" y="2977"/>
              <a:ext cx="653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pic>
          <p:nvPicPr>
            <p:cNvPr id="87" name="Picture 19" descr="mic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" y="2937"/>
              <a:ext cx="29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8" name="図 8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30" y="1530287"/>
            <a:ext cx="479026" cy="298941"/>
          </a:xfrm>
          <a:prstGeom prst="rect">
            <a:avLst/>
          </a:prstGeom>
        </p:spPr>
      </p:pic>
      <p:pic>
        <p:nvPicPr>
          <p:cNvPr id="89" name="図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22" y="1530287"/>
            <a:ext cx="450212" cy="298941"/>
          </a:xfrm>
          <a:prstGeom prst="rect">
            <a:avLst/>
          </a:prstGeom>
        </p:spPr>
      </p:pic>
      <p:pic>
        <p:nvPicPr>
          <p:cNvPr id="90" name="図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95" y="1547576"/>
            <a:ext cx="509640" cy="298941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33" y="1600383"/>
            <a:ext cx="149471" cy="180085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80" y="1625609"/>
            <a:ext cx="208898" cy="118856"/>
          </a:xfrm>
          <a:prstGeom prst="rect">
            <a:avLst/>
          </a:prstGeom>
        </p:spPr>
      </p:pic>
      <p:cxnSp>
        <p:nvCxnSpPr>
          <p:cNvPr id="93" name="直線コネクタ 92"/>
          <p:cNvCxnSpPr/>
          <p:nvPr/>
        </p:nvCxnSpPr>
        <p:spPr bwMode="auto">
          <a:xfrm>
            <a:off x="2508104" y="1884742"/>
            <a:ext cx="540000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直線コネクタ 93"/>
          <p:cNvCxnSpPr/>
          <p:nvPr/>
        </p:nvCxnSpPr>
        <p:spPr bwMode="auto">
          <a:xfrm>
            <a:off x="3391549" y="1884742"/>
            <a:ext cx="576000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線コネクタ 94"/>
          <p:cNvCxnSpPr/>
          <p:nvPr/>
        </p:nvCxnSpPr>
        <p:spPr bwMode="auto">
          <a:xfrm>
            <a:off x="4435321" y="1884742"/>
            <a:ext cx="475734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図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44" y="4212718"/>
            <a:ext cx="431292" cy="252984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57" y="2976599"/>
            <a:ext cx="176784" cy="126492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5053925" y="3261697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 smtClean="0"/>
              <a:t>時変ガウス音源モデル，時間周波数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成分のスパース性などの仮定</a:t>
            </a:r>
            <a:endParaRPr kumimoji="1" lang="ja-JP" altLang="en-US" sz="2000" dirty="0"/>
          </a:p>
        </p:txBody>
      </p:sp>
      <p:sp>
        <p:nvSpPr>
          <p:cNvPr id="31" name="左中かっこ 30"/>
          <p:cNvSpPr/>
          <p:nvPr/>
        </p:nvSpPr>
        <p:spPr bwMode="auto">
          <a:xfrm>
            <a:off x="4896036" y="3284984"/>
            <a:ext cx="207443" cy="662749"/>
          </a:xfrm>
          <a:prstGeom prst="leftBrace">
            <a:avLst>
              <a:gd name="adj1" fmla="val 28230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883517" y="192494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原音声信号</a:t>
            </a:r>
            <a:endParaRPr kumimoji="1" lang="ja-JP" altLang="en-US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2946489" y="1916768"/>
            <a:ext cx="1481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室内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インパルス応答</a:t>
            </a:r>
            <a:endParaRPr kumimoji="1" lang="ja-JP" altLang="en-US" dirty="0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319972" y="19189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66"/>
                </a:solidFill>
              </a:rPr>
              <a:t>観測</a:t>
            </a:r>
            <a:r>
              <a:rPr kumimoji="1" lang="ja-JP" altLang="en-US" dirty="0" smtClean="0">
                <a:solidFill>
                  <a:srgbClr val="FF0066"/>
                </a:solidFill>
              </a:rPr>
              <a:t>信号</a:t>
            </a:r>
            <a:endParaRPr kumimoji="1" lang="ja-JP" altLang="en-US" dirty="0">
              <a:solidFill>
                <a:srgbClr val="FF0066"/>
              </a:solidFill>
            </a:endParaRPr>
          </a:p>
        </p:txBody>
      </p:sp>
      <p:pic>
        <p:nvPicPr>
          <p:cNvPr id="21" name="図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89" y="4900909"/>
            <a:ext cx="1157633" cy="303581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10" y="6193017"/>
            <a:ext cx="3321109" cy="3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ja-JP" altLang="en-US" sz="2600" dirty="0" smtClean="0"/>
              <a:t>確率モデルを用いた逆問題へのアプローチ</a:t>
            </a:r>
            <a:endParaRPr lang="en-US" altLang="ja-JP" sz="2600" dirty="0" smtClean="0"/>
          </a:p>
          <a:p>
            <a:pPr marL="360363" indent="-360363"/>
            <a:r>
              <a:rPr lang="ja-JP" altLang="en-US" sz="2600" dirty="0"/>
              <a:t>確率統計・パターン認識・信号処理の</a:t>
            </a:r>
            <a:r>
              <a:rPr lang="ja-JP" altLang="en-US" sz="2600" dirty="0" smtClean="0"/>
              <a:t>基礎</a:t>
            </a:r>
            <a:endParaRPr lang="en-US" altLang="ja-JP" sz="2600" dirty="0" smtClean="0"/>
          </a:p>
          <a:p>
            <a:pPr lvl="1"/>
            <a:r>
              <a:rPr lang="ja-JP" altLang="en-US" dirty="0"/>
              <a:t>確率則，ベイズの定理，有名な確率</a:t>
            </a:r>
            <a:r>
              <a:rPr lang="ja-JP" altLang="en-US" dirty="0" smtClean="0"/>
              <a:t>分布，推定量</a:t>
            </a:r>
            <a:endParaRPr lang="en-US" altLang="ja-JP" dirty="0" smtClean="0"/>
          </a:p>
          <a:p>
            <a:pPr lvl="1"/>
            <a:r>
              <a:rPr lang="ja-JP" altLang="en-US" dirty="0"/>
              <a:t>主成分</a:t>
            </a:r>
            <a:r>
              <a:rPr lang="ja-JP" altLang="en-US" dirty="0" smtClean="0"/>
              <a:t>分析，混合正規分布モデル，隠れマルコフモデル</a:t>
            </a:r>
            <a:endParaRPr lang="en-US" altLang="ja-JP" dirty="0" smtClean="0"/>
          </a:p>
          <a:p>
            <a:pPr lvl="1"/>
            <a:r>
              <a:rPr lang="ja-JP" altLang="en-US" dirty="0"/>
              <a:t>線形</a:t>
            </a:r>
            <a:r>
              <a:rPr lang="ja-JP" altLang="en-US" dirty="0" smtClean="0"/>
              <a:t>時不変システム，フーリエ変換</a:t>
            </a:r>
            <a:endParaRPr lang="en-US" altLang="ja-JP" dirty="0" smtClean="0"/>
          </a:p>
          <a:p>
            <a:pPr marL="360363" indent="-360363"/>
            <a:r>
              <a:rPr lang="ja-JP" altLang="en-US" sz="2600" dirty="0" smtClean="0"/>
              <a:t>確率モデルを用いた音声音響信号処理</a:t>
            </a:r>
            <a:endParaRPr lang="en-US" altLang="ja-JP" sz="2600" dirty="0" smtClean="0"/>
          </a:p>
          <a:p>
            <a:pPr marL="622300" lvl="1" indent="-268288"/>
            <a:r>
              <a:rPr lang="ja-JP" altLang="en-US" dirty="0" smtClean="0"/>
              <a:t>音声分析合成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残響除去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音源定位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音源分離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基本周波数パターン分析合成</a:t>
            </a:r>
            <a:endParaRPr lang="en-US" altLang="ja-JP" dirty="0" smtClean="0"/>
          </a:p>
          <a:p>
            <a:pPr marL="622300" lvl="1" indent="-268288"/>
            <a:r>
              <a:rPr kumimoji="1" lang="ja-JP" altLang="en-US" dirty="0" smtClean="0"/>
              <a:t>音場再現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0" y="4509120"/>
            <a:ext cx="9144000" cy="234888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0" y="900000"/>
            <a:ext cx="9144000" cy="227697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0" y="3681028"/>
            <a:ext cx="9144000" cy="396044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018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ja-JP" altLang="en-US" sz="2600" dirty="0" smtClean="0"/>
              <a:t>確率モデルを用いた逆問題へのアプローチ</a:t>
            </a:r>
            <a:endParaRPr lang="en-US" altLang="ja-JP" sz="2600" dirty="0" smtClean="0"/>
          </a:p>
          <a:p>
            <a:pPr marL="360363" indent="-360363"/>
            <a:r>
              <a:rPr lang="ja-JP" altLang="en-US" sz="2600" dirty="0"/>
              <a:t>確率統計・パターン認識・信号処理の</a:t>
            </a:r>
            <a:r>
              <a:rPr lang="ja-JP" altLang="en-US" sz="2600" dirty="0" smtClean="0"/>
              <a:t>基礎</a:t>
            </a:r>
            <a:endParaRPr lang="en-US" altLang="ja-JP" sz="2600" dirty="0" smtClean="0"/>
          </a:p>
          <a:p>
            <a:pPr lvl="1"/>
            <a:r>
              <a:rPr lang="ja-JP" altLang="en-US" dirty="0"/>
              <a:t>確率則，ベイズの定理，有名な確率</a:t>
            </a:r>
            <a:r>
              <a:rPr lang="ja-JP" altLang="en-US" dirty="0" smtClean="0"/>
              <a:t>分布，推定量</a:t>
            </a:r>
            <a:endParaRPr lang="en-US" altLang="ja-JP" dirty="0" smtClean="0"/>
          </a:p>
          <a:p>
            <a:pPr lvl="1"/>
            <a:r>
              <a:rPr lang="ja-JP" altLang="en-US" dirty="0"/>
              <a:t>主成分</a:t>
            </a:r>
            <a:r>
              <a:rPr lang="ja-JP" altLang="en-US" dirty="0" smtClean="0"/>
              <a:t>分析，混合正規分布モデル，隠れマルコフモデル</a:t>
            </a:r>
            <a:endParaRPr lang="en-US" altLang="ja-JP" dirty="0" smtClean="0"/>
          </a:p>
          <a:p>
            <a:pPr lvl="1"/>
            <a:r>
              <a:rPr lang="ja-JP" altLang="en-US" dirty="0"/>
              <a:t>線形</a:t>
            </a:r>
            <a:r>
              <a:rPr lang="ja-JP" altLang="en-US" dirty="0" smtClean="0"/>
              <a:t>時不変システム，フーリエ変換</a:t>
            </a:r>
            <a:endParaRPr lang="en-US" altLang="ja-JP" dirty="0" smtClean="0"/>
          </a:p>
          <a:p>
            <a:pPr marL="360363" indent="-360363"/>
            <a:r>
              <a:rPr lang="ja-JP" altLang="en-US" sz="2600" dirty="0" smtClean="0"/>
              <a:t>確率モデルを用いた音声音響信号処理</a:t>
            </a:r>
            <a:endParaRPr lang="en-US" altLang="ja-JP" sz="2600" dirty="0" smtClean="0"/>
          </a:p>
          <a:p>
            <a:pPr marL="622300" lvl="1" indent="-268288"/>
            <a:r>
              <a:rPr lang="ja-JP" altLang="en-US" dirty="0" smtClean="0"/>
              <a:t>音声分析合成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残響除去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音源定位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音源分離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基本周波数パターン分析合成</a:t>
            </a:r>
            <a:endParaRPr lang="en-US" altLang="ja-JP" dirty="0" smtClean="0"/>
          </a:p>
          <a:p>
            <a:pPr marL="622300" lvl="1" indent="-268288"/>
            <a:r>
              <a:rPr kumimoji="1" lang="ja-JP" altLang="en-US" dirty="0" smtClean="0"/>
              <a:t>音場再現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0" y="4941168"/>
            <a:ext cx="9144000" cy="191683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0" y="900000"/>
            <a:ext cx="9144000" cy="227697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0" y="3681028"/>
            <a:ext cx="9144000" cy="82809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5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/>
              <a:t>複数点で観測した音響信号から音源位置を推定する問題</a:t>
            </a:r>
            <a:endParaRPr lang="en-US" altLang="ja-JP" sz="2400" dirty="0"/>
          </a:p>
          <a:p>
            <a:pPr lvl="1"/>
            <a:r>
              <a:rPr lang="ja-JP" altLang="en-US" sz="2000" dirty="0"/>
              <a:t>ロボット聴覚，レーダー，ソナー，音声強調などへの応用</a:t>
            </a:r>
            <a:endParaRPr kumimoji="1" lang="en-US" altLang="ja-JP" dirty="0" smtClean="0"/>
          </a:p>
          <a:p>
            <a:r>
              <a:rPr kumimoji="1" lang="ja-JP" altLang="en-US" sz="2400" dirty="0" smtClean="0"/>
              <a:t>球面波が満たす時空間偏微分方程式</a:t>
            </a:r>
            <a:endParaRPr kumimoji="1" lang="en-US" altLang="ja-JP" sz="2400" dirty="0" smtClean="0"/>
          </a:p>
          <a:p>
            <a:pPr lvl="1"/>
            <a:r>
              <a:rPr lang="ja-JP" altLang="en-US" sz="2000" dirty="0" smtClean="0"/>
              <a:t>観測点</a:t>
            </a:r>
            <a:r>
              <a:rPr lang="ja-JP" altLang="en-US" sz="2000" b="1" i="1" dirty="0" smtClean="0"/>
              <a:t> </a:t>
            </a:r>
            <a:r>
              <a:rPr lang="en-US" altLang="ja-JP" sz="2000" b="1" i="1" dirty="0" smtClean="0"/>
              <a:t>r </a:t>
            </a:r>
            <a:r>
              <a:rPr lang="ja-JP" altLang="en-US" sz="2000" dirty="0" smtClean="0"/>
              <a:t>における音圧</a:t>
            </a:r>
            <a:endParaRPr lang="en-US" altLang="ja-JP" sz="2000" dirty="0" smtClean="0"/>
          </a:p>
          <a:p>
            <a:pPr lvl="1"/>
            <a:endParaRPr kumimoji="1" lang="en-US" altLang="ja-JP" sz="2000" dirty="0"/>
          </a:p>
          <a:p>
            <a:pPr lvl="1"/>
            <a:endParaRPr lang="en-US" altLang="ja-JP" sz="2000" dirty="0" smtClean="0"/>
          </a:p>
          <a:p>
            <a:pPr lvl="1"/>
            <a:r>
              <a:rPr lang="ja-JP" altLang="en-US" sz="2000" dirty="0" smtClean="0"/>
              <a:t>空間勾配</a:t>
            </a:r>
            <a:endParaRPr lang="en-US" altLang="ja-JP" sz="2000" dirty="0" smtClean="0"/>
          </a:p>
          <a:p>
            <a:pPr lvl="1"/>
            <a:endParaRPr kumimoji="1" lang="en-US" altLang="ja-JP" sz="2000" dirty="0" smtClean="0"/>
          </a:p>
          <a:p>
            <a:pPr lvl="1"/>
            <a:endParaRPr kumimoji="1" lang="en-US" altLang="ja-JP" sz="2000" dirty="0" smtClean="0"/>
          </a:p>
          <a:p>
            <a:pPr lvl="1"/>
            <a:endParaRPr kumimoji="1" lang="en-US" altLang="ja-JP" dirty="0"/>
          </a:p>
          <a:p>
            <a:pPr lvl="1"/>
            <a:r>
              <a:rPr lang="ja-JP" altLang="en-US" sz="2000" dirty="0" smtClean="0"/>
              <a:t>時間微分</a:t>
            </a:r>
            <a:endParaRPr kumimoji="1" lang="ja-JP" altLang="en-US" sz="20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音源定位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487714"/>
            <a:ext cx="3808244" cy="61725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 bwMode="auto">
          <a:xfrm>
            <a:off x="8712476" y="5349275"/>
            <a:ext cx="144000" cy="144000"/>
          </a:xfrm>
          <a:prstGeom prst="ellipse">
            <a:avLst/>
          </a:prstGeom>
          <a:solidFill>
            <a:srgbClr val="40458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" name="円/楕円 5"/>
          <p:cNvSpPr/>
          <p:nvPr/>
        </p:nvSpPr>
        <p:spPr bwMode="auto">
          <a:xfrm>
            <a:off x="7039530" y="3753036"/>
            <a:ext cx="144000" cy="144000"/>
          </a:xfrm>
          <a:prstGeom prst="ellipse">
            <a:avLst/>
          </a:prstGeom>
          <a:solidFill>
            <a:srgbClr val="40458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noFill/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7" name="円/楕円 6"/>
          <p:cNvSpPr/>
          <p:nvPr/>
        </p:nvSpPr>
        <p:spPr bwMode="auto">
          <a:xfrm>
            <a:off x="6751578" y="3465084"/>
            <a:ext cx="720000" cy="7200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6391458" y="3104964"/>
            <a:ext cx="1440000" cy="1440000"/>
          </a:xfrm>
          <a:prstGeom prst="ellipse">
            <a:avLst/>
          </a:prstGeom>
          <a:noFill/>
          <a:ln w="38100" cap="flat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9" name="円/楕円 8"/>
          <p:cNvSpPr/>
          <p:nvPr/>
        </p:nvSpPr>
        <p:spPr bwMode="auto">
          <a:xfrm>
            <a:off x="6031234" y="2744924"/>
            <a:ext cx="2160000" cy="2160000"/>
          </a:xfrm>
          <a:prstGeom prst="ellipse">
            <a:avLst/>
          </a:prstGeom>
          <a:noFill/>
          <a:ln w="38100" cap="flat" cmpd="sng" algn="ctr">
            <a:solidFill>
              <a:schemeClr val="tx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0" name="円/楕円 9"/>
          <p:cNvSpPr/>
          <p:nvPr/>
        </p:nvSpPr>
        <p:spPr bwMode="auto">
          <a:xfrm>
            <a:off x="5671234" y="2385100"/>
            <a:ext cx="2880000" cy="2880000"/>
          </a:xfrm>
          <a:prstGeom prst="ellipse">
            <a:avLst/>
          </a:prstGeom>
          <a:noFill/>
          <a:ln w="38100" cap="flat" cmpd="sng" algn="ctr">
            <a:solidFill>
              <a:schemeClr val="tx1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00292" y="5281333"/>
            <a:ext cx="1457194" cy="564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ja-JP" sz="2000" dirty="0" smtClean="0">
                <a:latin typeface="Calibri" panose="020F0502020204030204" pitchFamily="34" charset="0"/>
              </a:rPr>
              <a:t>Observation</a:t>
            </a:r>
            <a:br>
              <a:rPr kumimoji="1" lang="en-US" altLang="ja-JP" sz="2000" dirty="0" smtClean="0">
                <a:latin typeface="Calibri" panose="020F0502020204030204" pitchFamily="34" charset="0"/>
              </a:rPr>
            </a:br>
            <a:r>
              <a:rPr kumimoji="1" lang="en-US" altLang="ja-JP" sz="2000" dirty="0" smtClean="0">
                <a:latin typeface="Calibri" panose="020F0502020204030204" pitchFamily="34" charset="0"/>
              </a:rPr>
              <a:t>point</a:t>
            </a:r>
            <a:endParaRPr kumimoji="1" lang="ja-JP" altLang="en-US" sz="2000" dirty="0">
              <a:latin typeface="Calibri" panose="020F0502020204030204" pitchFamily="34" charset="0"/>
            </a:endParaRPr>
          </a:p>
        </p:txBody>
      </p:sp>
      <p:cxnSp>
        <p:nvCxnSpPr>
          <p:cNvPr id="15" name="直線コネクタ 14"/>
          <p:cNvCxnSpPr>
            <a:stCxn id="6" idx="7"/>
          </p:cNvCxnSpPr>
          <p:nvPr/>
        </p:nvCxnSpPr>
        <p:spPr bwMode="auto">
          <a:xfrm flipV="1">
            <a:off x="7162442" y="2528900"/>
            <a:ext cx="813192" cy="124522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線コネクタ 16"/>
          <p:cNvCxnSpPr/>
          <p:nvPr/>
        </p:nvCxnSpPr>
        <p:spPr bwMode="auto">
          <a:xfrm>
            <a:off x="7975634" y="2528900"/>
            <a:ext cx="9720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テキスト ボックス 19"/>
          <p:cNvSpPr txBox="1"/>
          <p:nvPr/>
        </p:nvSpPr>
        <p:spPr>
          <a:xfrm>
            <a:off x="7806218" y="2132856"/>
            <a:ext cx="895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Calibri" panose="020F0502020204030204" pitchFamily="34" charset="0"/>
              </a:rPr>
              <a:t>Source</a:t>
            </a:r>
            <a:endParaRPr kumimoji="1" lang="ja-JP" altLang="en-US" sz="2000" dirty="0">
              <a:latin typeface="Calibri" panose="020F0502020204030204" pitchFamily="34" charset="0"/>
            </a:endParaRPr>
          </a:p>
        </p:txBody>
      </p:sp>
      <p:pic>
        <p:nvPicPr>
          <p:cNvPr id="24" name="図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452" y="2243597"/>
            <a:ext cx="316230" cy="253365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18" y="5605369"/>
            <a:ext cx="158115" cy="1905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3590280"/>
            <a:ext cx="3909248" cy="549914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37" y="4211234"/>
            <a:ext cx="2970281" cy="54991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5121188"/>
            <a:ext cx="3381781" cy="549914"/>
          </a:xfrm>
          <a:prstGeom prst="rect">
            <a:avLst/>
          </a:prstGeom>
        </p:spPr>
      </p:pic>
      <p:cxnSp>
        <p:nvCxnSpPr>
          <p:cNvPr id="39" name="直線コネクタ 38"/>
          <p:cNvCxnSpPr>
            <a:stCxn id="5" idx="1"/>
            <a:endCxn id="6" idx="5"/>
          </p:cNvCxnSpPr>
          <p:nvPr/>
        </p:nvCxnSpPr>
        <p:spPr bwMode="auto">
          <a:xfrm flipH="1" flipV="1">
            <a:off x="7162442" y="3875948"/>
            <a:ext cx="1571122" cy="149441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線コネクタ 41"/>
          <p:cNvCxnSpPr/>
          <p:nvPr/>
        </p:nvCxnSpPr>
        <p:spPr bwMode="auto">
          <a:xfrm flipH="1" flipV="1">
            <a:off x="8324466" y="4981238"/>
            <a:ext cx="409098" cy="3891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44" name="図 4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2" y="4842813"/>
            <a:ext cx="220980" cy="19050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6052110"/>
            <a:ext cx="4040180" cy="617250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935596" y="5764078"/>
            <a:ext cx="1079526" cy="833812"/>
            <a:chOff x="935596" y="5764078"/>
            <a:chExt cx="1079526" cy="833812"/>
          </a:xfrm>
        </p:grpSpPr>
        <p:sp>
          <p:nvSpPr>
            <p:cNvPr id="46" name="右矢印 45"/>
            <p:cNvSpPr/>
            <p:nvPr/>
          </p:nvSpPr>
          <p:spPr bwMode="auto">
            <a:xfrm>
              <a:off x="935596" y="6088114"/>
              <a:ext cx="1079526" cy="509776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40458C"/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094043" y="5764078"/>
              <a:ext cx="92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Calibri" panose="020F0502020204030204" pitchFamily="34" charset="0"/>
                </a:rPr>
                <a:t>を消去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pic>
          <p:nvPicPr>
            <p:cNvPr id="48" name="図 4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889232"/>
              <a:ext cx="142304" cy="198882"/>
            </a:xfrm>
            <a:prstGeom prst="rect">
              <a:avLst/>
            </a:prstGeom>
          </p:spPr>
        </p:pic>
      </p:grpSp>
      <p:pic>
        <p:nvPicPr>
          <p:cNvPr id="49" name="図 4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526" y="4580190"/>
            <a:ext cx="202692" cy="202692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340771" y="1794302"/>
            <a:ext cx="1718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 smtClean="0">
                <a:latin typeface="Calibri" panose="020F0502020204030204" pitchFamily="34" charset="0"/>
              </a:rPr>
              <a:t>[Ando et al. 2007]</a:t>
            </a:r>
            <a:endParaRPr kumimoji="1" lang="ja-JP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3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 smtClean="0"/>
              <a:t>生成モデルアプローチに</a:t>
            </a:r>
            <a:r>
              <a:rPr lang="ja-JP" altLang="en-US" sz="2800" dirty="0"/>
              <a:t>よる音源</a:t>
            </a:r>
            <a:r>
              <a:rPr lang="ja-JP" altLang="en-US" sz="2800" dirty="0" smtClean="0"/>
              <a:t>定位 </a:t>
            </a:r>
            <a:r>
              <a:rPr lang="en-US" altLang="ja-JP" sz="1600" dirty="0" smtClean="0"/>
              <a:t>[</a:t>
            </a:r>
            <a:r>
              <a:rPr lang="en-US" altLang="ja-JP" sz="1600" dirty="0" err="1" smtClean="0"/>
              <a:t>Suzuki&amp;Kameoka</a:t>
            </a:r>
            <a:r>
              <a:rPr lang="en-US" altLang="ja-JP" sz="1600" dirty="0" smtClean="0"/>
              <a:t> 2016]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4325" y="864000"/>
            <a:ext cx="8497888" cy="5832000"/>
          </a:xfrm>
        </p:spPr>
        <p:txBody>
          <a:bodyPr/>
          <a:lstStyle/>
          <a:p>
            <a:r>
              <a:rPr lang="ja-JP" altLang="en-US" dirty="0" smtClean="0"/>
              <a:t>マイクロホンアレー観測信号の生成プロセス</a:t>
            </a:r>
            <a:endParaRPr kumimoji="1" lang="en-US" altLang="ja-JP" sz="1050" dirty="0" smtClean="0"/>
          </a:p>
        </p:txBody>
      </p:sp>
      <p:pic>
        <p:nvPicPr>
          <p:cNvPr id="4" name="図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22" y="1424128"/>
            <a:ext cx="3587531" cy="549914"/>
          </a:xfrm>
          <a:prstGeom prst="rect">
            <a:avLst/>
          </a:prstGeom>
        </p:spPr>
      </p:pic>
      <p:grpSp>
        <p:nvGrpSpPr>
          <p:cNvPr id="38" name="グループ化 37"/>
          <p:cNvGrpSpPr/>
          <p:nvPr/>
        </p:nvGrpSpPr>
        <p:grpSpPr>
          <a:xfrm>
            <a:off x="6431154" y="1315639"/>
            <a:ext cx="2491510" cy="2130245"/>
            <a:chOff x="6106566" y="1285680"/>
            <a:chExt cx="3282050" cy="2806155"/>
          </a:xfrm>
        </p:grpSpPr>
        <p:sp>
          <p:nvSpPr>
            <p:cNvPr id="25" name="テキスト ボックス 24"/>
            <p:cNvSpPr txBox="1"/>
            <p:nvPr/>
          </p:nvSpPr>
          <p:spPr>
            <a:xfrm>
              <a:off x="7599647" y="3564773"/>
              <a:ext cx="1788969" cy="527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Calibri" panose="020F0502020204030204" pitchFamily="34" charset="0"/>
                </a:rPr>
                <a:t>アレー幾何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grpSp>
          <p:nvGrpSpPr>
            <p:cNvPr id="24" name="グループ化 23"/>
            <p:cNvGrpSpPr/>
            <p:nvPr/>
          </p:nvGrpSpPr>
          <p:grpSpPr>
            <a:xfrm>
              <a:off x="6244817" y="1348708"/>
              <a:ext cx="2556284" cy="2556284"/>
              <a:chOff x="1151620" y="2708920"/>
              <a:chExt cx="3600400" cy="3600400"/>
            </a:xfrm>
          </p:grpSpPr>
          <p:cxnSp>
            <p:nvCxnSpPr>
              <p:cNvPr id="8" name="直線コネクタ 7"/>
              <p:cNvCxnSpPr/>
              <p:nvPr/>
            </p:nvCxnSpPr>
            <p:spPr bwMode="auto">
              <a:xfrm>
                <a:off x="2951820" y="2816932"/>
                <a:ext cx="0" cy="16921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直線コネクタ 8"/>
              <p:cNvCxnSpPr/>
              <p:nvPr/>
            </p:nvCxnSpPr>
            <p:spPr bwMode="auto">
              <a:xfrm>
                <a:off x="2951820" y="4509120"/>
                <a:ext cx="0" cy="16921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直線コネクタ 12"/>
              <p:cNvCxnSpPr/>
              <p:nvPr/>
            </p:nvCxnSpPr>
            <p:spPr bwMode="auto">
              <a:xfrm flipV="1">
                <a:off x="1907704" y="4509120"/>
                <a:ext cx="1044116" cy="75608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直線コネクタ 13"/>
              <p:cNvCxnSpPr/>
              <p:nvPr/>
            </p:nvCxnSpPr>
            <p:spPr bwMode="auto">
              <a:xfrm flipV="1">
                <a:off x="2951820" y="3753036"/>
                <a:ext cx="1044116" cy="75608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直線コネクタ 14"/>
              <p:cNvCxnSpPr/>
              <p:nvPr/>
            </p:nvCxnSpPr>
            <p:spPr bwMode="auto">
              <a:xfrm rot="5400000">
                <a:off x="2105726" y="3663026"/>
                <a:ext cx="0" cy="16921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直線コネクタ 15"/>
              <p:cNvCxnSpPr/>
              <p:nvPr/>
            </p:nvCxnSpPr>
            <p:spPr bwMode="auto">
              <a:xfrm rot="5400000">
                <a:off x="3797914" y="3667202"/>
                <a:ext cx="0" cy="16921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円/楕円 16"/>
              <p:cNvSpPr/>
              <p:nvPr/>
            </p:nvSpPr>
            <p:spPr bwMode="auto">
              <a:xfrm>
                <a:off x="2843808" y="4401108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8" name="円/楕円 17"/>
              <p:cNvSpPr/>
              <p:nvPr/>
            </p:nvSpPr>
            <p:spPr bwMode="auto">
              <a:xfrm>
                <a:off x="1151620" y="4401108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9" name="円/楕円 18"/>
              <p:cNvSpPr/>
              <p:nvPr/>
            </p:nvSpPr>
            <p:spPr bwMode="auto">
              <a:xfrm>
                <a:off x="4535996" y="4405284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20" name="円/楕円 19"/>
              <p:cNvSpPr/>
              <p:nvPr/>
            </p:nvSpPr>
            <p:spPr bwMode="auto">
              <a:xfrm>
                <a:off x="3887924" y="3645024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21" name="円/楕円 20"/>
              <p:cNvSpPr/>
              <p:nvPr/>
            </p:nvSpPr>
            <p:spPr bwMode="auto">
              <a:xfrm>
                <a:off x="1799692" y="5157192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22" name="円/楕円 21"/>
              <p:cNvSpPr/>
              <p:nvPr/>
            </p:nvSpPr>
            <p:spPr bwMode="auto">
              <a:xfrm>
                <a:off x="2843808" y="6093296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23" name="円/楕円 22"/>
              <p:cNvSpPr/>
              <p:nvPr/>
            </p:nvSpPr>
            <p:spPr bwMode="auto">
              <a:xfrm>
                <a:off x="2843808" y="2708920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  <p:sp>
          <p:nvSpPr>
            <p:cNvPr id="112" name="円弧 111"/>
            <p:cNvSpPr/>
            <p:nvPr/>
          </p:nvSpPr>
          <p:spPr bwMode="auto">
            <a:xfrm>
              <a:off x="7539094" y="2460958"/>
              <a:ext cx="1198258" cy="354206"/>
            </a:xfrm>
            <a:prstGeom prst="arc">
              <a:avLst>
                <a:gd name="adj1" fmla="val 41928"/>
                <a:gd name="adj2" fmla="val 1076563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14" name="図 1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130" y="2884543"/>
              <a:ext cx="228600" cy="202692"/>
            </a:xfrm>
            <a:prstGeom prst="rect">
              <a:avLst/>
            </a:prstGeom>
          </p:spPr>
        </p:pic>
        <p:cxnSp>
          <p:nvCxnSpPr>
            <p:cNvPr id="12" name="直線矢印コネクタ 11"/>
            <p:cNvCxnSpPr/>
            <p:nvPr/>
          </p:nvCxnSpPr>
          <p:spPr bwMode="auto">
            <a:xfrm>
              <a:off x="8594092" y="2895260"/>
              <a:ext cx="38318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26" name="図 2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152" y="2973776"/>
              <a:ext cx="152400" cy="126492"/>
            </a:xfrm>
            <a:prstGeom prst="rect">
              <a:avLst/>
            </a:prstGeom>
          </p:spPr>
        </p:pic>
        <p:cxnSp>
          <p:nvCxnSpPr>
            <p:cNvPr id="56" name="直線コネクタ 55"/>
            <p:cNvCxnSpPr>
              <a:cxnSpLocks noChangeAspect="1"/>
            </p:cNvCxnSpPr>
            <p:nvPr/>
          </p:nvCxnSpPr>
          <p:spPr bwMode="auto">
            <a:xfrm flipV="1">
              <a:off x="7853082" y="1988109"/>
              <a:ext cx="296529" cy="21472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pic>
          <p:nvPicPr>
            <p:cNvPr id="28" name="図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776" y="1888130"/>
              <a:ext cx="126492" cy="176784"/>
            </a:xfrm>
            <a:prstGeom prst="rect">
              <a:avLst/>
            </a:prstGeom>
          </p:spPr>
        </p:pic>
        <p:cxnSp>
          <p:nvCxnSpPr>
            <p:cNvPr id="57" name="直線矢印コネクタ 56"/>
            <p:cNvCxnSpPr/>
            <p:nvPr/>
          </p:nvCxnSpPr>
          <p:spPr bwMode="auto">
            <a:xfrm rot="16200000">
              <a:off x="7530209" y="1477275"/>
              <a:ext cx="38318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29" name="図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768" y="1447206"/>
              <a:ext cx="126492" cy="126492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313" y="1306825"/>
              <a:ext cx="381000" cy="278892"/>
            </a:xfrm>
            <a:prstGeom prst="rect">
              <a:avLst/>
            </a:prstGeom>
          </p:spPr>
        </p:pic>
        <p:pic>
          <p:nvPicPr>
            <p:cNvPr id="52" name="図 5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447" y="1646388"/>
              <a:ext cx="381000" cy="278892"/>
            </a:xfrm>
            <a:prstGeom prst="rect">
              <a:avLst/>
            </a:prstGeom>
          </p:spPr>
        </p:pic>
        <p:pic>
          <p:nvPicPr>
            <p:cNvPr id="53" name="図 5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2559" y="2239603"/>
              <a:ext cx="381000" cy="278892"/>
            </a:xfrm>
            <a:prstGeom prst="rect">
              <a:avLst/>
            </a:prstGeom>
          </p:spPr>
        </p:pic>
        <p:pic>
          <p:nvPicPr>
            <p:cNvPr id="55" name="図 54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66" y="2224158"/>
              <a:ext cx="381000" cy="278892"/>
            </a:xfrm>
            <a:prstGeom prst="rect">
              <a:avLst/>
            </a:prstGeom>
          </p:spPr>
        </p:pic>
        <p:pic>
          <p:nvPicPr>
            <p:cNvPr id="58" name="図 5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492" y="2239857"/>
              <a:ext cx="381000" cy="278892"/>
            </a:xfrm>
            <a:prstGeom prst="rect">
              <a:avLst/>
            </a:prstGeom>
          </p:spPr>
        </p:pic>
        <p:pic>
          <p:nvPicPr>
            <p:cNvPr id="59" name="図 58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202" y="3112085"/>
              <a:ext cx="381000" cy="278892"/>
            </a:xfrm>
            <a:prstGeom prst="rect">
              <a:avLst/>
            </a:prstGeom>
          </p:spPr>
        </p:pic>
        <p:pic>
          <p:nvPicPr>
            <p:cNvPr id="60" name="図 5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313" y="3730492"/>
              <a:ext cx="381000" cy="278892"/>
            </a:xfrm>
            <a:prstGeom prst="rect">
              <a:avLst/>
            </a:prstGeom>
          </p:spPr>
        </p:pic>
      </p:grpSp>
      <p:grpSp>
        <p:nvGrpSpPr>
          <p:cNvPr id="70" name="グループ化 69"/>
          <p:cNvGrpSpPr/>
          <p:nvPr/>
        </p:nvGrpSpPr>
        <p:grpSpPr>
          <a:xfrm>
            <a:off x="143508" y="2700000"/>
            <a:ext cx="1795246" cy="3250958"/>
            <a:chOff x="6476164" y="754106"/>
            <a:chExt cx="1795246" cy="3250958"/>
          </a:xfrm>
        </p:grpSpPr>
        <p:sp>
          <p:nvSpPr>
            <p:cNvPr id="71" name="円/楕円 70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72" name="図 71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5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3" name="円/楕円 72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74" name="直線矢印コネクタ 73"/>
            <p:cNvCxnSpPr>
              <a:stCxn id="71" idx="4"/>
              <a:endCxn id="73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5" name="円/楕円 74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76" name="図 75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6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77" name="直線矢印コネクタ 76"/>
            <p:cNvCxnSpPr>
              <a:stCxn id="75" idx="4"/>
              <a:endCxn id="71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78" name="図 77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7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79" name="図 78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8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80" name="テキスト ボックス 79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83" name="図 82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cxnSp>
        <p:nvCxnSpPr>
          <p:cNvPr id="88" name="直線矢印コネクタ 87"/>
          <p:cNvCxnSpPr/>
          <p:nvPr/>
        </p:nvCxnSpPr>
        <p:spPr bwMode="auto">
          <a:xfrm>
            <a:off x="3743908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89" name="直線矢印コネクタ 88"/>
          <p:cNvCxnSpPr/>
          <p:nvPr/>
        </p:nvCxnSpPr>
        <p:spPr bwMode="auto">
          <a:xfrm flipH="1">
            <a:off x="5638573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90" name="テキスト ボックス 89"/>
          <p:cNvSpPr txBox="1"/>
          <p:nvPr/>
        </p:nvSpPr>
        <p:spPr>
          <a:xfrm>
            <a:off x="3403115" y="2842729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8080"/>
                </a:solidFill>
              </a:rPr>
              <a:t>定数</a:t>
            </a:r>
            <a:endParaRPr kumimoji="1" lang="ja-JP" altLang="en-US" sz="2000" b="1" dirty="0">
              <a:solidFill>
                <a:srgbClr val="008080"/>
              </a:solidFill>
            </a:endParaRPr>
          </a:p>
        </p:txBody>
      </p:sp>
      <p:cxnSp>
        <p:nvCxnSpPr>
          <p:cNvPr id="91" name="直線矢印コネクタ 90"/>
          <p:cNvCxnSpPr/>
          <p:nvPr/>
        </p:nvCxnSpPr>
        <p:spPr bwMode="auto">
          <a:xfrm>
            <a:off x="3743908" y="3358670"/>
            <a:ext cx="0" cy="6840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grpSp>
        <p:nvGrpSpPr>
          <p:cNvPr id="92" name="グループ化 91"/>
          <p:cNvGrpSpPr/>
          <p:nvPr/>
        </p:nvGrpSpPr>
        <p:grpSpPr>
          <a:xfrm>
            <a:off x="4247964" y="5585174"/>
            <a:ext cx="1623389" cy="400110"/>
            <a:chOff x="4247964" y="5585174"/>
            <a:chExt cx="1623389" cy="400110"/>
          </a:xfrm>
        </p:grpSpPr>
        <p:sp>
          <p:nvSpPr>
            <p:cNvPr id="93" name="テキスト ボックス 92"/>
            <p:cNvSpPr txBox="1"/>
            <p:nvPr/>
          </p:nvSpPr>
          <p:spPr>
            <a:xfrm>
              <a:off x="4654353" y="558517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rgbClr val="FF0066"/>
                  </a:solidFill>
                </a:rPr>
                <a:t>観測信号</a:t>
              </a:r>
              <a:endParaRPr kumimoji="1" lang="ja-JP" altLang="en-US" sz="2000" b="1" dirty="0">
                <a:solidFill>
                  <a:srgbClr val="FF0066"/>
                </a:solidFill>
              </a:endParaRPr>
            </a:p>
          </p:txBody>
        </p:sp>
        <p:pic>
          <p:nvPicPr>
            <p:cNvPr id="94" name="図 9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964" y="5660292"/>
              <a:ext cx="405384" cy="252984"/>
            </a:xfrm>
            <a:prstGeom prst="rect">
              <a:avLst/>
            </a:prstGeom>
          </p:spPr>
        </p:pic>
      </p:grpSp>
      <p:sp>
        <p:nvSpPr>
          <p:cNvPr id="101" name="右矢印 100"/>
          <p:cNvSpPr/>
          <p:nvPr/>
        </p:nvSpPr>
        <p:spPr bwMode="auto">
          <a:xfrm>
            <a:off x="2431579" y="2029731"/>
            <a:ext cx="592249" cy="38330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0000">
                <a:srgbClr val="40458C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992466" y="2020778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空間差分近似</a:t>
            </a:r>
            <a:endParaRPr kumimoji="1" lang="ja-JP" altLang="en-US" sz="2000" dirty="0"/>
          </a:p>
        </p:txBody>
      </p:sp>
      <p:pic>
        <p:nvPicPr>
          <p:cNvPr id="34" name="図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54" y="4900909"/>
            <a:ext cx="1035103" cy="303581"/>
          </a:xfrm>
          <a:prstGeom prst="rect">
            <a:avLst/>
          </a:prstGeom>
        </p:spPr>
      </p:pic>
      <p:grpSp>
        <p:nvGrpSpPr>
          <p:cNvPr id="49" name="グループ化 48"/>
          <p:cNvGrpSpPr/>
          <p:nvPr/>
        </p:nvGrpSpPr>
        <p:grpSpPr>
          <a:xfrm>
            <a:off x="5760531" y="4139738"/>
            <a:ext cx="2339861" cy="400110"/>
            <a:chOff x="5760531" y="4139738"/>
            <a:chExt cx="2339861" cy="400110"/>
          </a:xfrm>
        </p:grpSpPr>
        <p:sp>
          <p:nvSpPr>
            <p:cNvPr id="84" name="テキスト ボックス 83"/>
            <p:cNvSpPr txBox="1"/>
            <p:nvPr/>
          </p:nvSpPr>
          <p:spPr>
            <a:xfrm>
              <a:off x="6883392" y="4139738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0000FF"/>
                  </a:solidFill>
                </a:rPr>
                <a:t>音源位置</a:t>
              </a:r>
              <a:endParaRPr kumimoji="1" lang="ja-JP" altLang="en-US" sz="2000" b="1" dirty="0">
                <a:solidFill>
                  <a:srgbClr val="0000FF"/>
                </a:solidFill>
              </a:endParaRPr>
            </a:p>
          </p:txBody>
        </p:sp>
        <p:pic>
          <p:nvPicPr>
            <p:cNvPr id="39" name="図 3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531" y="4213734"/>
              <a:ext cx="1193294" cy="252984"/>
            </a:xfrm>
            <a:prstGeom prst="rect">
              <a:avLst/>
            </a:prstGeom>
          </p:spPr>
        </p:pic>
      </p:grpSp>
      <p:grpSp>
        <p:nvGrpSpPr>
          <p:cNvPr id="48" name="グループ化 47"/>
          <p:cNvGrpSpPr/>
          <p:nvPr/>
        </p:nvGrpSpPr>
        <p:grpSpPr>
          <a:xfrm>
            <a:off x="2155793" y="4140000"/>
            <a:ext cx="3316307" cy="657152"/>
            <a:chOff x="2155793" y="4140000"/>
            <a:chExt cx="3316307" cy="657152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2645685" y="4140000"/>
              <a:ext cx="2826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0000FF"/>
                  </a:solidFill>
                </a:rPr>
                <a:t>球面波方程式からのズレ</a:t>
              </a:r>
              <a:endParaRPr kumimoji="1" lang="ja-JP" altLang="en-US" sz="2000" b="1" dirty="0">
                <a:solidFill>
                  <a:srgbClr val="0000FF"/>
                </a:solidFill>
              </a:endParaRPr>
            </a:p>
          </p:txBody>
        </p:sp>
        <p:pic>
          <p:nvPicPr>
            <p:cNvPr id="32" name="図 3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793" y="4221088"/>
              <a:ext cx="507494" cy="252984"/>
            </a:xfrm>
            <a:prstGeom prst="rect">
              <a:avLst/>
            </a:prstGeom>
          </p:spPr>
        </p:pic>
        <p:sp>
          <p:nvSpPr>
            <p:cNvPr id="40" name="テキスト ボックス 39"/>
            <p:cNvSpPr txBox="1"/>
            <p:nvPr/>
          </p:nvSpPr>
          <p:spPr>
            <a:xfrm>
              <a:off x="2591780" y="4458598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00FF"/>
                  </a:solidFill>
                </a:rPr>
                <a:t>（近似誤差）</a:t>
              </a:r>
              <a:endParaRPr kumimoji="1" lang="ja-JP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音声音響信号処理の事例紹介 </a:t>
            </a:r>
            <a:r>
              <a:rPr lang="en-US" altLang="ja-JP" dirty="0"/>
              <a:t>(2/7)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音声の抑揚変換</a:t>
            </a:r>
            <a:endParaRPr kumimoji="1" lang="ja-JP" altLang="en-US" dirty="0"/>
          </a:p>
        </p:txBody>
      </p:sp>
      <p:grpSp>
        <p:nvGrpSpPr>
          <p:cNvPr id="15" name="グループ化 14"/>
          <p:cNvGrpSpPr>
            <a:grpSpLocks noChangeAspect="1"/>
          </p:cNvGrpSpPr>
          <p:nvPr/>
        </p:nvGrpSpPr>
        <p:grpSpPr>
          <a:xfrm>
            <a:off x="2124000" y="1476000"/>
            <a:ext cx="6602020" cy="5040000"/>
            <a:chOff x="848287" y="971550"/>
            <a:chExt cx="7583951" cy="5789613"/>
          </a:xfrm>
        </p:grpSpPr>
        <p:pic>
          <p:nvPicPr>
            <p:cNvPr id="12" name="コンテンツ プレースホルダ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48287" y="971550"/>
              <a:ext cx="7583951" cy="5789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mht_a_001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7299565" y="1280344"/>
              <a:ext cx="609600" cy="609600"/>
            </a:xfrm>
            <a:prstGeom prst="rect">
              <a:avLst/>
            </a:prstGeom>
          </p:spPr>
        </p:pic>
        <p:sp>
          <p:nvSpPr>
            <p:cNvPr id="14" name="正方形/長方形 13"/>
            <p:cNvSpPr/>
            <p:nvPr/>
          </p:nvSpPr>
          <p:spPr>
            <a:xfrm>
              <a:off x="6292559" y="4095295"/>
              <a:ext cx="1883128" cy="684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1019970" y="1340768"/>
            <a:ext cx="5713424" cy="3974182"/>
            <a:chOff x="1019970" y="1340768"/>
            <a:chExt cx="5713424" cy="3974182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1019970" y="1340768"/>
              <a:ext cx="5713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FF0066"/>
                  </a:solidFill>
                </a:rPr>
                <a:t>基本周波数パターン（声の高さの時間変化）</a:t>
              </a:r>
              <a:endParaRPr kumimoji="1" lang="ja-JP" altLang="en-US" sz="2400" dirty="0">
                <a:solidFill>
                  <a:srgbClr val="FF0066"/>
                </a:solidFill>
              </a:endParaRPr>
            </a:p>
          </p:txBody>
        </p:sp>
        <p:sp>
          <p:nvSpPr>
            <p:cNvPr id="17" name="円弧 16"/>
            <p:cNvSpPr/>
            <p:nvPr/>
          </p:nvSpPr>
          <p:spPr bwMode="auto">
            <a:xfrm>
              <a:off x="4006974" y="1666875"/>
              <a:ext cx="781050" cy="3648075"/>
            </a:xfrm>
            <a:prstGeom prst="arc">
              <a:avLst>
                <a:gd name="adj1" fmla="val 16480430"/>
                <a:gd name="adj2" fmla="val 0"/>
              </a:avLst>
            </a:prstGeom>
            <a:noFill/>
            <a:ln w="1270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431540" y="3933056"/>
            <a:ext cx="3540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 smtClean="0">
                <a:solidFill>
                  <a:srgbClr val="0000FF"/>
                </a:solidFill>
              </a:rPr>
              <a:t>甲状軟骨</a:t>
            </a:r>
            <a:r>
              <a:rPr lang="ja-JP" altLang="en-US" sz="2400" b="1" dirty="0" smtClean="0">
                <a:solidFill>
                  <a:srgbClr val="0000FF"/>
                </a:solidFill>
              </a:rPr>
              <a:t>の運動を推定</a:t>
            </a:r>
            <a:endParaRPr kumimoji="1" lang="en-US" altLang="ja-JP" sz="2400" b="1" dirty="0" smtClean="0">
              <a:solidFill>
                <a:srgbClr val="0000FF"/>
              </a:solidFill>
            </a:endParaRPr>
          </a:p>
        </p:txBody>
      </p:sp>
      <p:sp>
        <p:nvSpPr>
          <p:cNvPr id="20" name="下矢印 19"/>
          <p:cNvSpPr/>
          <p:nvPr/>
        </p:nvSpPr>
        <p:spPr bwMode="auto">
          <a:xfrm>
            <a:off x="3599892" y="3969060"/>
            <a:ext cx="720080" cy="432000"/>
          </a:xfrm>
          <a:prstGeom prst="downArrow">
            <a:avLst/>
          </a:prstGeom>
          <a:gradFill>
            <a:gsLst>
              <a:gs pos="0">
                <a:srgbClr val="40458C">
                  <a:alpha val="0"/>
                </a:srgbClr>
              </a:gs>
              <a:gs pos="60000">
                <a:srgbClr val="40458C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251520" y="1808820"/>
            <a:ext cx="1962592" cy="2077944"/>
            <a:chOff x="305152" y="2057852"/>
            <a:chExt cx="1585642" cy="1678838"/>
          </a:xfrm>
        </p:grpSpPr>
        <p:sp>
          <p:nvSpPr>
            <p:cNvPr id="22" name="フリーフォーム 21"/>
            <p:cNvSpPr/>
            <p:nvPr/>
          </p:nvSpPr>
          <p:spPr bwMode="auto">
            <a:xfrm>
              <a:off x="319251" y="2599836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3" name="フリーフォーム 22"/>
            <p:cNvSpPr/>
            <p:nvPr/>
          </p:nvSpPr>
          <p:spPr bwMode="auto">
            <a:xfrm>
              <a:off x="358135" y="3422290"/>
              <a:ext cx="686306" cy="314400"/>
            </a:xfrm>
            <a:custGeom>
              <a:avLst/>
              <a:gdLst>
                <a:gd name="connsiteX0" fmla="*/ 19195 w 727823"/>
                <a:gd name="connsiteY0" fmla="*/ 137 h 319726"/>
                <a:gd name="connsiteX1" fmla="*/ 145 w 727823"/>
                <a:gd name="connsiteY1" fmla="*/ 85862 h 319726"/>
                <a:gd name="connsiteX2" fmla="*/ 12845 w 727823"/>
                <a:gd name="connsiteY2" fmla="*/ 219212 h 319726"/>
                <a:gd name="connsiteX3" fmla="*/ 54120 w 727823"/>
                <a:gd name="connsiteY3" fmla="*/ 314462 h 319726"/>
                <a:gd name="connsiteX4" fmla="*/ 136670 w 727823"/>
                <a:gd name="connsiteY4" fmla="*/ 308112 h 319726"/>
                <a:gd name="connsiteX5" fmla="*/ 692295 w 727823"/>
                <a:gd name="connsiteY5" fmla="*/ 314462 h 319726"/>
                <a:gd name="connsiteX6" fmla="*/ 657370 w 727823"/>
                <a:gd name="connsiteY6" fmla="*/ 247787 h 319726"/>
                <a:gd name="connsiteX7" fmla="*/ 539895 w 727823"/>
                <a:gd name="connsiteY7" fmla="*/ 209687 h 319726"/>
                <a:gd name="connsiteX8" fmla="*/ 254145 w 727823"/>
                <a:gd name="connsiteY8" fmla="*/ 162062 h 319726"/>
                <a:gd name="connsiteX9" fmla="*/ 111270 w 727823"/>
                <a:gd name="connsiteY9" fmla="*/ 104912 h 319726"/>
                <a:gd name="connsiteX10" fmla="*/ 19195 w 727823"/>
                <a:gd name="connsiteY10" fmla="*/ 137 h 319726"/>
                <a:gd name="connsiteX0" fmla="*/ 19195 w 685354"/>
                <a:gd name="connsiteY0" fmla="*/ 137 h 319726"/>
                <a:gd name="connsiteX1" fmla="*/ 145 w 685354"/>
                <a:gd name="connsiteY1" fmla="*/ 85862 h 319726"/>
                <a:gd name="connsiteX2" fmla="*/ 12845 w 685354"/>
                <a:gd name="connsiteY2" fmla="*/ 219212 h 319726"/>
                <a:gd name="connsiteX3" fmla="*/ 54120 w 685354"/>
                <a:gd name="connsiteY3" fmla="*/ 314462 h 319726"/>
                <a:gd name="connsiteX4" fmla="*/ 136670 w 685354"/>
                <a:gd name="connsiteY4" fmla="*/ 308112 h 319726"/>
                <a:gd name="connsiteX5" fmla="*/ 635145 w 685354"/>
                <a:gd name="connsiteY5" fmla="*/ 314462 h 319726"/>
                <a:gd name="connsiteX6" fmla="*/ 657370 w 685354"/>
                <a:gd name="connsiteY6" fmla="*/ 247787 h 319726"/>
                <a:gd name="connsiteX7" fmla="*/ 539895 w 685354"/>
                <a:gd name="connsiteY7" fmla="*/ 209687 h 319726"/>
                <a:gd name="connsiteX8" fmla="*/ 254145 w 685354"/>
                <a:gd name="connsiteY8" fmla="*/ 162062 h 319726"/>
                <a:gd name="connsiteX9" fmla="*/ 111270 w 685354"/>
                <a:gd name="connsiteY9" fmla="*/ 104912 h 319726"/>
                <a:gd name="connsiteX10" fmla="*/ 19195 w 685354"/>
                <a:gd name="connsiteY10" fmla="*/ 137 h 319726"/>
                <a:gd name="connsiteX0" fmla="*/ 19195 w 686340"/>
                <a:gd name="connsiteY0" fmla="*/ 137 h 319726"/>
                <a:gd name="connsiteX1" fmla="*/ 145 w 686340"/>
                <a:gd name="connsiteY1" fmla="*/ 85862 h 319726"/>
                <a:gd name="connsiteX2" fmla="*/ 12845 w 686340"/>
                <a:gd name="connsiteY2" fmla="*/ 219212 h 319726"/>
                <a:gd name="connsiteX3" fmla="*/ 54120 w 686340"/>
                <a:gd name="connsiteY3" fmla="*/ 314462 h 319726"/>
                <a:gd name="connsiteX4" fmla="*/ 136670 w 686340"/>
                <a:gd name="connsiteY4" fmla="*/ 308112 h 319726"/>
                <a:gd name="connsiteX5" fmla="*/ 635145 w 686340"/>
                <a:gd name="connsiteY5" fmla="*/ 314462 h 319726"/>
                <a:gd name="connsiteX6" fmla="*/ 657370 w 686340"/>
                <a:gd name="connsiteY6" fmla="*/ 247787 h 319726"/>
                <a:gd name="connsiteX7" fmla="*/ 539895 w 686340"/>
                <a:gd name="connsiteY7" fmla="*/ 209687 h 319726"/>
                <a:gd name="connsiteX8" fmla="*/ 254145 w 686340"/>
                <a:gd name="connsiteY8" fmla="*/ 162062 h 319726"/>
                <a:gd name="connsiteX9" fmla="*/ 111270 w 686340"/>
                <a:gd name="connsiteY9" fmla="*/ 104912 h 319726"/>
                <a:gd name="connsiteX10" fmla="*/ 19195 w 686340"/>
                <a:gd name="connsiteY10" fmla="*/ 137 h 319726"/>
                <a:gd name="connsiteX0" fmla="*/ 19195 w 686340"/>
                <a:gd name="connsiteY0" fmla="*/ 56 h 319645"/>
                <a:gd name="connsiteX1" fmla="*/ 145 w 686340"/>
                <a:gd name="connsiteY1" fmla="*/ 85781 h 319645"/>
                <a:gd name="connsiteX2" fmla="*/ 12845 w 686340"/>
                <a:gd name="connsiteY2" fmla="*/ 219131 h 319645"/>
                <a:gd name="connsiteX3" fmla="*/ 54120 w 686340"/>
                <a:gd name="connsiteY3" fmla="*/ 314381 h 319645"/>
                <a:gd name="connsiteX4" fmla="*/ 136670 w 686340"/>
                <a:gd name="connsiteY4" fmla="*/ 308031 h 319645"/>
                <a:gd name="connsiteX5" fmla="*/ 635145 w 686340"/>
                <a:gd name="connsiteY5" fmla="*/ 314381 h 319645"/>
                <a:gd name="connsiteX6" fmla="*/ 657370 w 686340"/>
                <a:gd name="connsiteY6" fmla="*/ 247706 h 319645"/>
                <a:gd name="connsiteX7" fmla="*/ 539895 w 686340"/>
                <a:gd name="connsiteY7" fmla="*/ 209606 h 319645"/>
                <a:gd name="connsiteX8" fmla="*/ 254145 w 686340"/>
                <a:gd name="connsiteY8" fmla="*/ 161981 h 319645"/>
                <a:gd name="connsiteX9" fmla="*/ 99363 w 686340"/>
                <a:gd name="connsiteY9" fmla="*/ 97687 h 319645"/>
                <a:gd name="connsiteX10" fmla="*/ 19195 w 686340"/>
                <a:gd name="connsiteY10" fmla="*/ 56 h 319645"/>
                <a:gd name="connsiteX0" fmla="*/ 19161 w 686306"/>
                <a:gd name="connsiteY0" fmla="*/ 56 h 314381"/>
                <a:gd name="connsiteX1" fmla="*/ 111 w 686306"/>
                <a:gd name="connsiteY1" fmla="*/ 85781 h 314381"/>
                <a:gd name="connsiteX2" fmla="*/ 12811 w 686306"/>
                <a:gd name="connsiteY2" fmla="*/ 219131 h 314381"/>
                <a:gd name="connsiteX3" fmla="*/ 42180 w 686306"/>
                <a:gd name="connsiteY3" fmla="*/ 307238 h 314381"/>
                <a:gd name="connsiteX4" fmla="*/ 136636 w 686306"/>
                <a:gd name="connsiteY4" fmla="*/ 308031 h 314381"/>
                <a:gd name="connsiteX5" fmla="*/ 635111 w 686306"/>
                <a:gd name="connsiteY5" fmla="*/ 314381 h 314381"/>
                <a:gd name="connsiteX6" fmla="*/ 657336 w 686306"/>
                <a:gd name="connsiteY6" fmla="*/ 247706 h 314381"/>
                <a:gd name="connsiteX7" fmla="*/ 539861 w 686306"/>
                <a:gd name="connsiteY7" fmla="*/ 209606 h 314381"/>
                <a:gd name="connsiteX8" fmla="*/ 254111 w 686306"/>
                <a:gd name="connsiteY8" fmla="*/ 161981 h 314381"/>
                <a:gd name="connsiteX9" fmla="*/ 99329 w 686306"/>
                <a:gd name="connsiteY9" fmla="*/ 97687 h 314381"/>
                <a:gd name="connsiteX10" fmla="*/ 19161 w 686306"/>
                <a:gd name="connsiteY10" fmla="*/ 56 h 314381"/>
                <a:gd name="connsiteX0" fmla="*/ 19161 w 686306"/>
                <a:gd name="connsiteY0" fmla="*/ 75 h 314400"/>
                <a:gd name="connsiteX1" fmla="*/ 111 w 686306"/>
                <a:gd name="connsiteY1" fmla="*/ 114375 h 314400"/>
                <a:gd name="connsiteX2" fmla="*/ 12811 w 686306"/>
                <a:gd name="connsiteY2" fmla="*/ 219150 h 314400"/>
                <a:gd name="connsiteX3" fmla="*/ 42180 w 686306"/>
                <a:gd name="connsiteY3" fmla="*/ 307257 h 314400"/>
                <a:gd name="connsiteX4" fmla="*/ 136636 w 686306"/>
                <a:gd name="connsiteY4" fmla="*/ 308050 h 314400"/>
                <a:gd name="connsiteX5" fmla="*/ 635111 w 686306"/>
                <a:gd name="connsiteY5" fmla="*/ 314400 h 314400"/>
                <a:gd name="connsiteX6" fmla="*/ 657336 w 686306"/>
                <a:gd name="connsiteY6" fmla="*/ 247725 h 314400"/>
                <a:gd name="connsiteX7" fmla="*/ 539861 w 686306"/>
                <a:gd name="connsiteY7" fmla="*/ 209625 h 314400"/>
                <a:gd name="connsiteX8" fmla="*/ 254111 w 686306"/>
                <a:gd name="connsiteY8" fmla="*/ 162000 h 314400"/>
                <a:gd name="connsiteX9" fmla="*/ 99329 w 686306"/>
                <a:gd name="connsiteY9" fmla="*/ 97706 h 314400"/>
                <a:gd name="connsiteX10" fmla="*/ 19161 w 686306"/>
                <a:gd name="connsiteY10" fmla="*/ 75 h 3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6306" h="314400">
                  <a:moveTo>
                    <a:pt x="19161" y="75"/>
                  </a:moveTo>
                  <a:cubicBezTo>
                    <a:pt x="2625" y="2853"/>
                    <a:pt x="1169" y="77863"/>
                    <a:pt x="111" y="114375"/>
                  </a:cubicBezTo>
                  <a:cubicBezTo>
                    <a:pt x="-947" y="150887"/>
                    <a:pt x="5800" y="187003"/>
                    <a:pt x="12811" y="219150"/>
                  </a:cubicBezTo>
                  <a:cubicBezTo>
                    <a:pt x="19823" y="251297"/>
                    <a:pt x="21543" y="292440"/>
                    <a:pt x="42180" y="307257"/>
                  </a:cubicBezTo>
                  <a:cubicBezTo>
                    <a:pt x="62817" y="322074"/>
                    <a:pt x="37814" y="306860"/>
                    <a:pt x="136636" y="308050"/>
                  </a:cubicBezTo>
                  <a:lnTo>
                    <a:pt x="635111" y="314400"/>
                  </a:lnTo>
                  <a:cubicBezTo>
                    <a:pt x="724275" y="311490"/>
                    <a:pt x="673211" y="265187"/>
                    <a:pt x="657336" y="247725"/>
                  </a:cubicBezTo>
                  <a:cubicBezTo>
                    <a:pt x="641461" y="230263"/>
                    <a:pt x="607065" y="223912"/>
                    <a:pt x="539861" y="209625"/>
                  </a:cubicBezTo>
                  <a:cubicBezTo>
                    <a:pt x="472657" y="195338"/>
                    <a:pt x="325548" y="179462"/>
                    <a:pt x="254111" y="162000"/>
                  </a:cubicBezTo>
                  <a:cubicBezTo>
                    <a:pt x="182674" y="144538"/>
                    <a:pt x="135842" y="123635"/>
                    <a:pt x="99329" y="97706"/>
                  </a:cubicBezTo>
                  <a:cubicBezTo>
                    <a:pt x="62816" y="71777"/>
                    <a:pt x="35697" y="-2703"/>
                    <a:pt x="19161" y="75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4" name="フリーフォーム 23"/>
            <p:cNvSpPr/>
            <p:nvPr/>
          </p:nvSpPr>
          <p:spPr bwMode="auto">
            <a:xfrm>
              <a:off x="368783" y="3083356"/>
              <a:ext cx="175438" cy="209929"/>
            </a:xfrm>
            <a:custGeom>
              <a:avLst/>
              <a:gdLst>
                <a:gd name="connsiteX0" fmla="*/ 1369 w 175438"/>
                <a:gd name="connsiteY0" fmla="*/ 78 h 209929"/>
                <a:gd name="connsiteX1" fmla="*/ 32326 w 175438"/>
                <a:gd name="connsiteY1" fmla="*/ 61990 h 209929"/>
                <a:gd name="connsiteX2" fmla="*/ 25182 w 175438"/>
                <a:gd name="connsiteY2" fmla="*/ 162003 h 209929"/>
                <a:gd name="connsiteX3" fmla="*/ 70426 w 175438"/>
                <a:gd name="connsiteY3" fmla="*/ 204865 h 209929"/>
                <a:gd name="connsiteX4" fmla="*/ 144244 w 175438"/>
                <a:gd name="connsiteY4" fmla="*/ 204865 h 209929"/>
                <a:gd name="connsiteX5" fmla="*/ 175201 w 175438"/>
                <a:gd name="connsiteY5" fmla="*/ 166765 h 209929"/>
                <a:gd name="connsiteX6" fmla="*/ 129957 w 175438"/>
                <a:gd name="connsiteY6" fmla="*/ 90565 h 209929"/>
                <a:gd name="connsiteX7" fmla="*/ 84713 w 175438"/>
                <a:gd name="connsiteY7" fmla="*/ 50084 h 209929"/>
                <a:gd name="connsiteX8" fmla="*/ 1369 w 175438"/>
                <a:gd name="connsiteY8" fmla="*/ 78 h 20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438" h="209929">
                  <a:moveTo>
                    <a:pt x="1369" y="78"/>
                  </a:moveTo>
                  <a:cubicBezTo>
                    <a:pt x="-7362" y="2062"/>
                    <a:pt x="28357" y="35003"/>
                    <a:pt x="32326" y="61990"/>
                  </a:cubicBezTo>
                  <a:cubicBezTo>
                    <a:pt x="36295" y="88978"/>
                    <a:pt x="18832" y="138191"/>
                    <a:pt x="25182" y="162003"/>
                  </a:cubicBezTo>
                  <a:cubicBezTo>
                    <a:pt x="31532" y="185815"/>
                    <a:pt x="50582" y="197721"/>
                    <a:pt x="70426" y="204865"/>
                  </a:cubicBezTo>
                  <a:cubicBezTo>
                    <a:pt x="90270" y="212009"/>
                    <a:pt x="126782" y="211215"/>
                    <a:pt x="144244" y="204865"/>
                  </a:cubicBezTo>
                  <a:cubicBezTo>
                    <a:pt x="161706" y="198515"/>
                    <a:pt x="177582" y="185815"/>
                    <a:pt x="175201" y="166765"/>
                  </a:cubicBezTo>
                  <a:cubicBezTo>
                    <a:pt x="172820" y="147715"/>
                    <a:pt x="145038" y="110012"/>
                    <a:pt x="129957" y="90565"/>
                  </a:cubicBezTo>
                  <a:cubicBezTo>
                    <a:pt x="114876" y="71118"/>
                    <a:pt x="106144" y="65959"/>
                    <a:pt x="84713" y="50084"/>
                  </a:cubicBezTo>
                  <a:cubicBezTo>
                    <a:pt x="63282" y="34209"/>
                    <a:pt x="10100" y="-1906"/>
                    <a:pt x="1369" y="78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5" name="フリーフォーム 24"/>
            <p:cNvSpPr/>
            <p:nvPr/>
          </p:nvSpPr>
          <p:spPr bwMode="auto">
            <a:xfrm>
              <a:off x="503502" y="3223928"/>
              <a:ext cx="569119" cy="100012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119" h="100012">
                  <a:moveTo>
                    <a:pt x="0" y="0"/>
                  </a:moveTo>
                  <a:lnTo>
                    <a:pt x="9525" y="61912"/>
                  </a:lnTo>
                  <a:lnTo>
                    <a:pt x="569119" y="100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66">
                <a:alpha val="50196"/>
              </a:srgbClr>
            </a:solidFill>
            <a:ln w="190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6" name="フリーフォーム 25"/>
            <p:cNvSpPr/>
            <p:nvPr/>
          </p:nvSpPr>
          <p:spPr bwMode="auto">
            <a:xfrm rot="557363">
              <a:off x="382791" y="2638430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7" name="フリーフォーム 26"/>
            <p:cNvSpPr/>
            <p:nvPr/>
          </p:nvSpPr>
          <p:spPr bwMode="auto">
            <a:xfrm>
              <a:off x="503502" y="3224498"/>
              <a:ext cx="628649" cy="188118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  <a:gd name="connsiteX0" fmla="*/ 0 w 650081"/>
                <a:gd name="connsiteY0" fmla="*/ 0 h 190499"/>
                <a:gd name="connsiteX1" fmla="*/ 9525 w 650081"/>
                <a:gd name="connsiteY1" fmla="*/ 61912 h 190499"/>
                <a:gd name="connsiteX2" fmla="*/ 650081 w 650081"/>
                <a:gd name="connsiteY2" fmla="*/ 190499 h 190499"/>
                <a:gd name="connsiteX3" fmla="*/ 0 w 650081"/>
                <a:gd name="connsiteY3" fmla="*/ 0 h 190499"/>
                <a:gd name="connsiteX0" fmla="*/ 0 w 628649"/>
                <a:gd name="connsiteY0" fmla="*/ 0 h 188118"/>
                <a:gd name="connsiteX1" fmla="*/ 9525 w 628649"/>
                <a:gd name="connsiteY1" fmla="*/ 61912 h 188118"/>
                <a:gd name="connsiteX2" fmla="*/ 628649 w 628649"/>
                <a:gd name="connsiteY2" fmla="*/ 188118 h 188118"/>
                <a:gd name="connsiteX3" fmla="*/ 0 w 628649"/>
                <a:gd name="connsiteY3" fmla="*/ 0 h 18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49" h="188118">
                  <a:moveTo>
                    <a:pt x="0" y="0"/>
                  </a:moveTo>
                  <a:lnTo>
                    <a:pt x="9525" y="61912"/>
                  </a:lnTo>
                  <a:lnTo>
                    <a:pt x="628649" y="1881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FF006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8" name="円弧 27"/>
            <p:cNvSpPr/>
            <p:nvPr/>
          </p:nvSpPr>
          <p:spPr bwMode="auto">
            <a:xfrm>
              <a:off x="518167" y="2550901"/>
              <a:ext cx="864096" cy="864096"/>
            </a:xfrm>
            <a:prstGeom prst="arc">
              <a:avLst>
                <a:gd name="adj1" fmla="val 16200000"/>
                <a:gd name="adj2" fmla="val 20997475"/>
              </a:avLst>
            </a:prstGeom>
            <a:noFill/>
            <a:ln w="381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29" name="直線矢印コネクタ 28"/>
            <p:cNvCxnSpPr/>
            <p:nvPr/>
          </p:nvCxnSpPr>
          <p:spPr bwMode="auto">
            <a:xfrm>
              <a:off x="1205252" y="3378833"/>
              <a:ext cx="32403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" name="テキスト ボックス 29"/>
            <p:cNvSpPr txBox="1"/>
            <p:nvPr/>
          </p:nvSpPr>
          <p:spPr>
            <a:xfrm>
              <a:off x="1127935" y="232439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CC99"/>
                  </a:solidFill>
                </a:rPr>
                <a:t>回転</a:t>
              </a:r>
              <a:endParaRPr kumimoji="1" lang="ja-JP" altLang="en-US" sz="1800" b="1" dirty="0">
                <a:solidFill>
                  <a:srgbClr val="00CC99"/>
                </a:solidFill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241256" y="2972470"/>
              <a:ext cx="649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00FF"/>
                  </a:solidFill>
                </a:rPr>
                <a:t>並進</a:t>
              </a:r>
              <a:endParaRPr kumimoji="1" lang="ja-JP" altLang="en-US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305152" y="205785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声帯</a:t>
              </a:r>
              <a:endParaRPr kumimoji="1" lang="ja-JP" altLang="en-US" dirty="0"/>
            </a:p>
          </p:txBody>
        </p:sp>
        <p:cxnSp>
          <p:nvCxnSpPr>
            <p:cNvPr id="33" name="直線コネクタ 32"/>
            <p:cNvCxnSpPr/>
            <p:nvPr/>
          </p:nvCxnSpPr>
          <p:spPr bwMode="auto">
            <a:xfrm>
              <a:off x="583069" y="2302718"/>
              <a:ext cx="180000" cy="97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4" name="直線コネクタ 33"/>
          <p:cNvCxnSpPr/>
          <p:nvPr/>
        </p:nvCxnSpPr>
        <p:spPr bwMode="auto">
          <a:xfrm>
            <a:off x="1079612" y="3609044"/>
            <a:ext cx="36004" cy="2160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202036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 smtClean="0"/>
              <a:t>生成モデルアプローチに</a:t>
            </a:r>
            <a:r>
              <a:rPr lang="ja-JP" altLang="en-US" sz="2800" dirty="0"/>
              <a:t>よる音源</a:t>
            </a:r>
            <a:r>
              <a:rPr lang="ja-JP" altLang="en-US" sz="2800" dirty="0" smtClean="0"/>
              <a:t>定位 </a:t>
            </a:r>
            <a:r>
              <a:rPr lang="en-US" altLang="ja-JP" sz="1600" dirty="0" smtClean="0"/>
              <a:t>[</a:t>
            </a:r>
            <a:r>
              <a:rPr lang="en-US" altLang="ja-JP" sz="1600" dirty="0" err="1" smtClean="0"/>
              <a:t>Suzuki&amp;Kameoka</a:t>
            </a:r>
            <a:r>
              <a:rPr lang="en-US" altLang="ja-JP" sz="1600" dirty="0" smtClean="0"/>
              <a:t> 2016]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4325" y="864000"/>
            <a:ext cx="8497888" cy="5832000"/>
          </a:xfrm>
        </p:spPr>
        <p:txBody>
          <a:bodyPr/>
          <a:lstStyle/>
          <a:p>
            <a:r>
              <a:rPr lang="ja-JP" altLang="en-US" dirty="0" smtClean="0"/>
              <a:t>マイクロホンアレー観測信号の生成プロセス</a:t>
            </a:r>
            <a:endParaRPr kumimoji="1" lang="en-US" altLang="ja-JP" sz="1050" dirty="0" smtClean="0"/>
          </a:p>
        </p:txBody>
      </p:sp>
      <p:grpSp>
        <p:nvGrpSpPr>
          <p:cNvPr id="70" name="グループ化 69"/>
          <p:cNvGrpSpPr/>
          <p:nvPr/>
        </p:nvGrpSpPr>
        <p:grpSpPr>
          <a:xfrm>
            <a:off x="143508" y="2700000"/>
            <a:ext cx="1795246" cy="3250958"/>
            <a:chOff x="6476164" y="754106"/>
            <a:chExt cx="1795246" cy="3250958"/>
          </a:xfrm>
        </p:grpSpPr>
        <p:sp>
          <p:nvSpPr>
            <p:cNvPr id="71" name="円/楕円 70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72" name="図 71" descr="txp_fig.pn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3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3" name="円/楕円 72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74" name="直線矢印コネクタ 73"/>
            <p:cNvCxnSpPr>
              <a:stCxn id="71" idx="4"/>
              <a:endCxn id="73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5" name="円/楕円 74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76" name="図 75" descr="txp_fig.png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4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77" name="直線矢印コネクタ 76"/>
            <p:cNvCxnSpPr>
              <a:stCxn id="75" idx="4"/>
              <a:endCxn id="71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78" name="図 77" descr="txp_fig.png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5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79" name="図 78" descr="txp_fig.png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6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80" name="テキスト ボックス 79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83" name="図 82" descr="txp_fig.png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sp>
        <p:nvSpPr>
          <p:cNvPr id="84" name="テキスト ボックス 83"/>
          <p:cNvSpPr txBox="1"/>
          <p:nvPr/>
        </p:nvSpPr>
        <p:spPr>
          <a:xfrm>
            <a:off x="6883392" y="4139738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00FF"/>
                </a:solidFill>
              </a:rPr>
              <a:t>音源位置</a:t>
            </a:r>
            <a:endParaRPr kumimoji="1" lang="ja-JP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89" name="直線矢印コネクタ 88"/>
          <p:cNvCxnSpPr/>
          <p:nvPr/>
        </p:nvCxnSpPr>
        <p:spPr bwMode="auto">
          <a:xfrm flipH="1">
            <a:off x="5638573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90" name="テキスト ボックス 89"/>
          <p:cNvSpPr txBox="1"/>
          <p:nvPr/>
        </p:nvSpPr>
        <p:spPr>
          <a:xfrm>
            <a:off x="3403115" y="2842729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8080"/>
                </a:solidFill>
              </a:rPr>
              <a:t>定数</a:t>
            </a:r>
            <a:endParaRPr kumimoji="1" lang="ja-JP" altLang="en-US" sz="2000" b="1" dirty="0">
              <a:solidFill>
                <a:srgbClr val="008080"/>
              </a:solidFill>
            </a:endParaRPr>
          </a:p>
        </p:txBody>
      </p:sp>
      <p:cxnSp>
        <p:nvCxnSpPr>
          <p:cNvPr id="91" name="直線矢印コネクタ 90"/>
          <p:cNvCxnSpPr/>
          <p:nvPr/>
        </p:nvCxnSpPr>
        <p:spPr bwMode="auto">
          <a:xfrm>
            <a:off x="3743908" y="3358670"/>
            <a:ext cx="733627" cy="21625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grpSp>
        <p:nvGrpSpPr>
          <p:cNvPr id="92" name="グループ化 91"/>
          <p:cNvGrpSpPr/>
          <p:nvPr/>
        </p:nvGrpSpPr>
        <p:grpSpPr>
          <a:xfrm>
            <a:off x="4247964" y="5585174"/>
            <a:ext cx="1623389" cy="400110"/>
            <a:chOff x="4247964" y="5585174"/>
            <a:chExt cx="1623389" cy="400110"/>
          </a:xfrm>
        </p:grpSpPr>
        <p:sp>
          <p:nvSpPr>
            <p:cNvPr id="93" name="テキスト ボックス 92"/>
            <p:cNvSpPr txBox="1"/>
            <p:nvPr/>
          </p:nvSpPr>
          <p:spPr>
            <a:xfrm>
              <a:off x="4654353" y="558517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 smtClean="0">
                  <a:solidFill>
                    <a:srgbClr val="FF0066"/>
                  </a:solidFill>
                </a:rPr>
                <a:t>観測信号</a:t>
              </a:r>
              <a:endParaRPr kumimoji="1" lang="ja-JP" altLang="en-US" sz="2000" b="1" dirty="0">
                <a:solidFill>
                  <a:srgbClr val="FF0066"/>
                </a:solidFill>
              </a:endParaRPr>
            </a:p>
          </p:txBody>
        </p:sp>
        <p:pic>
          <p:nvPicPr>
            <p:cNvPr id="94" name="図 9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964" y="5660292"/>
              <a:ext cx="405384" cy="252984"/>
            </a:xfrm>
            <a:prstGeom prst="rect">
              <a:avLst/>
            </a:prstGeom>
          </p:spPr>
        </p:pic>
      </p:grpSp>
      <p:pic>
        <p:nvPicPr>
          <p:cNvPr id="39" name="図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31" y="4213734"/>
            <a:ext cx="1193294" cy="2529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17" y="4901519"/>
            <a:ext cx="791873" cy="3035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435" y="6193627"/>
            <a:ext cx="2955350" cy="303581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22" y="1424128"/>
            <a:ext cx="3587531" cy="549914"/>
          </a:xfrm>
          <a:prstGeom prst="rect">
            <a:avLst/>
          </a:prstGeom>
        </p:spPr>
      </p:pic>
      <p:grpSp>
        <p:nvGrpSpPr>
          <p:cNvPr id="69" name="グループ化 68"/>
          <p:cNvGrpSpPr/>
          <p:nvPr/>
        </p:nvGrpSpPr>
        <p:grpSpPr>
          <a:xfrm>
            <a:off x="6431154" y="1315639"/>
            <a:ext cx="2491510" cy="2130245"/>
            <a:chOff x="6106566" y="1285680"/>
            <a:chExt cx="3282050" cy="2806155"/>
          </a:xfrm>
        </p:grpSpPr>
        <p:sp>
          <p:nvSpPr>
            <p:cNvPr id="85" name="テキスト ボックス 84"/>
            <p:cNvSpPr txBox="1"/>
            <p:nvPr/>
          </p:nvSpPr>
          <p:spPr>
            <a:xfrm>
              <a:off x="7599647" y="3564773"/>
              <a:ext cx="1788969" cy="527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Calibri" panose="020F0502020204030204" pitchFamily="34" charset="0"/>
                </a:rPr>
                <a:t>アレー幾何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6244817" y="1348708"/>
              <a:ext cx="2556284" cy="2556284"/>
              <a:chOff x="1151620" y="2708920"/>
              <a:chExt cx="3600400" cy="3600400"/>
            </a:xfrm>
          </p:grpSpPr>
          <p:cxnSp>
            <p:nvCxnSpPr>
              <p:cNvPr id="111" name="直線コネクタ 110"/>
              <p:cNvCxnSpPr/>
              <p:nvPr/>
            </p:nvCxnSpPr>
            <p:spPr bwMode="auto">
              <a:xfrm>
                <a:off x="2951820" y="2816932"/>
                <a:ext cx="0" cy="16921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直線コネクタ 112"/>
              <p:cNvCxnSpPr/>
              <p:nvPr/>
            </p:nvCxnSpPr>
            <p:spPr bwMode="auto">
              <a:xfrm>
                <a:off x="2951820" y="4509120"/>
                <a:ext cx="0" cy="16921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直線コネクタ 114"/>
              <p:cNvCxnSpPr/>
              <p:nvPr/>
            </p:nvCxnSpPr>
            <p:spPr bwMode="auto">
              <a:xfrm flipV="1">
                <a:off x="1907704" y="4509120"/>
                <a:ext cx="1044116" cy="75608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直線コネクタ 115"/>
              <p:cNvCxnSpPr/>
              <p:nvPr/>
            </p:nvCxnSpPr>
            <p:spPr bwMode="auto">
              <a:xfrm flipV="1">
                <a:off x="2951820" y="3753036"/>
                <a:ext cx="1044116" cy="75608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直線コネクタ 116"/>
              <p:cNvCxnSpPr/>
              <p:nvPr/>
            </p:nvCxnSpPr>
            <p:spPr bwMode="auto">
              <a:xfrm rot="5400000">
                <a:off x="2105726" y="3663026"/>
                <a:ext cx="0" cy="16921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直線コネクタ 117"/>
              <p:cNvCxnSpPr/>
              <p:nvPr/>
            </p:nvCxnSpPr>
            <p:spPr bwMode="auto">
              <a:xfrm rot="5400000">
                <a:off x="3797914" y="3667202"/>
                <a:ext cx="0" cy="16921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9" name="円/楕円 118"/>
              <p:cNvSpPr/>
              <p:nvPr/>
            </p:nvSpPr>
            <p:spPr bwMode="auto">
              <a:xfrm>
                <a:off x="2843808" y="4401108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20" name="円/楕円 119"/>
              <p:cNvSpPr/>
              <p:nvPr/>
            </p:nvSpPr>
            <p:spPr bwMode="auto">
              <a:xfrm>
                <a:off x="1151620" y="4401108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21" name="円/楕円 120"/>
              <p:cNvSpPr/>
              <p:nvPr/>
            </p:nvSpPr>
            <p:spPr bwMode="auto">
              <a:xfrm>
                <a:off x="4535996" y="4405284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22" name="円/楕円 121"/>
              <p:cNvSpPr/>
              <p:nvPr/>
            </p:nvSpPr>
            <p:spPr bwMode="auto">
              <a:xfrm>
                <a:off x="3887924" y="3645024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23" name="円/楕円 122"/>
              <p:cNvSpPr/>
              <p:nvPr/>
            </p:nvSpPr>
            <p:spPr bwMode="auto">
              <a:xfrm>
                <a:off x="1799692" y="5157192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24" name="円/楕円 123"/>
              <p:cNvSpPr/>
              <p:nvPr/>
            </p:nvSpPr>
            <p:spPr bwMode="auto">
              <a:xfrm>
                <a:off x="2843808" y="6093296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  <p:sp>
            <p:nvSpPr>
              <p:cNvPr id="125" name="円/楕円 124"/>
              <p:cNvSpPr/>
              <p:nvPr/>
            </p:nvSpPr>
            <p:spPr bwMode="auto">
              <a:xfrm>
                <a:off x="2843808" y="2708920"/>
                <a:ext cx="216024" cy="216024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UI Gothic" pitchFamily="50" charset="-128"/>
                </a:endParaRPr>
              </a:p>
            </p:txBody>
          </p:sp>
        </p:grpSp>
        <p:sp>
          <p:nvSpPr>
            <p:cNvPr id="95" name="円弧 94"/>
            <p:cNvSpPr/>
            <p:nvPr/>
          </p:nvSpPr>
          <p:spPr bwMode="auto">
            <a:xfrm>
              <a:off x="7539094" y="2460958"/>
              <a:ext cx="1198258" cy="354206"/>
            </a:xfrm>
            <a:prstGeom prst="arc">
              <a:avLst>
                <a:gd name="adj1" fmla="val 41928"/>
                <a:gd name="adj2" fmla="val 1076563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96" name="図 9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130" y="2884543"/>
              <a:ext cx="228600" cy="202692"/>
            </a:xfrm>
            <a:prstGeom prst="rect">
              <a:avLst/>
            </a:prstGeom>
          </p:spPr>
        </p:pic>
        <p:cxnSp>
          <p:nvCxnSpPr>
            <p:cNvPr id="97" name="直線矢印コネクタ 96"/>
            <p:cNvCxnSpPr/>
            <p:nvPr/>
          </p:nvCxnSpPr>
          <p:spPr bwMode="auto">
            <a:xfrm>
              <a:off x="8594092" y="2895260"/>
              <a:ext cx="38318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98" name="図 9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4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152" y="2973776"/>
              <a:ext cx="152400" cy="126492"/>
            </a:xfrm>
            <a:prstGeom prst="rect">
              <a:avLst/>
            </a:prstGeom>
          </p:spPr>
        </p:pic>
        <p:cxnSp>
          <p:nvCxnSpPr>
            <p:cNvPr id="99" name="直線コネクタ 98"/>
            <p:cNvCxnSpPr>
              <a:cxnSpLocks noChangeAspect="1"/>
            </p:cNvCxnSpPr>
            <p:nvPr/>
          </p:nvCxnSpPr>
          <p:spPr bwMode="auto">
            <a:xfrm flipV="1">
              <a:off x="7853082" y="1988109"/>
              <a:ext cx="296529" cy="21472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pic>
          <p:nvPicPr>
            <p:cNvPr id="100" name="図 9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776" y="1888130"/>
              <a:ext cx="126492" cy="176784"/>
            </a:xfrm>
            <a:prstGeom prst="rect">
              <a:avLst/>
            </a:prstGeom>
          </p:spPr>
        </p:pic>
        <p:cxnSp>
          <p:nvCxnSpPr>
            <p:cNvPr id="102" name="直線矢印コネクタ 101"/>
            <p:cNvCxnSpPr/>
            <p:nvPr/>
          </p:nvCxnSpPr>
          <p:spPr bwMode="auto">
            <a:xfrm rot="16200000">
              <a:off x="7530209" y="1477275"/>
              <a:ext cx="38318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03" name="図 1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768" y="1447206"/>
              <a:ext cx="126492" cy="126492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7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313" y="1306825"/>
              <a:ext cx="381000" cy="278892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447" y="1646388"/>
              <a:ext cx="381000" cy="278892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2559" y="2239603"/>
              <a:ext cx="381000" cy="278892"/>
            </a:xfrm>
            <a:prstGeom prst="rect">
              <a:avLst/>
            </a:prstGeom>
          </p:spPr>
        </p:pic>
        <p:pic>
          <p:nvPicPr>
            <p:cNvPr id="107" name="図 10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0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66" y="2224158"/>
              <a:ext cx="381000" cy="278892"/>
            </a:xfrm>
            <a:prstGeom prst="rect">
              <a:avLst/>
            </a:prstGeom>
          </p:spPr>
        </p:pic>
        <p:pic>
          <p:nvPicPr>
            <p:cNvPr id="108" name="図 10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4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492" y="2239857"/>
              <a:ext cx="381000" cy="278892"/>
            </a:xfrm>
            <a:prstGeom prst="rect">
              <a:avLst/>
            </a:prstGeom>
          </p:spPr>
        </p:pic>
        <p:pic>
          <p:nvPicPr>
            <p:cNvPr id="109" name="図 10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202" y="3112085"/>
              <a:ext cx="381000" cy="278892"/>
            </a:xfrm>
            <a:prstGeom prst="rect">
              <a:avLst/>
            </a:prstGeom>
          </p:spPr>
        </p:pic>
        <p:pic>
          <p:nvPicPr>
            <p:cNvPr id="110" name="図 10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313" y="3730492"/>
              <a:ext cx="381000" cy="278892"/>
            </a:xfrm>
            <a:prstGeom prst="rect">
              <a:avLst/>
            </a:prstGeom>
          </p:spPr>
        </p:pic>
      </p:grpSp>
      <p:sp>
        <p:nvSpPr>
          <p:cNvPr id="126" name="右矢印 125"/>
          <p:cNvSpPr/>
          <p:nvPr/>
        </p:nvSpPr>
        <p:spPr bwMode="auto">
          <a:xfrm>
            <a:off x="2431579" y="2029731"/>
            <a:ext cx="592249" cy="38330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0000">
                <a:srgbClr val="40458C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2992466" y="2020778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空間差分近似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470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ja-JP" altLang="en-US" sz="2600" dirty="0" smtClean="0"/>
              <a:t>確率モデルを用いた逆問題へのアプローチ</a:t>
            </a:r>
            <a:endParaRPr lang="en-US" altLang="ja-JP" sz="2600" dirty="0" smtClean="0"/>
          </a:p>
          <a:p>
            <a:pPr marL="360363" indent="-360363"/>
            <a:r>
              <a:rPr lang="ja-JP" altLang="en-US" sz="2600" dirty="0"/>
              <a:t>確率統計・パターン認識・信号処理の</a:t>
            </a:r>
            <a:r>
              <a:rPr lang="ja-JP" altLang="en-US" sz="2600" dirty="0" smtClean="0"/>
              <a:t>基礎</a:t>
            </a:r>
            <a:endParaRPr lang="en-US" altLang="ja-JP" sz="2600" dirty="0" smtClean="0"/>
          </a:p>
          <a:p>
            <a:pPr lvl="1"/>
            <a:r>
              <a:rPr lang="ja-JP" altLang="en-US" dirty="0"/>
              <a:t>確率則，ベイズの定理，有名な確率</a:t>
            </a:r>
            <a:r>
              <a:rPr lang="ja-JP" altLang="en-US" dirty="0" smtClean="0"/>
              <a:t>分布，推定量</a:t>
            </a:r>
            <a:endParaRPr lang="en-US" altLang="ja-JP" dirty="0" smtClean="0"/>
          </a:p>
          <a:p>
            <a:pPr lvl="1"/>
            <a:r>
              <a:rPr lang="ja-JP" altLang="en-US" dirty="0"/>
              <a:t>主成分</a:t>
            </a:r>
            <a:r>
              <a:rPr lang="ja-JP" altLang="en-US" dirty="0" smtClean="0"/>
              <a:t>分析，混合正規分布モデル，隠れマルコフモデル</a:t>
            </a:r>
            <a:endParaRPr lang="en-US" altLang="ja-JP" dirty="0" smtClean="0"/>
          </a:p>
          <a:p>
            <a:pPr lvl="1"/>
            <a:r>
              <a:rPr lang="ja-JP" altLang="en-US" dirty="0"/>
              <a:t>線形</a:t>
            </a:r>
            <a:r>
              <a:rPr lang="ja-JP" altLang="en-US" dirty="0" smtClean="0"/>
              <a:t>時不変システム，フーリエ変換</a:t>
            </a:r>
            <a:endParaRPr lang="en-US" altLang="ja-JP" dirty="0" smtClean="0"/>
          </a:p>
          <a:p>
            <a:pPr marL="360363" indent="-360363"/>
            <a:r>
              <a:rPr lang="ja-JP" altLang="en-US" sz="2600" dirty="0" smtClean="0"/>
              <a:t>確率モデルを用いた音声音響信号処理</a:t>
            </a:r>
            <a:endParaRPr lang="en-US" altLang="ja-JP" sz="2600" dirty="0" smtClean="0"/>
          </a:p>
          <a:p>
            <a:pPr marL="622300" lvl="1" indent="-268288"/>
            <a:r>
              <a:rPr lang="ja-JP" altLang="en-US" dirty="0" smtClean="0"/>
              <a:t>音声分析合成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残響除去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音源定位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音源分離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基本周波数パターン分析合成</a:t>
            </a:r>
            <a:endParaRPr lang="en-US" altLang="ja-JP" dirty="0" smtClean="0"/>
          </a:p>
          <a:p>
            <a:pPr marL="622300" lvl="1" indent="-268288"/>
            <a:r>
              <a:rPr kumimoji="1" lang="ja-JP" altLang="en-US" dirty="0" smtClean="0"/>
              <a:t>音場再現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0" y="4941168"/>
            <a:ext cx="9144000" cy="191683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0" y="900000"/>
            <a:ext cx="9144000" cy="227697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0" y="3681028"/>
            <a:ext cx="9144000" cy="82809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511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ja-JP" altLang="en-US" sz="2600" dirty="0" smtClean="0"/>
              <a:t>確率モデルを用いた逆問題へのアプローチ</a:t>
            </a:r>
            <a:endParaRPr lang="en-US" altLang="ja-JP" sz="2600" dirty="0" smtClean="0"/>
          </a:p>
          <a:p>
            <a:pPr marL="360363" indent="-360363"/>
            <a:r>
              <a:rPr lang="ja-JP" altLang="en-US" sz="2600" dirty="0"/>
              <a:t>確率統計・パターン認識・信号処理の</a:t>
            </a:r>
            <a:r>
              <a:rPr lang="ja-JP" altLang="en-US" sz="2600" dirty="0" smtClean="0"/>
              <a:t>基礎</a:t>
            </a:r>
            <a:endParaRPr lang="en-US" altLang="ja-JP" sz="2600" dirty="0" smtClean="0"/>
          </a:p>
          <a:p>
            <a:pPr lvl="1"/>
            <a:r>
              <a:rPr lang="ja-JP" altLang="en-US" dirty="0"/>
              <a:t>確率則，ベイズの定理，有名な確率</a:t>
            </a:r>
            <a:r>
              <a:rPr lang="ja-JP" altLang="en-US" dirty="0" smtClean="0"/>
              <a:t>分布，推定量</a:t>
            </a:r>
            <a:endParaRPr lang="en-US" altLang="ja-JP" dirty="0" smtClean="0"/>
          </a:p>
          <a:p>
            <a:pPr lvl="1"/>
            <a:r>
              <a:rPr lang="ja-JP" altLang="en-US" dirty="0"/>
              <a:t>主成分</a:t>
            </a:r>
            <a:r>
              <a:rPr lang="ja-JP" altLang="en-US" dirty="0" smtClean="0"/>
              <a:t>分析，混合正規分布モデル，隠れマルコフモデル</a:t>
            </a:r>
            <a:endParaRPr lang="en-US" altLang="ja-JP" dirty="0" smtClean="0"/>
          </a:p>
          <a:p>
            <a:pPr lvl="1"/>
            <a:r>
              <a:rPr lang="ja-JP" altLang="en-US" dirty="0"/>
              <a:t>線形</a:t>
            </a:r>
            <a:r>
              <a:rPr lang="ja-JP" altLang="en-US" dirty="0" smtClean="0"/>
              <a:t>時不変システム，フーリエ変換</a:t>
            </a:r>
            <a:endParaRPr lang="en-US" altLang="ja-JP" dirty="0" smtClean="0"/>
          </a:p>
          <a:p>
            <a:pPr marL="360363" indent="-360363"/>
            <a:r>
              <a:rPr lang="ja-JP" altLang="en-US" sz="2600" dirty="0" smtClean="0"/>
              <a:t>確率モデルを用いた音声音響信号処理</a:t>
            </a:r>
            <a:endParaRPr lang="en-US" altLang="ja-JP" sz="2600" dirty="0" smtClean="0"/>
          </a:p>
          <a:p>
            <a:pPr marL="622300" lvl="1" indent="-268288"/>
            <a:r>
              <a:rPr lang="ja-JP" altLang="en-US" dirty="0" smtClean="0"/>
              <a:t>音声分析合成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残響除去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音源定位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音源分離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基本周波数パターン分析合成</a:t>
            </a:r>
            <a:endParaRPr lang="en-US" altLang="ja-JP" dirty="0" smtClean="0"/>
          </a:p>
          <a:p>
            <a:pPr marL="622300" lvl="1" indent="-268288"/>
            <a:r>
              <a:rPr kumimoji="1" lang="ja-JP" altLang="en-US" dirty="0" smtClean="0"/>
              <a:t>音場再現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0" y="5337212"/>
            <a:ext cx="9144000" cy="1520788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0" y="900000"/>
            <a:ext cx="9144000" cy="227697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0" y="3681028"/>
            <a:ext cx="9144000" cy="1224136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042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音源分離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/>
            <a:r>
              <a:rPr kumimoji="1" lang="ja-JP" altLang="en-US" sz="2400" dirty="0" smtClean="0"/>
              <a:t>複数の音源信号が重畳した混合信号から各音源信号成分を分離・復元する問題</a:t>
            </a:r>
            <a:endParaRPr kumimoji="1" lang="en-US" altLang="ja-JP" sz="2400" dirty="0" smtClean="0"/>
          </a:p>
          <a:p>
            <a:pPr marL="620712" lvl="1" indent="-266700"/>
            <a:r>
              <a:rPr lang="ja-JP" altLang="en-US" sz="2000" dirty="0" smtClean="0"/>
              <a:t>音声認識の前処理，ロボット聴覚，楽音信号加工，音声強調，・・・</a:t>
            </a:r>
            <a:endParaRPr lang="en-US" altLang="ja-JP" sz="2000" dirty="0" smtClean="0"/>
          </a:p>
          <a:p>
            <a:pPr marL="266700" indent="-266700"/>
            <a:r>
              <a:rPr kumimoji="1" lang="ja-JP" altLang="en-US" sz="2400" dirty="0" smtClean="0"/>
              <a:t>一般に混ざったものから元の成分を復元するのは困難</a:t>
            </a:r>
            <a:endParaRPr kumimoji="1" lang="en-US" altLang="ja-JP" sz="2400" dirty="0" smtClean="0"/>
          </a:p>
          <a:p>
            <a:pPr marL="620712" lvl="1" indent="-266700"/>
            <a:r>
              <a:rPr lang="en-US" altLang="ja-JP" sz="2000" dirty="0"/>
              <a:t>7</a:t>
            </a:r>
            <a:r>
              <a:rPr lang="en-US" altLang="ja-JP" sz="2000" dirty="0" smtClean="0"/>
              <a:t> + 4 = 11 </a:t>
            </a:r>
            <a:r>
              <a:rPr lang="ja-JP" altLang="en-US" sz="2000" dirty="0" smtClean="0"/>
              <a:t>を計算するのは簡単だが、</a:t>
            </a:r>
            <a:r>
              <a:rPr lang="en-US" altLang="ja-JP" sz="2000" dirty="0" smtClean="0"/>
              <a:t>11</a:t>
            </a:r>
            <a:r>
              <a:rPr lang="ja-JP" altLang="en-US" sz="2000" dirty="0" smtClean="0"/>
              <a:t>という結果のみから何と何を足したかを知ることはできない</a:t>
            </a:r>
            <a:endParaRPr lang="en-US" altLang="ja-JP" sz="2000" dirty="0" smtClean="0"/>
          </a:p>
          <a:p>
            <a:pPr marL="620712" lvl="1" indent="-266700"/>
            <a:r>
              <a:rPr kumimoji="1" lang="ja-JP" altLang="en-US" sz="2000" dirty="0"/>
              <a:t>何</a:t>
            </a:r>
            <a:r>
              <a:rPr kumimoji="1" lang="ja-JP" altLang="en-US" sz="2000" dirty="0" smtClean="0"/>
              <a:t>らかの仮定が必要</a:t>
            </a:r>
            <a:endParaRPr kumimoji="1" lang="en-US" altLang="ja-JP" sz="2000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モノラル音源分離</a:t>
            </a:r>
            <a:endParaRPr kumimoji="1" lang="en-US" altLang="ja-JP" dirty="0" smtClean="0"/>
          </a:p>
          <a:p>
            <a:pPr lvl="1"/>
            <a:r>
              <a:rPr kumimoji="1" lang="ja-JP" altLang="en-US" sz="2000" dirty="0" smtClean="0"/>
              <a:t>各音源の性質や傾向が手がかりとなる</a:t>
            </a:r>
            <a:endParaRPr kumimoji="1" lang="en-US" altLang="ja-JP" sz="2000" dirty="0" smtClean="0"/>
          </a:p>
          <a:p>
            <a:r>
              <a:rPr lang="ja-JP" altLang="en-US" sz="2400" dirty="0" smtClean="0"/>
              <a:t>多チャンネル音源分離</a:t>
            </a:r>
            <a:endParaRPr lang="en-US" altLang="ja-JP" dirty="0" smtClean="0"/>
          </a:p>
          <a:p>
            <a:pPr lvl="1"/>
            <a:r>
              <a:rPr kumimoji="1" lang="ja-JP" altLang="en-US" sz="2000" dirty="0" smtClean="0"/>
              <a:t>上記に加え，空間情報も手がかりとして使える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564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r>
              <a:rPr lang="ja-JP" altLang="en-US" dirty="0" smtClean="0"/>
              <a:t>資料：スペクトログラム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7" descr="psdY"/>
          <p:cNvPicPr>
            <a:picLocks noChangeAspect="1" noChangeArrowheads="1"/>
          </p:cNvPicPr>
          <p:nvPr/>
        </p:nvPicPr>
        <p:blipFill>
          <a:blip r:embed="rId2" cstate="print"/>
          <a:srcRect l="8232" t="3940" r="8506"/>
          <a:stretch>
            <a:fillRect/>
          </a:stretch>
        </p:blipFill>
        <p:spPr bwMode="auto">
          <a:xfrm>
            <a:off x="889348" y="2091201"/>
            <a:ext cx="7202466" cy="249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waveletspec"/>
          <p:cNvPicPr>
            <a:picLocks noChangeArrowheads="1"/>
          </p:cNvPicPr>
          <p:nvPr/>
        </p:nvPicPr>
        <p:blipFill>
          <a:blip r:embed="rId3" cstate="print"/>
          <a:srcRect l="6234" r="8466"/>
          <a:stretch>
            <a:fillRect/>
          </a:stretch>
        </p:blipFill>
        <p:spPr bwMode="auto">
          <a:xfrm>
            <a:off x="701458" y="4202071"/>
            <a:ext cx="7390356" cy="2513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図 5" descr="speech_waveform.bmp"/>
          <p:cNvPicPr>
            <a:picLocks noChangeAspect="1"/>
          </p:cNvPicPr>
          <p:nvPr/>
        </p:nvPicPr>
        <p:blipFill>
          <a:blip r:embed="rId4" cstate="print"/>
          <a:srcRect l="9726" r="8493" b="15320"/>
          <a:stretch>
            <a:fillRect/>
          </a:stretch>
        </p:blipFill>
        <p:spPr>
          <a:xfrm>
            <a:off x="1002081" y="935383"/>
            <a:ext cx="7089733" cy="108098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70286" y="2203936"/>
            <a:ext cx="4614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000" dirty="0" smtClean="0">
                <a:solidFill>
                  <a:schemeClr val="bg1"/>
                </a:solidFill>
                <a:latin typeface="Calibri" pitchFamily="34" charset="0"/>
              </a:rPr>
              <a:t>短時間</a:t>
            </a:r>
            <a:r>
              <a:rPr kumimoji="1" lang="en-US" altLang="ja-JP" sz="2000" dirty="0" smtClean="0">
                <a:solidFill>
                  <a:schemeClr val="bg1"/>
                </a:solidFill>
                <a:latin typeface="Calibri" pitchFamily="34" charset="0"/>
              </a:rPr>
              <a:t>Fourier</a:t>
            </a:r>
            <a:r>
              <a:rPr kumimoji="1" lang="ja-JP" altLang="en-US" sz="2000" dirty="0" smtClean="0">
                <a:solidFill>
                  <a:schemeClr val="bg1"/>
                </a:solidFill>
                <a:latin typeface="Calibri" pitchFamily="34" charset="0"/>
              </a:rPr>
              <a:t>変換 </a:t>
            </a:r>
            <a:r>
              <a:rPr kumimoji="1" lang="en-US" altLang="ja-JP" sz="2000" dirty="0" smtClean="0">
                <a:solidFill>
                  <a:schemeClr val="bg1"/>
                </a:solidFill>
                <a:latin typeface="Calibri" pitchFamily="34" charset="0"/>
              </a:rPr>
              <a:t>(</a:t>
            </a:r>
            <a:r>
              <a:rPr kumimoji="1" lang="en-US" altLang="ja-JP" sz="2000" dirty="0" smtClean="0">
                <a:solidFill>
                  <a:schemeClr val="bg1"/>
                </a:solidFill>
                <a:latin typeface="Calibri" pitchFamily="34" charset="0"/>
                <a:ea typeface="HGPｺﾞｼｯｸM" pitchFamily="50" charset="-128"/>
              </a:rPr>
              <a:t>STFT) </a:t>
            </a:r>
            <a:r>
              <a:rPr kumimoji="1" lang="ja-JP" altLang="en-US" sz="2000" dirty="0" smtClean="0">
                <a:solidFill>
                  <a:schemeClr val="bg1"/>
                </a:solidFill>
                <a:latin typeface="Calibri" pitchFamily="34" charset="0"/>
                <a:ea typeface="HGPｺﾞｼｯｸM" pitchFamily="50" charset="-128"/>
              </a:rPr>
              <a:t>スペクトログラム</a:t>
            </a:r>
            <a:endParaRPr kumimoji="1" lang="ja-JP" altLang="en-US" sz="2000" dirty="0">
              <a:solidFill>
                <a:schemeClr val="bg1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50957" y="4423130"/>
            <a:ext cx="3711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2000" dirty="0" smtClean="0">
                <a:solidFill>
                  <a:schemeClr val="bg1"/>
                </a:solidFill>
                <a:latin typeface="Calibri" pitchFamily="34" charset="0"/>
                <a:ea typeface="HGPｺﾞｼｯｸM" pitchFamily="50" charset="-128"/>
              </a:rPr>
              <a:t>ウェーブレット変換スペクトログラム</a:t>
            </a:r>
            <a:endParaRPr kumimoji="1" lang="ja-JP" altLang="en-US" sz="2000" dirty="0">
              <a:solidFill>
                <a:schemeClr val="bg1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6200000">
            <a:off x="-137069" y="29733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solidFill>
                  <a:srgbClr val="FF0066"/>
                </a:solidFill>
              </a:rPr>
              <a:t>線形</a:t>
            </a:r>
            <a:r>
              <a:rPr kumimoji="1" lang="ja-JP" altLang="en-US" sz="1800" dirty="0" smtClean="0"/>
              <a:t>周波数</a:t>
            </a:r>
            <a:endParaRPr kumimoji="1" lang="ja-JP" altLang="en-US" sz="1800" dirty="0"/>
          </a:p>
        </p:txBody>
      </p:sp>
      <p:sp>
        <p:nvSpPr>
          <p:cNvPr id="10" name="テキスト ボックス 9"/>
          <p:cNvSpPr txBox="1"/>
          <p:nvPr/>
        </p:nvSpPr>
        <p:spPr>
          <a:xfrm rot="16200000">
            <a:off x="-154111" y="50045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solidFill>
                  <a:srgbClr val="FF0066"/>
                </a:solidFill>
              </a:rPr>
              <a:t>対数</a:t>
            </a:r>
            <a:r>
              <a:rPr kumimoji="1" lang="ja-JP" altLang="en-US" sz="1800" dirty="0" smtClean="0"/>
              <a:t>周波数</a:t>
            </a:r>
            <a:endParaRPr kumimoji="1" lang="ja-JP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モノラル音源分離の難しさ</a:t>
            </a:r>
            <a:endParaRPr lang="ja-JP" altLang="en-US" dirty="0"/>
          </a:p>
        </p:txBody>
      </p:sp>
      <p:sp>
        <p:nvSpPr>
          <p:cNvPr id="9318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 dirty="0"/>
          </a:p>
        </p:txBody>
      </p:sp>
      <p:pic>
        <p:nvPicPr>
          <p:cNvPr id="931844" name="Picture 4" descr="MIDIn12-spectro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550" y="1247775"/>
            <a:ext cx="8061325" cy="320516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31845" name="Text Box 5"/>
          <p:cNvSpPr txBox="1">
            <a:spLocks noChangeArrowheads="1"/>
          </p:cNvSpPr>
          <p:nvPr/>
        </p:nvSpPr>
        <p:spPr bwMode="auto">
          <a:xfrm>
            <a:off x="631815" y="804863"/>
            <a:ext cx="66992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ja-JP" sz="2000" dirty="0" err="1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J.S.Bach</a:t>
            </a:r>
            <a:r>
              <a:rPr kumimoji="1" lang="en-US" altLang="ja-JP" sz="2000" dirty="0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: </a:t>
            </a:r>
            <a:r>
              <a:rPr kumimoji="1" lang="en-US" altLang="ja-JP" sz="2000" dirty="0" err="1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Ricercare</a:t>
            </a:r>
            <a:r>
              <a:rPr kumimoji="1" lang="en-US" altLang="ja-JP" sz="2000" dirty="0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 a 6 </a:t>
            </a:r>
            <a:r>
              <a:rPr kumimoji="1" lang="en-US" altLang="ja-JP" sz="2000" dirty="0" err="1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aus</a:t>
            </a:r>
            <a:r>
              <a:rPr kumimoji="1" lang="en-US" altLang="ja-JP" sz="2000" dirty="0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 “Das </a:t>
            </a:r>
            <a:r>
              <a:rPr kumimoji="1" lang="en-US" altLang="ja-JP" sz="2000" dirty="0" err="1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Musikalische</a:t>
            </a:r>
            <a:r>
              <a:rPr kumimoji="1" lang="en-US" altLang="ja-JP" sz="2000" dirty="0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 </a:t>
            </a:r>
            <a:r>
              <a:rPr kumimoji="1" lang="en-US" altLang="ja-JP" sz="2000" dirty="0" err="1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Opfer</a:t>
            </a:r>
            <a:r>
              <a:rPr kumimoji="1" lang="en-US" altLang="ja-JP" sz="2000" dirty="0">
                <a:solidFill>
                  <a:srgbClr val="05050B"/>
                </a:solidFill>
                <a:latin typeface="Calibri" pitchFamily="34" charset="0"/>
                <a:ea typeface="ＭＳ Ｐゴシック" pitchFamily="50" charset="-128"/>
              </a:rPr>
              <a:t>” BWV1079</a:t>
            </a:r>
          </a:p>
        </p:txBody>
      </p:sp>
      <p:sp>
        <p:nvSpPr>
          <p:cNvPr id="931846" name="Freeform 6"/>
          <p:cNvSpPr>
            <a:spLocks/>
          </p:cNvSpPr>
          <p:nvPr/>
        </p:nvSpPr>
        <p:spPr bwMode="auto">
          <a:xfrm>
            <a:off x="881063" y="2403475"/>
            <a:ext cx="6165850" cy="1304925"/>
          </a:xfrm>
          <a:custGeom>
            <a:avLst/>
            <a:gdLst/>
            <a:ahLst/>
            <a:cxnLst>
              <a:cxn ang="0">
                <a:pos x="119" y="425"/>
              </a:cxn>
              <a:cxn ang="0">
                <a:pos x="5" y="368"/>
              </a:cxn>
              <a:cxn ang="0">
                <a:pos x="147" y="255"/>
              </a:cxn>
              <a:cxn ang="0">
                <a:pos x="289" y="141"/>
              </a:cxn>
              <a:cxn ang="0">
                <a:pos x="629" y="28"/>
              </a:cxn>
              <a:cxn ang="0">
                <a:pos x="714" y="311"/>
              </a:cxn>
              <a:cxn ang="0">
                <a:pos x="742" y="340"/>
              </a:cxn>
              <a:cxn ang="0">
                <a:pos x="884" y="340"/>
              </a:cxn>
              <a:cxn ang="0">
                <a:pos x="913" y="141"/>
              </a:cxn>
              <a:cxn ang="0">
                <a:pos x="913" y="85"/>
              </a:cxn>
              <a:cxn ang="0">
                <a:pos x="1083" y="113"/>
              </a:cxn>
              <a:cxn ang="0">
                <a:pos x="1394" y="170"/>
              </a:cxn>
              <a:cxn ang="0">
                <a:pos x="1848" y="226"/>
              </a:cxn>
              <a:cxn ang="0">
                <a:pos x="2075" y="368"/>
              </a:cxn>
              <a:cxn ang="0">
                <a:pos x="2160" y="283"/>
              </a:cxn>
              <a:cxn ang="0">
                <a:pos x="2245" y="113"/>
              </a:cxn>
              <a:cxn ang="0">
                <a:pos x="2642" y="283"/>
              </a:cxn>
              <a:cxn ang="0">
                <a:pos x="2812" y="311"/>
              </a:cxn>
              <a:cxn ang="0">
                <a:pos x="2840" y="340"/>
              </a:cxn>
              <a:cxn ang="0">
                <a:pos x="2812" y="396"/>
              </a:cxn>
              <a:cxn ang="0">
                <a:pos x="2727" y="396"/>
              </a:cxn>
              <a:cxn ang="0">
                <a:pos x="2557" y="396"/>
              </a:cxn>
              <a:cxn ang="0">
                <a:pos x="2415" y="340"/>
              </a:cxn>
              <a:cxn ang="0">
                <a:pos x="2302" y="283"/>
              </a:cxn>
              <a:cxn ang="0">
                <a:pos x="2217" y="283"/>
              </a:cxn>
              <a:cxn ang="0">
                <a:pos x="2273" y="368"/>
              </a:cxn>
              <a:cxn ang="0">
                <a:pos x="2188" y="481"/>
              </a:cxn>
              <a:cxn ang="0">
                <a:pos x="2103" y="623"/>
              </a:cxn>
              <a:cxn ang="0">
                <a:pos x="2047" y="595"/>
              </a:cxn>
              <a:cxn ang="0">
                <a:pos x="1933" y="425"/>
              </a:cxn>
              <a:cxn ang="0">
                <a:pos x="1791" y="368"/>
              </a:cxn>
              <a:cxn ang="0">
                <a:pos x="1621" y="340"/>
              </a:cxn>
              <a:cxn ang="0">
                <a:pos x="1451" y="283"/>
              </a:cxn>
              <a:cxn ang="0">
                <a:pos x="1281" y="255"/>
              </a:cxn>
              <a:cxn ang="0">
                <a:pos x="1026" y="226"/>
              </a:cxn>
              <a:cxn ang="0">
                <a:pos x="969" y="198"/>
              </a:cxn>
              <a:cxn ang="0">
                <a:pos x="913" y="396"/>
              </a:cxn>
              <a:cxn ang="0">
                <a:pos x="771" y="453"/>
              </a:cxn>
              <a:cxn ang="0">
                <a:pos x="657" y="425"/>
              </a:cxn>
              <a:cxn ang="0">
                <a:pos x="657" y="340"/>
              </a:cxn>
              <a:cxn ang="0">
                <a:pos x="657" y="170"/>
              </a:cxn>
              <a:cxn ang="0">
                <a:pos x="572" y="141"/>
              </a:cxn>
              <a:cxn ang="0">
                <a:pos x="487" y="198"/>
              </a:cxn>
              <a:cxn ang="0">
                <a:pos x="402" y="283"/>
              </a:cxn>
              <a:cxn ang="0">
                <a:pos x="289" y="368"/>
              </a:cxn>
              <a:cxn ang="0">
                <a:pos x="175" y="396"/>
              </a:cxn>
              <a:cxn ang="0">
                <a:pos x="119" y="425"/>
              </a:cxn>
            </a:cxnLst>
            <a:rect l="0" t="0" r="r" b="b"/>
            <a:pathLst>
              <a:path w="2845" h="642">
                <a:moveTo>
                  <a:pt x="119" y="425"/>
                </a:moveTo>
                <a:cubicBezTo>
                  <a:pt x="91" y="420"/>
                  <a:pt x="0" y="396"/>
                  <a:pt x="5" y="368"/>
                </a:cubicBezTo>
                <a:cubicBezTo>
                  <a:pt x="10" y="340"/>
                  <a:pt x="100" y="293"/>
                  <a:pt x="147" y="255"/>
                </a:cubicBezTo>
                <a:cubicBezTo>
                  <a:pt x="194" y="217"/>
                  <a:pt x="209" y="179"/>
                  <a:pt x="289" y="141"/>
                </a:cubicBezTo>
                <a:cubicBezTo>
                  <a:pt x="369" y="103"/>
                  <a:pt x="558" y="0"/>
                  <a:pt x="629" y="28"/>
                </a:cubicBezTo>
                <a:cubicBezTo>
                  <a:pt x="700" y="56"/>
                  <a:pt x="695" y="259"/>
                  <a:pt x="714" y="311"/>
                </a:cubicBezTo>
                <a:cubicBezTo>
                  <a:pt x="733" y="363"/>
                  <a:pt x="714" y="335"/>
                  <a:pt x="742" y="340"/>
                </a:cubicBezTo>
                <a:cubicBezTo>
                  <a:pt x="770" y="345"/>
                  <a:pt x="855" y="373"/>
                  <a:pt x="884" y="340"/>
                </a:cubicBezTo>
                <a:cubicBezTo>
                  <a:pt x="913" y="307"/>
                  <a:pt x="908" y="183"/>
                  <a:pt x="913" y="141"/>
                </a:cubicBezTo>
                <a:cubicBezTo>
                  <a:pt x="918" y="99"/>
                  <a:pt x="885" y="90"/>
                  <a:pt x="913" y="85"/>
                </a:cubicBezTo>
                <a:cubicBezTo>
                  <a:pt x="941" y="80"/>
                  <a:pt x="1003" y="99"/>
                  <a:pt x="1083" y="113"/>
                </a:cubicBezTo>
                <a:cubicBezTo>
                  <a:pt x="1163" y="127"/>
                  <a:pt x="1267" y="151"/>
                  <a:pt x="1394" y="170"/>
                </a:cubicBezTo>
                <a:cubicBezTo>
                  <a:pt x="1521" y="189"/>
                  <a:pt x="1735" y="193"/>
                  <a:pt x="1848" y="226"/>
                </a:cubicBezTo>
                <a:cubicBezTo>
                  <a:pt x="1961" y="259"/>
                  <a:pt x="2023" y="359"/>
                  <a:pt x="2075" y="368"/>
                </a:cubicBezTo>
                <a:cubicBezTo>
                  <a:pt x="2127" y="377"/>
                  <a:pt x="2132" y="326"/>
                  <a:pt x="2160" y="283"/>
                </a:cubicBezTo>
                <a:cubicBezTo>
                  <a:pt x="2188" y="240"/>
                  <a:pt x="2165" y="113"/>
                  <a:pt x="2245" y="113"/>
                </a:cubicBezTo>
                <a:cubicBezTo>
                  <a:pt x="2325" y="113"/>
                  <a:pt x="2547" y="250"/>
                  <a:pt x="2642" y="283"/>
                </a:cubicBezTo>
                <a:cubicBezTo>
                  <a:pt x="2737" y="316"/>
                  <a:pt x="2779" y="302"/>
                  <a:pt x="2812" y="311"/>
                </a:cubicBezTo>
                <a:cubicBezTo>
                  <a:pt x="2845" y="320"/>
                  <a:pt x="2840" y="326"/>
                  <a:pt x="2840" y="340"/>
                </a:cubicBezTo>
                <a:cubicBezTo>
                  <a:pt x="2840" y="354"/>
                  <a:pt x="2831" y="387"/>
                  <a:pt x="2812" y="396"/>
                </a:cubicBezTo>
                <a:cubicBezTo>
                  <a:pt x="2793" y="405"/>
                  <a:pt x="2769" y="396"/>
                  <a:pt x="2727" y="396"/>
                </a:cubicBezTo>
                <a:cubicBezTo>
                  <a:pt x="2685" y="396"/>
                  <a:pt x="2609" y="405"/>
                  <a:pt x="2557" y="396"/>
                </a:cubicBezTo>
                <a:cubicBezTo>
                  <a:pt x="2505" y="387"/>
                  <a:pt x="2457" y="359"/>
                  <a:pt x="2415" y="340"/>
                </a:cubicBezTo>
                <a:cubicBezTo>
                  <a:pt x="2373" y="321"/>
                  <a:pt x="2335" y="292"/>
                  <a:pt x="2302" y="283"/>
                </a:cubicBezTo>
                <a:cubicBezTo>
                  <a:pt x="2269" y="274"/>
                  <a:pt x="2222" y="269"/>
                  <a:pt x="2217" y="283"/>
                </a:cubicBezTo>
                <a:cubicBezTo>
                  <a:pt x="2212" y="297"/>
                  <a:pt x="2278" y="335"/>
                  <a:pt x="2273" y="368"/>
                </a:cubicBezTo>
                <a:cubicBezTo>
                  <a:pt x="2268" y="401"/>
                  <a:pt x="2216" y="438"/>
                  <a:pt x="2188" y="481"/>
                </a:cubicBezTo>
                <a:cubicBezTo>
                  <a:pt x="2160" y="524"/>
                  <a:pt x="2127" y="604"/>
                  <a:pt x="2103" y="623"/>
                </a:cubicBezTo>
                <a:cubicBezTo>
                  <a:pt x="2079" y="642"/>
                  <a:pt x="2075" y="628"/>
                  <a:pt x="2047" y="595"/>
                </a:cubicBezTo>
                <a:cubicBezTo>
                  <a:pt x="2019" y="562"/>
                  <a:pt x="1976" y="463"/>
                  <a:pt x="1933" y="425"/>
                </a:cubicBezTo>
                <a:cubicBezTo>
                  <a:pt x="1890" y="387"/>
                  <a:pt x="1843" y="382"/>
                  <a:pt x="1791" y="368"/>
                </a:cubicBezTo>
                <a:cubicBezTo>
                  <a:pt x="1739" y="354"/>
                  <a:pt x="1678" y="354"/>
                  <a:pt x="1621" y="340"/>
                </a:cubicBezTo>
                <a:cubicBezTo>
                  <a:pt x="1564" y="326"/>
                  <a:pt x="1508" y="297"/>
                  <a:pt x="1451" y="283"/>
                </a:cubicBezTo>
                <a:cubicBezTo>
                  <a:pt x="1394" y="269"/>
                  <a:pt x="1352" y="264"/>
                  <a:pt x="1281" y="255"/>
                </a:cubicBezTo>
                <a:cubicBezTo>
                  <a:pt x="1210" y="246"/>
                  <a:pt x="1078" y="235"/>
                  <a:pt x="1026" y="226"/>
                </a:cubicBezTo>
                <a:cubicBezTo>
                  <a:pt x="974" y="217"/>
                  <a:pt x="988" y="170"/>
                  <a:pt x="969" y="198"/>
                </a:cubicBezTo>
                <a:cubicBezTo>
                  <a:pt x="950" y="226"/>
                  <a:pt x="946" y="354"/>
                  <a:pt x="913" y="396"/>
                </a:cubicBezTo>
                <a:cubicBezTo>
                  <a:pt x="880" y="438"/>
                  <a:pt x="814" y="448"/>
                  <a:pt x="771" y="453"/>
                </a:cubicBezTo>
                <a:cubicBezTo>
                  <a:pt x="728" y="458"/>
                  <a:pt x="676" y="444"/>
                  <a:pt x="657" y="425"/>
                </a:cubicBezTo>
                <a:cubicBezTo>
                  <a:pt x="638" y="406"/>
                  <a:pt x="657" y="382"/>
                  <a:pt x="657" y="340"/>
                </a:cubicBezTo>
                <a:cubicBezTo>
                  <a:pt x="657" y="298"/>
                  <a:pt x="671" y="203"/>
                  <a:pt x="657" y="170"/>
                </a:cubicBezTo>
                <a:cubicBezTo>
                  <a:pt x="643" y="137"/>
                  <a:pt x="600" y="136"/>
                  <a:pt x="572" y="141"/>
                </a:cubicBezTo>
                <a:cubicBezTo>
                  <a:pt x="544" y="146"/>
                  <a:pt x="515" y="174"/>
                  <a:pt x="487" y="198"/>
                </a:cubicBezTo>
                <a:cubicBezTo>
                  <a:pt x="459" y="222"/>
                  <a:pt x="435" y="255"/>
                  <a:pt x="402" y="283"/>
                </a:cubicBezTo>
                <a:cubicBezTo>
                  <a:pt x="369" y="311"/>
                  <a:pt x="327" y="349"/>
                  <a:pt x="289" y="368"/>
                </a:cubicBezTo>
                <a:cubicBezTo>
                  <a:pt x="251" y="387"/>
                  <a:pt x="203" y="387"/>
                  <a:pt x="175" y="396"/>
                </a:cubicBezTo>
                <a:cubicBezTo>
                  <a:pt x="147" y="405"/>
                  <a:pt x="147" y="430"/>
                  <a:pt x="119" y="425"/>
                </a:cubicBezTo>
                <a:close/>
              </a:path>
            </a:pathLst>
          </a:custGeom>
          <a:noFill/>
          <a:ln w="28575" cmpd="sng">
            <a:solidFill>
              <a:srgbClr val="FF7575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ja-JP" alt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66700" y="4398963"/>
            <a:ext cx="7380288" cy="2249487"/>
            <a:chOff x="385" y="2755"/>
            <a:chExt cx="4054" cy="1472"/>
          </a:xfrm>
        </p:grpSpPr>
        <p:pic>
          <p:nvPicPr>
            <p:cNvPr id="931848" name="Picture 8" descr="gakufu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" y="2862"/>
              <a:ext cx="3799" cy="1365"/>
            </a:xfrm>
            <a:prstGeom prst="rect">
              <a:avLst/>
            </a:prstGeom>
            <a:noFill/>
            <a:ln w="9525">
              <a:solidFill>
                <a:srgbClr val="05050B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</p:pic>
        <p:sp>
          <p:nvSpPr>
            <p:cNvPr id="931849" name="Freeform 9"/>
            <p:cNvSpPr>
              <a:spLocks/>
            </p:cNvSpPr>
            <p:nvPr/>
          </p:nvSpPr>
          <p:spPr bwMode="auto">
            <a:xfrm>
              <a:off x="385" y="2863"/>
              <a:ext cx="3846" cy="288"/>
            </a:xfrm>
            <a:custGeom>
              <a:avLst/>
              <a:gdLst/>
              <a:ahLst/>
              <a:cxnLst>
                <a:cxn ang="0">
                  <a:pos x="425" y="133"/>
                </a:cxn>
                <a:cxn ang="0">
                  <a:pos x="510" y="47"/>
                </a:cxn>
                <a:cxn ang="0">
                  <a:pos x="794" y="19"/>
                </a:cxn>
                <a:cxn ang="0">
                  <a:pos x="3373" y="19"/>
                </a:cxn>
                <a:cxn ang="0">
                  <a:pos x="3487" y="133"/>
                </a:cxn>
                <a:cxn ang="0">
                  <a:pos x="3345" y="246"/>
                </a:cxn>
                <a:cxn ang="0">
                  <a:pos x="482" y="274"/>
                </a:cxn>
                <a:cxn ang="0">
                  <a:pos x="425" y="133"/>
                </a:cxn>
              </a:cxnLst>
              <a:rect l="0" t="0" r="r" b="b"/>
              <a:pathLst>
                <a:path w="3846" h="288">
                  <a:moveTo>
                    <a:pt x="425" y="133"/>
                  </a:moveTo>
                  <a:cubicBezTo>
                    <a:pt x="430" y="95"/>
                    <a:pt x="448" y="66"/>
                    <a:pt x="510" y="47"/>
                  </a:cubicBezTo>
                  <a:cubicBezTo>
                    <a:pt x="572" y="28"/>
                    <a:pt x="317" y="24"/>
                    <a:pt x="794" y="19"/>
                  </a:cubicBezTo>
                  <a:cubicBezTo>
                    <a:pt x="1271" y="14"/>
                    <a:pt x="2924" y="0"/>
                    <a:pt x="3373" y="19"/>
                  </a:cubicBezTo>
                  <a:cubicBezTo>
                    <a:pt x="3822" y="38"/>
                    <a:pt x="3492" y="95"/>
                    <a:pt x="3487" y="133"/>
                  </a:cubicBezTo>
                  <a:cubicBezTo>
                    <a:pt x="3482" y="171"/>
                    <a:pt x="3846" y="223"/>
                    <a:pt x="3345" y="246"/>
                  </a:cubicBezTo>
                  <a:cubicBezTo>
                    <a:pt x="2844" y="269"/>
                    <a:pt x="964" y="288"/>
                    <a:pt x="482" y="274"/>
                  </a:cubicBezTo>
                  <a:cubicBezTo>
                    <a:pt x="0" y="260"/>
                    <a:pt x="420" y="171"/>
                    <a:pt x="425" y="133"/>
                  </a:cubicBezTo>
                  <a:close/>
                </a:path>
              </a:pathLst>
            </a:custGeom>
            <a:noFill/>
            <a:ln w="9525">
              <a:solidFill>
                <a:srgbClr val="FF7575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ja-JP" altLang="en-US"/>
            </a:p>
          </p:txBody>
        </p:sp>
        <p:sp>
          <p:nvSpPr>
            <p:cNvPr id="931850" name="Text Box 10"/>
            <p:cNvSpPr txBox="1">
              <a:spLocks noChangeArrowheads="1"/>
            </p:cNvSpPr>
            <p:nvPr/>
          </p:nvSpPr>
          <p:spPr bwMode="auto">
            <a:xfrm>
              <a:off x="1692" y="2755"/>
              <a:ext cx="1396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ja-JP" sz="2000">
                  <a:solidFill>
                    <a:srgbClr val="FF7575"/>
                  </a:solidFill>
                  <a:latin typeface="Calibri" pitchFamily="34" charset="0"/>
                  <a:ea typeface="ＭＳ Ｐゴシック" pitchFamily="50" charset="-128"/>
                </a:rPr>
                <a:t>King Friedrich’s Theme</a:t>
              </a:r>
            </a:p>
          </p:txBody>
        </p:sp>
        <p:sp>
          <p:nvSpPr>
            <p:cNvPr id="931851" name="Rectangle 11"/>
            <p:cNvSpPr>
              <a:spLocks noChangeArrowheads="1"/>
            </p:cNvSpPr>
            <p:nvPr/>
          </p:nvSpPr>
          <p:spPr bwMode="auto">
            <a:xfrm>
              <a:off x="724" y="2755"/>
              <a:ext cx="624" cy="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/>
            <a:lstStyle/>
            <a:p>
              <a:pPr eaLnBrk="1" hangingPunct="1"/>
              <a:r>
                <a:rPr kumimoji="1" lang="en-US" altLang="ja-JP" sz="2000" b="1" dirty="0">
                  <a:solidFill>
                    <a:srgbClr val="FF7575"/>
                  </a:solidFill>
                  <a:latin typeface="Calibri" pitchFamily="34" charset="0"/>
                </a:rPr>
                <a:t>flute</a:t>
              </a:r>
            </a:p>
          </p:txBody>
        </p:sp>
        <p:sp>
          <p:nvSpPr>
            <p:cNvPr id="931852" name="Rectangle 12"/>
            <p:cNvSpPr>
              <a:spLocks noChangeArrowheads="1"/>
            </p:cNvSpPr>
            <p:nvPr/>
          </p:nvSpPr>
          <p:spPr bwMode="auto">
            <a:xfrm>
              <a:off x="696" y="3464"/>
              <a:ext cx="794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/>
            <a:lstStyle/>
            <a:p>
              <a:pPr eaLnBrk="1" hangingPunct="1"/>
              <a:r>
                <a:rPr kumimoji="1" lang="en-US" altLang="ja-JP" sz="2000" b="1">
                  <a:solidFill>
                    <a:srgbClr val="FF7575"/>
                  </a:solidFill>
                  <a:latin typeface="Calibri" pitchFamily="34" charset="0"/>
                </a:rPr>
                <a:t>strings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140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4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6000" y="216000"/>
            <a:ext cx="8232833" cy="476250"/>
          </a:xfrm>
        </p:spPr>
        <p:txBody>
          <a:bodyPr/>
          <a:lstStyle/>
          <a:p>
            <a:r>
              <a:rPr lang="ja-JP" altLang="en-US" dirty="0" smtClean="0"/>
              <a:t>非負値行列因子分解 </a:t>
            </a:r>
            <a:r>
              <a:rPr lang="en-US" altLang="ja-JP" dirty="0" smtClean="0"/>
              <a:t>(NMF) </a:t>
            </a:r>
            <a:r>
              <a:rPr lang="ja-JP" altLang="en-US" dirty="0" smtClean="0"/>
              <a:t>法</a:t>
            </a:r>
            <a:endParaRPr lang="ja-JP" altLang="en-US" dirty="0"/>
          </a:p>
        </p:txBody>
      </p:sp>
      <p:sp>
        <p:nvSpPr>
          <p:cNvPr id="38" name="コンテンツ プレースホル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3538" indent="-363538"/>
            <a:r>
              <a:rPr lang="ja-JP" altLang="en-US" dirty="0" smtClean="0"/>
              <a:t>「行列積」としてのスペクトログラム</a:t>
            </a:r>
            <a:endParaRPr lang="ja-JP" altLang="en-US" dirty="0"/>
          </a:p>
        </p:txBody>
      </p:sp>
      <p:grpSp>
        <p:nvGrpSpPr>
          <p:cNvPr id="3" name="グループ化 13"/>
          <p:cNvGrpSpPr>
            <a:grpSpLocks/>
          </p:cNvGrpSpPr>
          <p:nvPr/>
        </p:nvGrpSpPr>
        <p:grpSpPr bwMode="auto">
          <a:xfrm>
            <a:off x="1717542" y="1632816"/>
            <a:ext cx="5921602" cy="4546944"/>
            <a:chOff x="3253455" y="2283744"/>
            <a:chExt cx="4721443" cy="3489647"/>
          </a:xfrm>
        </p:grpSpPr>
        <p:pic>
          <p:nvPicPr>
            <p:cNvPr id="5" name="図 10" descr="H_G.emf"/>
            <p:cNvPicPr>
              <a:picLocks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53455" y="2893391"/>
              <a:ext cx="422100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図 11" descr="U_G.emf"/>
            <p:cNvPicPr>
              <a:picLocks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53898" y="2283744"/>
              <a:ext cx="4221000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グループ化 20"/>
          <p:cNvGrpSpPr>
            <a:grpSpLocks/>
          </p:cNvGrpSpPr>
          <p:nvPr/>
        </p:nvGrpSpPr>
        <p:grpSpPr bwMode="auto">
          <a:xfrm>
            <a:off x="2182285" y="2002038"/>
            <a:ext cx="5454953" cy="4174545"/>
            <a:chOff x="5225556" y="3174545"/>
            <a:chExt cx="3766858" cy="2882727"/>
          </a:xfrm>
        </p:grpSpPr>
        <p:pic>
          <p:nvPicPr>
            <p:cNvPr id="8" name="図 4" descr="H_C.emf"/>
            <p:cNvPicPr>
              <a:picLocks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25556" y="3468031"/>
              <a:ext cx="365415" cy="2589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図 5" descr="U_C.emf"/>
            <p:cNvPicPr>
              <a:picLocks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8262" y="3174545"/>
              <a:ext cx="3654152" cy="25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図 3" descr="specC.emf"/>
          <p:cNvPicPr>
            <a:picLocks noChangeAspect="1"/>
          </p:cNvPicPr>
          <p:nvPr/>
        </p:nvPicPr>
        <p:blipFill>
          <a:blip r:embed="rId8" cstate="print"/>
          <a:srcRect l="8351"/>
          <a:stretch>
            <a:fillRect/>
          </a:stretch>
        </p:blipFill>
        <p:spPr bwMode="auto">
          <a:xfrm>
            <a:off x="2787739" y="2426051"/>
            <a:ext cx="4849205" cy="374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図 17" descr="specG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39768" y="2405365"/>
            <a:ext cx="5303235" cy="379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正方形/長方形 23"/>
          <p:cNvSpPr/>
          <p:nvPr/>
        </p:nvSpPr>
        <p:spPr bwMode="auto">
          <a:xfrm>
            <a:off x="3035012" y="2714004"/>
            <a:ext cx="4100513" cy="30480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5" name="テキスト ボックス 24"/>
          <p:cNvSpPr txBox="1">
            <a:spLocks noChangeArrowheads="1"/>
          </p:cNvSpPr>
          <p:nvPr/>
        </p:nvSpPr>
        <p:spPr bwMode="auto">
          <a:xfrm>
            <a:off x="5747848" y="5730815"/>
            <a:ext cx="17908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dirty="0">
                <a:latin typeface="Calibri" pitchFamily="34" charset="0"/>
              </a:rPr>
              <a:t>time</a:t>
            </a:r>
            <a:endParaRPr lang="ja-JP" altLang="en-US" sz="2400" dirty="0">
              <a:latin typeface="Calibri" pitchFamily="34" charset="0"/>
            </a:endParaRPr>
          </a:p>
        </p:txBody>
      </p:sp>
      <p:sp>
        <p:nvSpPr>
          <p:cNvPr id="26" name="テキスト ボックス 13"/>
          <p:cNvSpPr txBox="1">
            <a:spLocks noChangeArrowheads="1"/>
          </p:cNvSpPr>
          <p:nvPr/>
        </p:nvSpPr>
        <p:spPr bwMode="auto">
          <a:xfrm rot="16200000">
            <a:off x="1901433" y="3487101"/>
            <a:ext cx="1859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dirty="0">
                <a:latin typeface="Calibri" pitchFamily="34" charset="0"/>
              </a:rPr>
              <a:t>Frequency</a:t>
            </a:r>
            <a:endParaRPr lang="ja-JP" altLang="en-US" sz="2400" dirty="0">
              <a:latin typeface="Calibri" pitchFamily="34" charset="0"/>
            </a:endParaRPr>
          </a:p>
        </p:txBody>
      </p:sp>
      <p:pic>
        <p:nvPicPr>
          <p:cNvPr id="28" name="図 125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62597" y="2806499"/>
            <a:ext cx="211372" cy="14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図 20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lum/>
          </a:blip>
          <a:stretch>
            <a:fillRect/>
          </a:stretch>
        </p:blipFill>
        <p:spPr>
          <a:xfrm>
            <a:off x="6942037" y="5917709"/>
            <a:ext cx="295412" cy="140227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5668368" y="361908"/>
            <a:ext cx="1711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Calibri" pitchFamily="34" charset="0"/>
              </a:rPr>
              <a:t>[Smaragdis+2003]</a:t>
            </a:r>
            <a:endParaRPr kumimoji="1" lang="ja-JP" altLang="en-US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7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6000" y="216000"/>
            <a:ext cx="8415398" cy="476250"/>
          </a:xfrm>
        </p:spPr>
        <p:txBody>
          <a:bodyPr/>
          <a:lstStyle/>
          <a:p>
            <a:r>
              <a:rPr lang="ja-JP" altLang="en-US" dirty="0" smtClean="0"/>
              <a:t>非負値行列因子分解 </a:t>
            </a:r>
            <a:r>
              <a:rPr lang="en-US" altLang="ja-JP" dirty="0" smtClean="0"/>
              <a:t>(NMF) </a:t>
            </a:r>
            <a:r>
              <a:rPr lang="ja-JP" altLang="en-US" dirty="0" smtClean="0"/>
              <a:t>法</a:t>
            </a:r>
            <a:endParaRPr lang="ja-JP" altLang="en-US" dirty="0"/>
          </a:p>
        </p:txBody>
      </p:sp>
      <p:pic>
        <p:nvPicPr>
          <p:cNvPr id="37" name="コンテンツ プレースホルダ 36" descr="txp_fig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8" cstate="print">
            <a:lum/>
          </a:blip>
          <a:stretch>
            <a:fillRect/>
          </a:stretch>
        </p:blipFill>
        <p:spPr>
          <a:xfrm>
            <a:off x="4551489" y="3764883"/>
            <a:ext cx="139446" cy="101346"/>
          </a:xfrm>
        </p:spPr>
      </p:pic>
      <p:grpSp>
        <p:nvGrpSpPr>
          <p:cNvPr id="3" name="グループ化 13"/>
          <p:cNvGrpSpPr>
            <a:grpSpLocks/>
          </p:cNvGrpSpPr>
          <p:nvPr/>
        </p:nvGrpSpPr>
        <p:grpSpPr bwMode="auto">
          <a:xfrm>
            <a:off x="1717542" y="1632816"/>
            <a:ext cx="5921602" cy="4546944"/>
            <a:chOff x="3253455" y="2283744"/>
            <a:chExt cx="4721443" cy="3489647"/>
          </a:xfrm>
        </p:grpSpPr>
        <p:pic>
          <p:nvPicPr>
            <p:cNvPr id="5" name="図 10" descr="H_G.emf"/>
            <p:cNvPicPr>
              <a:picLocks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253455" y="2893391"/>
              <a:ext cx="422100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図 11" descr="U_G.emf"/>
            <p:cNvPicPr>
              <a:picLocks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753898" y="2283744"/>
              <a:ext cx="4221000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グループ化 20"/>
          <p:cNvGrpSpPr>
            <a:grpSpLocks/>
          </p:cNvGrpSpPr>
          <p:nvPr/>
        </p:nvGrpSpPr>
        <p:grpSpPr bwMode="auto">
          <a:xfrm>
            <a:off x="2182285" y="2002038"/>
            <a:ext cx="5454953" cy="4174545"/>
            <a:chOff x="5225556" y="3174545"/>
            <a:chExt cx="3766858" cy="2882727"/>
          </a:xfrm>
        </p:grpSpPr>
        <p:pic>
          <p:nvPicPr>
            <p:cNvPr id="8" name="図 4" descr="H_C.emf"/>
            <p:cNvPicPr>
              <a:picLocks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225556" y="3468031"/>
              <a:ext cx="365415" cy="2589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図 5" descr="U_C.emf"/>
            <p:cNvPicPr>
              <a:picLocks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338262" y="3174545"/>
              <a:ext cx="3654152" cy="25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図 3" descr="specC.emf"/>
          <p:cNvPicPr>
            <a:picLocks noChangeAspect="1"/>
          </p:cNvPicPr>
          <p:nvPr/>
        </p:nvPicPr>
        <p:blipFill>
          <a:blip r:embed="rId13" cstate="print"/>
          <a:srcRect l="8351"/>
          <a:stretch>
            <a:fillRect/>
          </a:stretch>
        </p:blipFill>
        <p:spPr bwMode="auto">
          <a:xfrm>
            <a:off x="2787739" y="2426051"/>
            <a:ext cx="4849205" cy="374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図 17" descr="specG.pn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39768" y="2405365"/>
            <a:ext cx="5303235" cy="379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正方形/長方形 23"/>
          <p:cNvSpPr/>
          <p:nvPr/>
        </p:nvSpPr>
        <p:spPr bwMode="auto">
          <a:xfrm>
            <a:off x="3035012" y="2714004"/>
            <a:ext cx="4100513" cy="30480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5" name="テキスト ボックス 24"/>
          <p:cNvSpPr txBox="1">
            <a:spLocks noChangeArrowheads="1"/>
          </p:cNvSpPr>
          <p:nvPr/>
        </p:nvSpPr>
        <p:spPr bwMode="auto">
          <a:xfrm>
            <a:off x="5747848" y="5730815"/>
            <a:ext cx="17908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dirty="0">
                <a:latin typeface="Calibri" pitchFamily="34" charset="0"/>
              </a:rPr>
              <a:t>time</a:t>
            </a:r>
            <a:endParaRPr lang="ja-JP" altLang="en-US" sz="2400" dirty="0">
              <a:latin typeface="Calibri" pitchFamily="34" charset="0"/>
            </a:endParaRPr>
          </a:p>
        </p:txBody>
      </p:sp>
      <p:sp>
        <p:nvSpPr>
          <p:cNvPr id="26" name="テキスト ボックス 13"/>
          <p:cNvSpPr txBox="1">
            <a:spLocks noChangeArrowheads="1"/>
          </p:cNvSpPr>
          <p:nvPr/>
        </p:nvSpPr>
        <p:spPr bwMode="auto">
          <a:xfrm rot="16200000">
            <a:off x="1901433" y="3487101"/>
            <a:ext cx="1859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dirty="0">
                <a:latin typeface="Calibri" pitchFamily="34" charset="0"/>
              </a:rPr>
              <a:t>Frequency</a:t>
            </a:r>
            <a:endParaRPr lang="ja-JP" altLang="en-US" sz="2400" dirty="0">
              <a:latin typeface="Calibri" pitchFamily="34" charset="0"/>
            </a:endParaRPr>
          </a:p>
        </p:txBody>
      </p:sp>
      <p:pic>
        <p:nvPicPr>
          <p:cNvPr id="28" name="図 12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62597" y="2806499"/>
            <a:ext cx="211372" cy="14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テキスト ボックス 29"/>
          <p:cNvSpPr txBox="1"/>
          <p:nvPr/>
        </p:nvSpPr>
        <p:spPr>
          <a:xfrm>
            <a:off x="4847424" y="2264869"/>
            <a:ext cx="395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HGPｺﾞｼｯｸM" pitchFamily="50" charset="-128"/>
                <a:ea typeface="HGPｺﾞｼｯｸM" pitchFamily="50" charset="-128"/>
              </a:rPr>
              <a:t>各楽音の「アクティベーション」</a:t>
            </a:r>
            <a:endParaRPr kumimoji="1" lang="ja-JP" altLang="en-US" sz="24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55982" y="1852551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HGPｺﾞｼｯｸM" pitchFamily="50" charset="-128"/>
                <a:ea typeface="HGPｺﾞｼｯｸM" pitchFamily="50" charset="-128"/>
              </a:rPr>
              <a:t>各楽音のスペクトル</a:t>
            </a:r>
            <a:endParaRPr kumimoji="1" lang="ja-JP" altLang="en-US" sz="24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32" name="フリーフォーム 31"/>
          <p:cNvSpPr/>
          <p:nvPr/>
        </p:nvSpPr>
        <p:spPr bwMode="auto">
          <a:xfrm>
            <a:off x="1816925" y="2280062"/>
            <a:ext cx="180108" cy="427512"/>
          </a:xfrm>
          <a:custGeom>
            <a:avLst/>
            <a:gdLst>
              <a:gd name="connsiteX0" fmla="*/ 166254 w 180108"/>
              <a:gd name="connsiteY0" fmla="*/ 427512 h 427512"/>
              <a:gd name="connsiteX1" fmla="*/ 166254 w 180108"/>
              <a:gd name="connsiteY1" fmla="*/ 296883 h 427512"/>
              <a:gd name="connsiteX2" fmla="*/ 83127 w 180108"/>
              <a:gd name="connsiteY2" fmla="*/ 106878 h 427512"/>
              <a:gd name="connsiteX3" fmla="*/ 0 w 180108"/>
              <a:gd name="connsiteY3" fmla="*/ 0 h 4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08" h="427512">
                <a:moveTo>
                  <a:pt x="166254" y="427512"/>
                </a:moveTo>
                <a:cubicBezTo>
                  <a:pt x="173181" y="388917"/>
                  <a:pt x="180108" y="350322"/>
                  <a:pt x="166254" y="296883"/>
                </a:cubicBezTo>
                <a:cubicBezTo>
                  <a:pt x="152400" y="243444"/>
                  <a:pt x="110836" y="156358"/>
                  <a:pt x="83127" y="106878"/>
                </a:cubicBezTo>
                <a:cubicBezTo>
                  <a:pt x="55418" y="57398"/>
                  <a:pt x="27709" y="28699"/>
                  <a:pt x="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34" name="フリーフォーム 33"/>
          <p:cNvSpPr/>
          <p:nvPr/>
        </p:nvSpPr>
        <p:spPr bwMode="auto">
          <a:xfrm>
            <a:off x="2147888" y="2300288"/>
            <a:ext cx="267494" cy="409575"/>
          </a:xfrm>
          <a:custGeom>
            <a:avLst/>
            <a:gdLst>
              <a:gd name="connsiteX0" fmla="*/ 266700 w 267494"/>
              <a:gd name="connsiteY0" fmla="*/ 409575 h 409575"/>
              <a:gd name="connsiteX1" fmla="*/ 257175 w 267494"/>
              <a:gd name="connsiteY1" fmla="*/ 314325 h 409575"/>
              <a:gd name="connsiteX2" fmla="*/ 204787 w 267494"/>
              <a:gd name="connsiteY2" fmla="*/ 180975 h 409575"/>
              <a:gd name="connsiteX3" fmla="*/ 100012 w 267494"/>
              <a:gd name="connsiteY3" fmla="*/ 66675 h 409575"/>
              <a:gd name="connsiteX4" fmla="*/ 0 w 267494"/>
              <a:gd name="connsiteY4" fmla="*/ 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94" h="409575">
                <a:moveTo>
                  <a:pt x="266700" y="409575"/>
                </a:moveTo>
                <a:cubicBezTo>
                  <a:pt x="267097" y="381000"/>
                  <a:pt x="267494" y="352425"/>
                  <a:pt x="257175" y="314325"/>
                </a:cubicBezTo>
                <a:cubicBezTo>
                  <a:pt x="246856" y="276225"/>
                  <a:pt x="230981" y="222250"/>
                  <a:pt x="204787" y="180975"/>
                </a:cubicBezTo>
                <a:cubicBezTo>
                  <a:pt x="178593" y="139700"/>
                  <a:pt x="134143" y="96837"/>
                  <a:pt x="100012" y="66675"/>
                </a:cubicBezTo>
                <a:cubicBezTo>
                  <a:pt x="65881" y="36513"/>
                  <a:pt x="32940" y="18256"/>
                  <a:pt x="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grpSp>
        <p:nvGrpSpPr>
          <p:cNvPr id="10" name="グループ化 38"/>
          <p:cNvGrpSpPr/>
          <p:nvPr/>
        </p:nvGrpSpPr>
        <p:grpSpPr>
          <a:xfrm>
            <a:off x="1785937" y="2709862"/>
            <a:ext cx="876301" cy="3057525"/>
            <a:chOff x="1785937" y="2709862"/>
            <a:chExt cx="876301" cy="3057525"/>
          </a:xfrm>
          <a:solidFill>
            <a:srgbClr val="FFFFFF">
              <a:alpha val="80000"/>
            </a:srgbClr>
          </a:solidFill>
        </p:grpSpPr>
        <p:sp>
          <p:nvSpPr>
            <p:cNvPr id="35" name="正方形/長方形 34"/>
            <p:cNvSpPr/>
            <p:nvPr/>
          </p:nvSpPr>
          <p:spPr bwMode="auto">
            <a:xfrm>
              <a:off x="1785937" y="2709862"/>
              <a:ext cx="876301" cy="3057525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pic>
          <p:nvPicPr>
            <p:cNvPr id="29" name="図 28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lum/>
            </a:blip>
            <a:stretch>
              <a:fillRect/>
            </a:stretch>
          </p:blipFill>
          <p:spPr>
            <a:xfrm>
              <a:off x="2031101" y="4112415"/>
              <a:ext cx="389639" cy="283180"/>
            </a:xfrm>
            <a:prstGeom prst="rect">
              <a:avLst/>
            </a:prstGeom>
            <a:grpFill/>
          </p:spPr>
        </p:pic>
      </p:grpSp>
      <p:grpSp>
        <p:nvGrpSpPr>
          <p:cNvPr id="12" name="グループ化 39"/>
          <p:cNvGrpSpPr/>
          <p:nvPr/>
        </p:nvGrpSpPr>
        <p:grpSpPr>
          <a:xfrm>
            <a:off x="3033712" y="1666875"/>
            <a:ext cx="4105275" cy="661988"/>
            <a:chOff x="3033712" y="1666875"/>
            <a:chExt cx="4105275" cy="661988"/>
          </a:xfrm>
          <a:solidFill>
            <a:srgbClr val="FFFFFF">
              <a:alpha val="80000"/>
            </a:srgbClr>
          </a:solidFill>
        </p:grpSpPr>
        <p:sp>
          <p:nvSpPr>
            <p:cNvPr id="36" name="正方形/長方形 35"/>
            <p:cNvSpPr/>
            <p:nvPr/>
          </p:nvSpPr>
          <p:spPr bwMode="auto">
            <a:xfrm>
              <a:off x="3033712" y="1666875"/>
              <a:ext cx="4105275" cy="661988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pic>
          <p:nvPicPr>
            <p:cNvPr id="38" name="図 3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lum/>
            </a:blip>
            <a:stretch>
              <a:fillRect/>
            </a:stretch>
          </p:blipFill>
          <p:spPr>
            <a:xfrm>
              <a:off x="4904598" y="1866254"/>
              <a:ext cx="319376" cy="283180"/>
            </a:xfrm>
            <a:prstGeom prst="rect">
              <a:avLst/>
            </a:prstGeom>
            <a:grpFill/>
          </p:spPr>
        </p:pic>
      </p:grpSp>
      <p:pic>
        <p:nvPicPr>
          <p:cNvPr id="41" name="図 40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lum/>
          </a:blip>
          <a:stretch>
            <a:fillRect/>
          </a:stretch>
        </p:blipFill>
        <p:spPr>
          <a:xfrm>
            <a:off x="6073161" y="2924880"/>
            <a:ext cx="853367" cy="340833"/>
          </a:xfrm>
          <a:prstGeom prst="rect">
            <a:avLst/>
          </a:prstGeom>
        </p:spPr>
      </p:pic>
      <p:sp>
        <p:nvSpPr>
          <p:cNvPr id="42" name="コンテンツ プレースホルダ 37"/>
          <p:cNvSpPr txBox="1">
            <a:spLocks/>
          </p:cNvSpPr>
          <p:nvPr/>
        </p:nvSpPr>
        <p:spPr bwMode="auto">
          <a:xfrm>
            <a:off x="216000" y="900000"/>
            <a:ext cx="8810586" cy="58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3538" marR="0" lvl="0" indent="-3635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Char char="n"/>
              <a:tabLst/>
              <a:defRPr/>
            </a:pPr>
            <a:r>
              <a:rPr kumimoji="1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HGPｺﾞｼｯｸM" pitchFamily="50" charset="-128"/>
                <a:cs typeface="+mn-cs"/>
              </a:rPr>
              <a:t>「行列積」としてのスペクトログラム</a:t>
            </a:r>
            <a:endParaRPr kumimoji="1" lang="ja-JP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HGPｺﾞｼｯｸM" pitchFamily="50" charset="-128"/>
              <a:cs typeface="+mn-cs"/>
            </a:endParaRPr>
          </a:p>
        </p:txBody>
      </p:sp>
      <p:pic>
        <p:nvPicPr>
          <p:cNvPr id="43" name="図 4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lum/>
          </a:blip>
          <a:stretch>
            <a:fillRect/>
          </a:stretch>
        </p:blipFill>
        <p:spPr>
          <a:xfrm>
            <a:off x="6942037" y="5917709"/>
            <a:ext cx="295412" cy="140227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5668368" y="361908"/>
            <a:ext cx="1711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Calibri" pitchFamily="34" charset="0"/>
              </a:rPr>
              <a:t>[Smaragdis+2003]</a:t>
            </a:r>
            <a:endParaRPr kumimoji="1" lang="ja-JP" altLang="en-US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6000" y="216000"/>
            <a:ext cx="8245475" cy="476250"/>
          </a:xfrm>
        </p:spPr>
        <p:txBody>
          <a:bodyPr/>
          <a:lstStyle/>
          <a:p>
            <a:r>
              <a:rPr lang="ja-JP" altLang="en-US" dirty="0" smtClean="0"/>
              <a:t>非負値行列因子分解 </a:t>
            </a:r>
            <a:r>
              <a:rPr lang="en-US" altLang="ja-JP" dirty="0" smtClean="0"/>
              <a:t>(NMF) </a:t>
            </a:r>
            <a:r>
              <a:rPr lang="ja-JP" altLang="en-US" dirty="0" smtClean="0"/>
              <a:t>法</a:t>
            </a:r>
            <a:endParaRPr kumimoji="1" lang="ja-JP" altLang="en-US" dirty="0"/>
          </a:p>
        </p:txBody>
      </p:sp>
      <p:pic>
        <p:nvPicPr>
          <p:cNvPr id="37" name="コンテンツ プレースホルダ 36" descr="txp_fig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>
            <a:lum/>
          </a:blip>
          <a:stretch>
            <a:fillRect/>
          </a:stretch>
        </p:blipFill>
        <p:spPr>
          <a:xfrm>
            <a:off x="4940554" y="3708654"/>
            <a:ext cx="278891" cy="202691"/>
          </a:xfrm>
        </p:spPr>
      </p:pic>
      <p:grpSp>
        <p:nvGrpSpPr>
          <p:cNvPr id="3" name="グループ化 13"/>
          <p:cNvGrpSpPr>
            <a:grpSpLocks/>
          </p:cNvGrpSpPr>
          <p:nvPr/>
        </p:nvGrpSpPr>
        <p:grpSpPr bwMode="auto">
          <a:xfrm>
            <a:off x="1717542" y="1632816"/>
            <a:ext cx="5921602" cy="4546944"/>
            <a:chOff x="3253455" y="2283744"/>
            <a:chExt cx="4721443" cy="3489647"/>
          </a:xfrm>
        </p:grpSpPr>
        <p:pic>
          <p:nvPicPr>
            <p:cNvPr id="5" name="図 10" descr="H_G.emf"/>
            <p:cNvPicPr>
              <a:picLocks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53455" y="2893391"/>
              <a:ext cx="422100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図 11" descr="U_G.emf"/>
            <p:cNvPicPr>
              <a:picLocks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753898" y="2283744"/>
              <a:ext cx="4221000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グループ化 20"/>
          <p:cNvGrpSpPr>
            <a:grpSpLocks/>
          </p:cNvGrpSpPr>
          <p:nvPr/>
        </p:nvGrpSpPr>
        <p:grpSpPr bwMode="auto">
          <a:xfrm>
            <a:off x="2182285" y="2002038"/>
            <a:ext cx="5454953" cy="4174545"/>
            <a:chOff x="5225556" y="3174545"/>
            <a:chExt cx="3766858" cy="2882727"/>
          </a:xfrm>
        </p:grpSpPr>
        <p:pic>
          <p:nvPicPr>
            <p:cNvPr id="8" name="図 4" descr="H_C.emf"/>
            <p:cNvPicPr>
              <a:picLocks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25556" y="3468031"/>
              <a:ext cx="365415" cy="2589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図 5" descr="U_C.emf"/>
            <p:cNvPicPr>
              <a:picLocks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338262" y="3174545"/>
              <a:ext cx="3654152" cy="25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図 3" descr="specC.emf"/>
          <p:cNvPicPr>
            <a:picLocks noChangeAspect="1"/>
          </p:cNvPicPr>
          <p:nvPr/>
        </p:nvPicPr>
        <p:blipFill>
          <a:blip r:embed="rId12" cstate="print"/>
          <a:srcRect l="8351"/>
          <a:stretch>
            <a:fillRect/>
          </a:stretch>
        </p:blipFill>
        <p:spPr bwMode="auto">
          <a:xfrm>
            <a:off x="2787739" y="2426051"/>
            <a:ext cx="4849205" cy="374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図 17" descr="specG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9768" y="2405365"/>
            <a:ext cx="5303235" cy="379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図 18" descr="specMIX.emf"/>
          <p:cNvPicPr>
            <a:picLocks noChangeAspect="1"/>
          </p:cNvPicPr>
          <p:nvPr/>
        </p:nvPicPr>
        <p:blipFill>
          <a:blip r:embed="rId14" cstate="print"/>
          <a:srcRect l="12766" t="5740" r="7689" b="9921"/>
          <a:stretch>
            <a:fillRect/>
          </a:stretch>
        </p:blipFill>
        <p:spPr bwMode="auto">
          <a:xfrm>
            <a:off x="3027334" y="2637319"/>
            <a:ext cx="4209028" cy="3163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正方形/長方形 23"/>
          <p:cNvSpPr/>
          <p:nvPr/>
        </p:nvSpPr>
        <p:spPr bwMode="auto">
          <a:xfrm>
            <a:off x="3035012" y="2714004"/>
            <a:ext cx="4100513" cy="30480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6" name="テキスト ボックス 13"/>
          <p:cNvSpPr txBox="1">
            <a:spLocks noChangeArrowheads="1"/>
          </p:cNvSpPr>
          <p:nvPr/>
        </p:nvSpPr>
        <p:spPr bwMode="auto">
          <a:xfrm rot="16200000">
            <a:off x="1901433" y="3487101"/>
            <a:ext cx="1859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dirty="0">
                <a:latin typeface="Calibri" pitchFamily="34" charset="0"/>
              </a:rPr>
              <a:t>Frequency</a:t>
            </a:r>
            <a:endParaRPr lang="ja-JP" altLang="en-US" sz="2400" dirty="0">
              <a:latin typeface="Calibri" pitchFamily="34" charset="0"/>
            </a:endParaRPr>
          </a:p>
        </p:txBody>
      </p:sp>
      <p:pic>
        <p:nvPicPr>
          <p:cNvPr id="28" name="図 12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62597" y="2806499"/>
            <a:ext cx="211372" cy="14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グループ化 38"/>
          <p:cNvGrpSpPr/>
          <p:nvPr/>
        </p:nvGrpSpPr>
        <p:grpSpPr>
          <a:xfrm>
            <a:off x="1785937" y="2709862"/>
            <a:ext cx="876301" cy="3057525"/>
            <a:chOff x="1785937" y="2709862"/>
            <a:chExt cx="876301" cy="3057525"/>
          </a:xfrm>
        </p:grpSpPr>
        <p:sp>
          <p:nvSpPr>
            <p:cNvPr id="35" name="正方形/長方形 34"/>
            <p:cNvSpPr/>
            <p:nvPr/>
          </p:nvSpPr>
          <p:spPr bwMode="auto">
            <a:xfrm>
              <a:off x="1785937" y="2709862"/>
              <a:ext cx="876301" cy="305752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pic>
          <p:nvPicPr>
            <p:cNvPr id="29" name="図 28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lum/>
            </a:blip>
            <a:stretch>
              <a:fillRect/>
            </a:stretch>
          </p:blipFill>
          <p:spPr>
            <a:xfrm>
              <a:off x="2031101" y="4112415"/>
              <a:ext cx="389639" cy="283180"/>
            </a:xfrm>
            <a:prstGeom prst="rect">
              <a:avLst/>
            </a:prstGeom>
          </p:spPr>
        </p:pic>
      </p:grpSp>
      <p:grpSp>
        <p:nvGrpSpPr>
          <p:cNvPr id="12" name="グループ化 39"/>
          <p:cNvGrpSpPr/>
          <p:nvPr/>
        </p:nvGrpSpPr>
        <p:grpSpPr>
          <a:xfrm>
            <a:off x="3033712" y="1666875"/>
            <a:ext cx="4105275" cy="661988"/>
            <a:chOff x="3033712" y="1666875"/>
            <a:chExt cx="4105275" cy="661988"/>
          </a:xfrm>
        </p:grpSpPr>
        <p:sp>
          <p:nvSpPr>
            <p:cNvPr id="36" name="正方形/長方形 35"/>
            <p:cNvSpPr/>
            <p:nvPr/>
          </p:nvSpPr>
          <p:spPr bwMode="auto">
            <a:xfrm>
              <a:off x="3033712" y="1666875"/>
              <a:ext cx="4105275" cy="661988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pic>
          <p:nvPicPr>
            <p:cNvPr id="38" name="図 37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lum/>
            </a:blip>
            <a:stretch>
              <a:fillRect/>
            </a:stretch>
          </p:blipFill>
          <p:spPr>
            <a:xfrm>
              <a:off x="4904598" y="1866254"/>
              <a:ext cx="319376" cy="283180"/>
            </a:xfrm>
            <a:prstGeom prst="rect">
              <a:avLst/>
            </a:prstGeom>
          </p:spPr>
        </p:pic>
      </p:grpSp>
      <p:pic>
        <p:nvPicPr>
          <p:cNvPr id="33" name="図 3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lum/>
          </a:blip>
          <a:stretch>
            <a:fillRect/>
          </a:stretch>
        </p:blipFill>
        <p:spPr>
          <a:xfrm>
            <a:off x="6474872" y="2919563"/>
            <a:ext cx="384398" cy="340833"/>
          </a:xfrm>
          <a:prstGeom prst="rect">
            <a:avLst/>
          </a:prstGeom>
        </p:spPr>
      </p:pic>
      <p:sp>
        <p:nvSpPr>
          <p:cNvPr id="30" name="コンテンツ プレースホルダ 37"/>
          <p:cNvSpPr txBox="1">
            <a:spLocks/>
          </p:cNvSpPr>
          <p:nvPr/>
        </p:nvSpPr>
        <p:spPr bwMode="auto">
          <a:xfrm>
            <a:off x="358775" y="972000"/>
            <a:ext cx="8497888" cy="577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819150" lvl="1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</a:pPr>
            <a:endParaRPr kumimoji="1" lang="en-US" altLang="ja-JP" sz="2800" kern="0" dirty="0" smtClean="0">
              <a:solidFill>
                <a:srgbClr val="000000"/>
              </a:solidFill>
              <a:latin typeface="Calibri" pitchFamily="34" charset="0"/>
              <a:ea typeface="HGPｺﾞｼｯｸM" pitchFamily="50" charset="-128"/>
            </a:endParaRPr>
          </a:p>
          <a:p>
            <a:pPr marL="819150" lvl="1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</a:pPr>
            <a:endParaRPr kumimoji="1" lang="en-US" altLang="ja-JP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HGPｺﾞｼｯｸM" pitchFamily="50" charset="-128"/>
              <a:cs typeface="+mn-cs"/>
            </a:endParaRPr>
          </a:p>
          <a:p>
            <a:pPr marL="819150" lvl="1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</a:pPr>
            <a:endParaRPr kumimoji="1" lang="en-US" altLang="ja-JP" sz="2800" kern="0" dirty="0" smtClean="0">
              <a:solidFill>
                <a:srgbClr val="000000"/>
              </a:solidFill>
              <a:latin typeface="Calibri" pitchFamily="34" charset="0"/>
              <a:ea typeface="HGPｺﾞｼｯｸM" pitchFamily="50" charset="-128"/>
            </a:endParaRPr>
          </a:p>
          <a:p>
            <a:pPr marL="819150" lvl="1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</a:pPr>
            <a:endParaRPr kumimoji="1" lang="en-US" altLang="ja-JP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HGPｺﾞｼｯｸM" pitchFamily="50" charset="-128"/>
              <a:cs typeface="+mn-cs"/>
            </a:endParaRPr>
          </a:p>
          <a:p>
            <a:pPr marL="819150" lvl="1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</a:pPr>
            <a:endParaRPr kumimoji="1" lang="en-US" altLang="ja-JP" sz="2800" kern="0" dirty="0" smtClean="0">
              <a:solidFill>
                <a:srgbClr val="000000"/>
              </a:solidFill>
              <a:latin typeface="Calibri" pitchFamily="34" charset="0"/>
              <a:ea typeface="HGPｺﾞｼｯｸM" pitchFamily="50" charset="-128"/>
            </a:endParaRPr>
          </a:p>
          <a:p>
            <a:pPr marL="819150" lvl="1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</a:pPr>
            <a:endParaRPr kumimoji="1" lang="en-US" altLang="ja-JP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HGPｺﾞｼｯｸM" pitchFamily="50" charset="-128"/>
              <a:cs typeface="+mn-cs"/>
            </a:endParaRPr>
          </a:p>
          <a:p>
            <a:pPr marL="819150" lvl="1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</a:pPr>
            <a:endParaRPr kumimoji="1" lang="en-US" altLang="ja-JP" sz="2800" kern="0" dirty="0" smtClean="0">
              <a:solidFill>
                <a:srgbClr val="000000"/>
              </a:solidFill>
              <a:latin typeface="Calibri" pitchFamily="34" charset="0"/>
              <a:ea typeface="HGPｺﾞｼｯｸM" pitchFamily="50" charset="-128"/>
            </a:endParaRPr>
          </a:p>
          <a:p>
            <a:pPr marL="819150" lvl="1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</a:pPr>
            <a:endParaRPr kumimoji="1" lang="en-US" altLang="ja-JP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HGPｺﾞｼｯｸM" pitchFamily="50" charset="-128"/>
              <a:cs typeface="+mn-cs"/>
            </a:endParaRPr>
          </a:p>
          <a:p>
            <a:pPr marL="819150" lvl="1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</a:pPr>
            <a:endParaRPr kumimoji="1" lang="en-US" altLang="ja-JP" sz="2800" kern="0" dirty="0" smtClean="0">
              <a:solidFill>
                <a:srgbClr val="000000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34" name="コンテンツ プレースホルダ 37"/>
          <p:cNvSpPr txBox="1">
            <a:spLocks/>
          </p:cNvSpPr>
          <p:nvPr/>
        </p:nvSpPr>
        <p:spPr bwMode="auto">
          <a:xfrm>
            <a:off x="216000" y="900000"/>
            <a:ext cx="8810586" cy="58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1950" lvl="0" indent="-361950" algn="l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Char char="n"/>
              <a:defRPr/>
            </a:pPr>
            <a:r>
              <a:rPr kumimoji="1" lang="ja-JP" altLang="en-US" sz="2800" kern="0" dirty="0" smtClean="0">
                <a:solidFill>
                  <a:srgbClr val="000000"/>
                </a:solidFill>
                <a:latin typeface="Calibri" pitchFamily="34" charset="0"/>
              </a:rPr>
              <a:t>行列分解（逆問題）は多重音解析に相当</a:t>
            </a:r>
            <a:endParaRPr kumimoji="1" lang="en-US" altLang="ja-JP" sz="2800" kern="0" dirty="0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668368" y="361908"/>
            <a:ext cx="1711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Calibri" pitchFamily="34" charset="0"/>
              </a:rPr>
              <a:t>[Smaragdis+2003]</a:t>
            </a:r>
            <a:endParaRPr kumimoji="1" lang="ja-JP" altLang="en-US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7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生成モデルアプローチによるモノラル楽音分離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/>
            <a:r>
              <a:rPr lang="ja-JP" altLang="en-US" sz="2400" dirty="0" smtClean="0"/>
              <a:t>行列積モデルによる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観測スペクトログラムの生成プロセス</a:t>
            </a:r>
            <a:endParaRPr kumimoji="1" lang="ja-JP" altLang="en-US" sz="12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43508" y="2844016"/>
            <a:ext cx="1795246" cy="3250958"/>
            <a:chOff x="6476164" y="754106"/>
            <a:chExt cx="1795246" cy="3250958"/>
          </a:xfrm>
        </p:grpSpPr>
        <p:sp>
          <p:nvSpPr>
            <p:cNvPr id="5" name="円/楕円 4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8" name="直線矢印コネクタ 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円/楕円 8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0" name="図 9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9" idx="4"/>
              <a:endCxn id="5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" name="図 11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13" name="図 12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sp>
        <p:nvSpPr>
          <p:cNvPr id="97" name="テキスト ボックス 96"/>
          <p:cNvSpPr txBox="1"/>
          <p:nvPr/>
        </p:nvSpPr>
        <p:spPr>
          <a:xfrm>
            <a:off x="6261441" y="4283754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00FF"/>
                </a:solidFill>
              </a:rPr>
              <a:t>アクティベーション</a:t>
            </a:r>
            <a:endParaRPr kumimoji="1" lang="ja-JP" altLang="en-US" sz="2000" b="1" dirty="0">
              <a:solidFill>
                <a:srgbClr val="0000FF"/>
              </a:solidFill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3208491" y="4284016"/>
            <a:ext cx="1734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00FF"/>
                </a:solidFill>
              </a:rPr>
              <a:t>基底スペクトル</a:t>
            </a:r>
            <a:endParaRPr kumimoji="1" lang="ja-JP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102" name="直線矢印コネクタ 101"/>
          <p:cNvCxnSpPr/>
          <p:nvPr/>
        </p:nvCxnSpPr>
        <p:spPr bwMode="auto">
          <a:xfrm>
            <a:off x="3743908" y="4716016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104" name="直線矢印コネクタ 103"/>
          <p:cNvCxnSpPr/>
          <p:nvPr/>
        </p:nvCxnSpPr>
        <p:spPr bwMode="auto">
          <a:xfrm flipH="1">
            <a:off x="6109448" y="4716016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105" name="直線矢印コネクタ 104"/>
          <p:cNvCxnSpPr/>
          <p:nvPr/>
        </p:nvCxnSpPr>
        <p:spPr bwMode="auto">
          <a:xfrm>
            <a:off x="3743908" y="3502686"/>
            <a:ext cx="0" cy="6840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lg" len="lg"/>
            <a:tailEnd type="triangle" w="lg" len="lg"/>
          </a:ln>
          <a:effectLst/>
        </p:spPr>
      </p:cxnSp>
      <p:sp>
        <p:nvSpPr>
          <p:cNvPr id="111" name="テキスト ボックス 110"/>
          <p:cNvSpPr txBox="1"/>
          <p:nvPr/>
        </p:nvSpPr>
        <p:spPr>
          <a:xfrm>
            <a:off x="4787936" y="5729190"/>
            <a:ext cx="25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FF0066"/>
                </a:solidFill>
              </a:rPr>
              <a:t>多重音スペクトログラム</a:t>
            </a:r>
            <a:endParaRPr kumimoji="1" lang="ja-JP" altLang="en-US" sz="2000" b="1" dirty="0">
              <a:solidFill>
                <a:srgbClr val="FF0066"/>
              </a:solidFill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877049" y="3077583"/>
            <a:ext cx="238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 smtClean="0"/>
              <a:t>非負制約などの仮定</a:t>
            </a:r>
            <a:endParaRPr kumimoji="1" lang="ja-JP" altLang="en-US" sz="2000" dirty="0"/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771800" y="3077845"/>
            <a:ext cx="238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 smtClean="0"/>
              <a:t>非負制約などの仮定</a:t>
            </a:r>
            <a:endParaRPr kumimoji="1" lang="ja-JP" altLang="en-US" sz="2000" dirty="0"/>
          </a:p>
        </p:txBody>
      </p:sp>
      <p:cxnSp>
        <p:nvCxnSpPr>
          <p:cNvPr id="129" name="直線矢印コネクタ 128"/>
          <p:cNvCxnSpPr/>
          <p:nvPr/>
        </p:nvCxnSpPr>
        <p:spPr bwMode="auto">
          <a:xfrm>
            <a:off x="6915083" y="3502686"/>
            <a:ext cx="0" cy="6840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lg" len="lg"/>
            <a:tailEnd type="triangle" w="lg" len="lg"/>
          </a:ln>
          <a:effectLst/>
        </p:spPr>
      </p:cxnSp>
      <p:grpSp>
        <p:nvGrpSpPr>
          <p:cNvPr id="98" name="グループ化 97"/>
          <p:cNvGrpSpPr/>
          <p:nvPr/>
        </p:nvGrpSpPr>
        <p:grpSpPr>
          <a:xfrm>
            <a:off x="4932040" y="885947"/>
            <a:ext cx="4176936" cy="2173713"/>
            <a:chOff x="1432796" y="2088057"/>
            <a:chExt cx="7122947" cy="3706846"/>
          </a:xfrm>
        </p:grpSpPr>
        <p:pic>
          <p:nvPicPr>
            <p:cNvPr id="103" name="コンテンツ プレースホルダ 3" descr="Nocturne_U.bmp"/>
            <p:cNvPicPr preferRelativeResize="0">
              <a:picLocks noChangeAspect="1"/>
            </p:cNvPicPr>
            <p:nvPr/>
          </p:nvPicPr>
          <p:blipFill>
            <a:blip r:embed="rId23" cstate="print"/>
            <a:srcRect l="278"/>
            <a:stretch>
              <a:fillRect/>
            </a:stretch>
          </p:blipFill>
          <p:spPr bwMode="auto">
            <a:xfrm>
              <a:off x="3983743" y="2088057"/>
              <a:ext cx="4559300" cy="1643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図 105" descr="Nocturne_HU.bmp"/>
            <p:cNvPicPr preferRelativeResize="0">
              <a:picLocks noChangeAspect="1"/>
            </p:cNvPicPr>
            <p:nvPr/>
          </p:nvPicPr>
          <p:blipFill>
            <a:blip r:embed="rId24" cstate="print"/>
            <a:srcRect t="407" b="15419"/>
            <a:stretch>
              <a:fillRect/>
            </a:stretch>
          </p:blipFill>
          <p:spPr>
            <a:xfrm>
              <a:off x="3983743" y="3710822"/>
              <a:ext cx="4572000" cy="1685454"/>
            </a:xfrm>
            <a:prstGeom prst="rect">
              <a:avLst/>
            </a:prstGeom>
          </p:spPr>
        </p:pic>
        <p:pic>
          <p:nvPicPr>
            <p:cNvPr id="107" name="図 106" descr="Nocturne_H.bmp"/>
            <p:cNvPicPr preferRelativeResize="0">
              <a:picLocks noChangeAspect="1"/>
            </p:cNvPicPr>
            <p:nvPr/>
          </p:nvPicPr>
          <p:blipFill>
            <a:blip r:embed="rId25" cstate="print"/>
            <a:srcRect l="6122" t="3176" r="1165" b="3188"/>
            <a:stretch>
              <a:fillRect/>
            </a:stretch>
          </p:blipFill>
          <p:spPr>
            <a:xfrm>
              <a:off x="1866849" y="3710822"/>
              <a:ext cx="2151819" cy="1685454"/>
            </a:xfrm>
            <a:prstGeom prst="rect">
              <a:avLst/>
            </a:prstGeom>
          </p:spPr>
        </p:pic>
        <p:pic>
          <p:nvPicPr>
            <p:cNvPr id="108" name="図 107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lum/>
            </a:blip>
            <a:stretch>
              <a:fillRect/>
            </a:stretch>
          </p:blipFill>
          <p:spPr>
            <a:xfrm>
              <a:off x="1940166" y="3827126"/>
              <a:ext cx="297203" cy="216000"/>
            </a:xfrm>
            <a:prstGeom prst="rect">
              <a:avLst/>
            </a:prstGeom>
          </p:spPr>
        </p:pic>
        <p:pic>
          <p:nvPicPr>
            <p:cNvPr id="109" name="図 108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lum/>
            </a:blip>
            <a:stretch>
              <a:fillRect/>
            </a:stretch>
          </p:blipFill>
          <p:spPr>
            <a:xfrm>
              <a:off x="4127852" y="2179038"/>
              <a:ext cx="243609" cy="216000"/>
            </a:xfrm>
            <a:prstGeom prst="rect">
              <a:avLst/>
            </a:prstGeom>
          </p:spPr>
        </p:pic>
        <p:pic>
          <p:nvPicPr>
            <p:cNvPr id="113" name="図 112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>
              <a:lum/>
            </a:blip>
            <a:stretch>
              <a:fillRect/>
            </a:stretch>
          </p:blipFill>
          <p:spPr>
            <a:xfrm>
              <a:off x="4078376" y="3799831"/>
              <a:ext cx="228600" cy="202692"/>
            </a:xfrm>
            <a:prstGeom prst="rect">
              <a:avLst/>
            </a:prstGeom>
          </p:spPr>
        </p:pic>
        <p:sp>
          <p:nvSpPr>
            <p:cNvPr id="114" name="テキスト ボックス 113"/>
            <p:cNvSpPr txBox="1"/>
            <p:nvPr/>
          </p:nvSpPr>
          <p:spPr>
            <a:xfrm>
              <a:off x="5832933" y="5322535"/>
              <a:ext cx="839765" cy="472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 smtClean="0"/>
                <a:t>時間</a:t>
              </a:r>
              <a:endParaRPr kumimoji="1" lang="ja-JP" altLang="en-US" sz="1200" dirty="0"/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 rot="16200000">
              <a:off x="1117884" y="4321439"/>
              <a:ext cx="1102192" cy="472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 smtClean="0"/>
                <a:t>周波数</a:t>
              </a:r>
              <a:endParaRPr kumimoji="1" lang="ja-JP" altLang="en-US" sz="1200" dirty="0"/>
            </a:p>
          </p:txBody>
        </p:sp>
        <p:sp>
          <p:nvSpPr>
            <p:cNvPr id="130" name="正方形/長方形 129"/>
            <p:cNvSpPr/>
            <p:nvPr/>
          </p:nvSpPr>
          <p:spPr bwMode="auto">
            <a:xfrm>
              <a:off x="7724775" y="3743497"/>
              <a:ext cx="771525" cy="324000"/>
            </a:xfrm>
            <a:prstGeom prst="rect">
              <a:avLst/>
            </a:prstGeom>
            <a:solidFill>
              <a:srgbClr val="00009F"/>
            </a:solidFill>
            <a:ln w="28575" cap="flat" cmpd="sng" algn="ctr">
              <a:noFill/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132" name="直線コネクタ 131"/>
            <p:cNvCxnSpPr/>
            <p:nvPr/>
          </p:nvCxnSpPr>
          <p:spPr bwMode="auto">
            <a:xfrm>
              <a:off x="4018668" y="3741115"/>
              <a:ext cx="448239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8" name="図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263" y="5804816"/>
            <a:ext cx="685802" cy="25298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39" y="4348529"/>
            <a:ext cx="633986" cy="25298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13" y="4357750"/>
            <a:ext cx="557786" cy="25298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44" y="5039845"/>
            <a:ext cx="1340513" cy="303581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613326"/>
            <a:ext cx="669343" cy="303581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84" y="3600626"/>
            <a:ext cx="640082" cy="30358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05" y="6239988"/>
            <a:ext cx="4906683" cy="303581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64" y="1855308"/>
            <a:ext cx="1363983" cy="2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音声音響信号処理の事例紹介 </a:t>
            </a:r>
            <a:r>
              <a:rPr lang="en-US" altLang="ja-JP" dirty="0"/>
              <a:t>(2/7)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音声の抑揚変換</a:t>
            </a:r>
            <a:endParaRPr kumimoji="1" lang="ja-JP" altLang="en-US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2124000" y="1476000"/>
            <a:ext cx="6602020" cy="5040000"/>
            <a:chOff x="2124000" y="1476000"/>
            <a:chExt cx="6602020" cy="5040000"/>
          </a:xfrm>
        </p:grpSpPr>
        <p:grpSp>
          <p:nvGrpSpPr>
            <p:cNvPr id="7" name="グループ化 6"/>
            <p:cNvGrpSpPr>
              <a:grpSpLocks noChangeAspect="1"/>
            </p:cNvGrpSpPr>
            <p:nvPr/>
          </p:nvGrpSpPr>
          <p:grpSpPr>
            <a:xfrm>
              <a:off x="2124000" y="1476000"/>
              <a:ext cx="6602020" cy="5040000"/>
              <a:chOff x="848287" y="971550"/>
              <a:chExt cx="7583951" cy="5789613"/>
            </a:xfrm>
          </p:grpSpPr>
          <p:pic>
            <p:nvPicPr>
              <p:cNvPr id="4" name="コンテンツ プレースホルダー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48287" y="971550"/>
                <a:ext cx="7583951" cy="5789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" name="Resynthesized1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7299565" y="1268760"/>
                <a:ext cx="609600" cy="609600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6473471" y="4091868"/>
                <a:ext cx="1707516" cy="4543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9" name="直線コネクタ 8"/>
            <p:cNvCxnSpPr/>
            <p:nvPr/>
          </p:nvCxnSpPr>
          <p:spPr bwMode="auto">
            <a:xfrm>
              <a:off x="7128284" y="4587875"/>
              <a:ext cx="4445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FF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" name="グループ化 9"/>
          <p:cNvGrpSpPr/>
          <p:nvPr/>
        </p:nvGrpSpPr>
        <p:grpSpPr>
          <a:xfrm>
            <a:off x="1019970" y="1340768"/>
            <a:ext cx="5713424" cy="3974182"/>
            <a:chOff x="1019970" y="1340768"/>
            <a:chExt cx="5713424" cy="3974182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1019970" y="1340768"/>
              <a:ext cx="5713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FF0066"/>
                  </a:solidFill>
                </a:rPr>
                <a:t>基本周波数パターン（声の高さの時間変化）</a:t>
              </a:r>
              <a:endParaRPr kumimoji="1" lang="ja-JP" altLang="en-US" sz="2400" dirty="0">
                <a:solidFill>
                  <a:srgbClr val="FF0066"/>
                </a:solidFill>
              </a:endParaRPr>
            </a:p>
          </p:txBody>
        </p:sp>
        <p:sp>
          <p:nvSpPr>
            <p:cNvPr id="12" name="円弧 11"/>
            <p:cNvSpPr/>
            <p:nvPr/>
          </p:nvSpPr>
          <p:spPr bwMode="auto">
            <a:xfrm>
              <a:off x="4006974" y="1666875"/>
              <a:ext cx="781050" cy="3648075"/>
            </a:xfrm>
            <a:prstGeom prst="arc">
              <a:avLst>
                <a:gd name="adj1" fmla="val 16480430"/>
                <a:gd name="adj2" fmla="val 0"/>
              </a:avLst>
            </a:prstGeom>
            <a:noFill/>
            <a:ln w="1270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431540" y="3933056"/>
            <a:ext cx="3540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 smtClean="0">
                <a:solidFill>
                  <a:srgbClr val="0000FF"/>
                </a:solidFill>
              </a:rPr>
              <a:t>甲状軟骨</a:t>
            </a:r>
            <a:r>
              <a:rPr lang="ja-JP" altLang="en-US" sz="2400" b="1" dirty="0" smtClean="0">
                <a:solidFill>
                  <a:srgbClr val="0000FF"/>
                </a:solidFill>
              </a:rPr>
              <a:t>の運動を変更</a:t>
            </a:r>
            <a:endParaRPr kumimoji="1" lang="en-US" altLang="ja-JP" sz="2400" b="1" dirty="0" smtClean="0">
              <a:solidFill>
                <a:srgbClr val="0000FF"/>
              </a:solidFill>
            </a:endParaRPr>
          </a:p>
        </p:txBody>
      </p:sp>
      <p:sp>
        <p:nvSpPr>
          <p:cNvPr id="15" name="下矢印 14"/>
          <p:cNvSpPr/>
          <p:nvPr/>
        </p:nvSpPr>
        <p:spPr bwMode="auto">
          <a:xfrm flipV="1">
            <a:off x="3599892" y="3969060"/>
            <a:ext cx="720080" cy="432000"/>
          </a:xfrm>
          <a:prstGeom prst="downArrow">
            <a:avLst/>
          </a:prstGeom>
          <a:gradFill>
            <a:gsLst>
              <a:gs pos="0">
                <a:srgbClr val="40458C">
                  <a:alpha val="0"/>
                </a:srgbClr>
              </a:gs>
              <a:gs pos="60000">
                <a:srgbClr val="40458C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251520" y="1808820"/>
            <a:ext cx="1962592" cy="2077944"/>
            <a:chOff x="305152" y="2057852"/>
            <a:chExt cx="1585642" cy="1678838"/>
          </a:xfrm>
        </p:grpSpPr>
        <p:sp>
          <p:nvSpPr>
            <p:cNvPr id="18" name="フリーフォーム 17"/>
            <p:cNvSpPr/>
            <p:nvPr/>
          </p:nvSpPr>
          <p:spPr bwMode="auto">
            <a:xfrm>
              <a:off x="319251" y="2599836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9" name="フリーフォーム 18"/>
            <p:cNvSpPr/>
            <p:nvPr/>
          </p:nvSpPr>
          <p:spPr bwMode="auto">
            <a:xfrm>
              <a:off x="358135" y="3422290"/>
              <a:ext cx="686306" cy="314400"/>
            </a:xfrm>
            <a:custGeom>
              <a:avLst/>
              <a:gdLst>
                <a:gd name="connsiteX0" fmla="*/ 19195 w 727823"/>
                <a:gd name="connsiteY0" fmla="*/ 137 h 319726"/>
                <a:gd name="connsiteX1" fmla="*/ 145 w 727823"/>
                <a:gd name="connsiteY1" fmla="*/ 85862 h 319726"/>
                <a:gd name="connsiteX2" fmla="*/ 12845 w 727823"/>
                <a:gd name="connsiteY2" fmla="*/ 219212 h 319726"/>
                <a:gd name="connsiteX3" fmla="*/ 54120 w 727823"/>
                <a:gd name="connsiteY3" fmla="*/ 314462 h 319726"/>
                <a:gd name="connsiteX4" fmla="*/ 136670 w 727823"/>
                <a:gd name="connsiteY4" fmla="*/ 308112 h 319726"/>
                <a:gd name="connsiteX5" fmla="*/ 692295 w 727823"/>
                <a:gd name="connsiteY5" fmla="*/ 314462 h 319726"/>
                <a:gd name="connsiteX6" fmla="*/ 657370 w 727823"/>
                <a:gd name="connsiteY6" fmla="*/ 247787 h 319726"/>
                <a:gd name="connsiteX7" fmla="*/ 539895 w 727823"/>
                <a:gd name="connsiteY7" fmla="*/ 209687 h 319726"/>
                <a:gd name="connsiteX8" fmla="*/ 254145 w 727823"/>
                <a:gd name="connsiteY8" fmla="*/ 162062 h 319726"/>
                <a:gd name="connsiteX9" fmla="*/ 111270 w 727823"/>
                <a:gd name="connsiteY9" fmla="*/ 104912 h 319726"/>
                <a:gd name="connsiteX10" fmla="*/ 19195 w 727823"/>
                <a:gd name="connsiteY10" fmla="*/ 137 h 319726"/>
                <a:gd name="connsiteX0" fmla="*/ 19195 w 685354"/>
                <a:gd name="connsiteY0" fmla="*/ 137 h 319726"/>
                <a:gd name="connsiteX1" fmla="*/ 145 w 685354"/>
                <a:gd name="connsiteY1" fmla="*/ 85862 h 319726"/>
                <a:gd name="connsiteX2" fmla="*/ 12845 w 685354"/>
                <a:gd name="connsiteY2" fmla="*/ 219212 h 319726"/>
                <a:gd name="connsiteX3" fmla="*/ 54120 w 685354"/>
                <a:gd name="connsiteY3" fmla="*/ 314462 h 319726"/>
                <a:gd name="connsiteX4" fmla="*/ 136670 w 685354"/>
                <a:gd name="connsiteY4" fmla="*/ 308112 h 319726"/>
                <a:gd name="connsiteX5" fmla="*/ 635145 w 685354"/>
                <a:gd name="connsiteY5" fmla="*/ 314462 h 319726"/>
                <a:gd name="connsiteX6" fmla="*/ 657370 w 685354"/>
                <a:gd name="connsiteY6" fmla="*/ 247787 h 319726"/>
                <a:gd name="connsiteX7" fmla="*/ 539895 w 685354"/>
                <a:gd name="connsiteY7" fmla="*/ 209687 h 319726"/>
                <a:gd name="connsiteX8" fmla="*/ 254145 w 685354"/>
                <a:gd name="connsiteY8" fmla="*/ 162062 h 319726"/>
                <a:gd name="connsiteX9" fmla="*/ 111270 w 685354"/>
                <a:gd name="connsiteY9" fmla="*/ 104912 h 319726"/>
                <a:gd name="connsiteX10" fmla="*/ 19195 w 685354"/>
                <a:gd name="connsiteY10" fmla="*/ 137 h 319726"/>
                <a:gd name="connsiteX0" fmla="*/ 19195 w 686340"/>
                <a:gd name="connsiteY0" fmla="*/ 137 h 319726"/>
                <a:gd name="connsiteX1" fmla="*/ 145 w 686340"/>
                <a:gd name="connsiteY1" fmla="*/ 85862 h 319726"/>
                <a:gd name="connsiteX2" fmla="*/ 12845 w 686340"/>
                <a:gd name="connsiteY2" fmla="*/ 219212 h 319726"/>
                <a:gd name="connsiteX3" fmla="*/ 54120 w 686340"/>
                <a:gd name="connsiteY3" fmla="*/ 314462 h 319726"/>
                <a:gd name="connsiteX4" fmla="*/ 136670 w 686340"/>
                <a:gd name="connsiteY4" fmla="*/ 308112 h 319726"/>
                <a:gd name="connsiteX5" fmla="*/ 635145 w 686340"/>
                <a:gd name="connsiteY5" fmla="*/ 314462 h 319726"/>
                <a:gd name="connsiteX6" fmla="*/ 657370 w 686340"/>
                <a:gd name="connsiteY6" fmla="*/ 247787 h 319726"/>
                <a:gd name="connsiteX7" fmla="*/ 539895 w 686340"/>
                <a:gd name="connsiteY7" fmla="*/ 209687 h 319726"/>
                <a:gd name="connsiteX8" fmla="*/ 254145 w 686340"/>
                <a:gd name="connsiteY8" fmla="*/ 162062 h 319726"/>
                <a:gd name="connsiteX9" fmla="*/ 111270 w 686340"/>
                <a:gd name="connsiteY9" fmla="*/ 104912 h 319726"/>
                <a:gd name="connsiteX10" fmla="*/ 19195 w 686340"/>
                <a:gd name="connsiteY10" fmla="*/ 137 h 319726"/>
                <a:gd name="connsiteX0" fmla="*/ 19195 w 686340"/>
                <a:gd name="connsiteY0" fmla="*/ 56 h 319645"/>
                <a:gd name="connsiteX1" fmla="*/ 145 w 686340"/>
                <a:gd name="connsiteY1" fmla="*/ 85781 h 319645"/>
                <a:gd name="connsiteX2" fmla="*/ 12845 w 686340"/>
                <a:gd name="connsiteY2" fmla="*/ 219131 h 319645"/>
                <a:gd name="connsiteX3" fmla="*/ 54120 w 686340"/>
                <a:gd name="connsiteY3" fmla="*/ 314381 h 319645"/>
                <a:gd name="connsiteX4" fmla="*/ 136670 w 686340"/>
                <a:gd name="connsiteY4" fmla="*/ 308031 h 319645"/>
                <a:gd name="connsiteX5" fmla="*/ 635145 w 686340"/>
                <a:gd name="connsiteY5" fmla="*/ 314381 h 319645"/>
                <a:gd name="connsiteX6" fmla="*/ 657370 w 686340"/>
                <a:gd name="connsiteY6" fmla="*/ 247706 h 319645"/>
                <a:gd name="connsiteX7" fmla="*/ 539895 w 686340"/>
                <a:gd name="connsiteY7" fmla="*/ 209606 h 319645"/>
                <a:gd name="connsiteX8" fmla="*/ 254145 w 686340"/>
                <a:gd name="connsiteY8" fmla="*/ 161981 h 319645"/>
                <a:gd name="connsiteX9" fmla="*/ 99363 w 686340"/>
                <a:gd name="connsiteY9" fmla="*/ 97687 h 319645"/>
                <a:gd name="connsiteX10" fmla="*/ 19195 w 686340"/>
                <a:gd name="connsiteY10" fmla="*/ 56 h 319645"/>
                <a:gd name="connsiteX0" fmla="*/ 19161 w 686306"/>
                <a:gd name="connsiteY0" fmla="*/ 56 h 314381"/>
                <a:gd name="connsiteX1" fmla="*/ 111 w 686306"/>
                <a:gd name="connsiteY1" fmla="*/ 85781 h 314381"/>
                <a:gd name="connsiteX2" fmla="*/ 12811 w 686306"/>
                <a:gd name="connsiteY2" fmla="*/ 219131 h 314381"/>
                <a:gd name="connsiteX3" fmla="*/ 42180 w 686306"/>
                <a:gd name="connsiteY3" fmla="*/ 307238 h 314381"/>
                <a:gd name="connsiteX4" fmla="*/ 136636 w 686306"/>
                <a:gd name="connsiteY4" fmla="*/ 308031 h 314381"/>
                <a:gd name="connsiteX5" fmla="*/ 635111 w 686306"/>
                <a:gd name="connsiteY5" fmla="*/ 314381 h 314381"/>
                <a:gd name="connsiteX6" fmla="*/ 657336 w 686306"/>
                <a:gd name="connsiteY6" fmla="*/ 247706 h 314381"/>
                <a:gd name="connsiteX7" fmla="*/ 539861 w 686306"/>
                <a:gd name="connsiteY7" fmla="*/ 209606 h 314381"/>
                <a:gd name="connsiteX8" fmla="*/ 254111 w 686306"/>
                <a:gd name="connsiteY8" fmla="*/ 161981 h 314381"/>
                <a:gd name="connsiteX9" fmla="*/ 99329 w 686306"/>
                <a:gd name="connsiteY9" fmla="*/ 97687 h 314381"/>
                <a:gd name="connsiteX10" fmla="*/ 19161 w 686306"/>
                <a:gd name="connsiteY10" fmla="*/ 56 h 314381"/>
                <a:gd name="connsiteX0" fmla="*/ 19161 w 686306"/>
                <a:gd name="connsiteY0" fmla="*/ 75 h 314400"/>
                <a:gd name="connsiteX1" fmla="*/ 111 w 686306"/>
                <a:gd name="connsiteY1" fmla="*/ 114375 h 314400"/>
                <a:gd name="connsiteX2" fmla="*/ 12811 w 686306"/>
                <a:gd name="connsiteY2" fmla="*/ 219150 h 314400"/>
                <a:gd name="connsiteX3" fmla="*/ 42180 w 686306"/>
                <a:gd name="connsiteY3" fmla="*/ 307257 h 314400"/>
                <a:gd name="connsiteX4" fmla="*/ 136636 w 686306"/>
                <a:gd name="connsiteY4" fmla="*/ 308050 h 314400"/>
                <a:gd name="connsiteX5" fmla="*/ 635111 w 686306"/>
                <a:gd name="connsiteY5" fmla="*/ 314400 h 314400"/>
                <a:gd name="connsiteX6" fmla="*/ 657336 w 686306"/>
                <a:gd name="connsiteY6" fmla="*/ 247725 h 314400"/>
                <a:gd name="connsiteX7" fmla="*/ 539861 w 686306"/>
                <a:gd name="connsiteY7" fmla="*/ 209625 h 314400"/>
                <a:gd name="connsiteX8" fmla="*/ 254111 w 686306"/>
                <a:gd name="connsiteY8" fmla="*/ 162000 h 314400"/>
                <a:gd name="connsiteX9" fmla="*/ 99329 w 686306"/>
                <a:gd name="connsiteY9" fmla="*/ 97706 h 314400"/>
                <a:gd name="connsiteX10" fmla="*/ 19161 w 686306"/>
                <a:gd name="connsiteY10" fmla="*/ 75 h 3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6306" h="314400">
                  <a:moveTo>
                    <a:pt x="19161" y="75"/>
                  </a:moveTo>
                  <a:cubicBezTo>
                    <a:pt x="2625" y="2853"/>
                    <a:pt x="1169" y="77863"/>
                    <a:pt x="111" y="114375"/>
                  </a:cubicBezTo>
                  <a:cubicBezTo>
                    <a:pt x="-947" y="150887"/>
                    <a:pt x="5800" y="187003"/>
                    <a:pt x="12811" y="219150"/>
                  </a:cubicBezTo>
                  <a:cubicBezTo>
                    <a:pt x="19823" y="251297"/>
                    <a:pt x="21543" y="292440"/>
                    <a:pt x="42180" y="307257"/>
                  </a:cubicBezTo>
                  <a:cubicBezTo>
                    <a:pt x="62817" y="322074"/>
                    <a:pt x="37814" y="306860"/>
                    <a:pt x="136636" y="308050"/>
                  </a:cubicBezTo>
                  <a:lnTo>
                    <a:pt x="635111" y="314400"/>
                  </a:lnTo>
                  <a:cubicBezTo>
                    <a:pt x="724275" y="311490"/>
                    <a:pt x="673211" y="265187"/>
                    <a:pt x="657336" y="247725"/>
                  </a:cubicBezTo>
                  <a:cubicBezTo>
                    <a:pt x="641461" y="230263"/>
                    <a:pt x="607065" y="223912"/>
                    <a:pt x="539861" y="209625"/>
                  </a:cubicBezTo>
                  <a:cubicBezTo>
                    <a:pt x="472657" y="195338"/>
                    <a:pt x="325548" y="179462"/>
                    <a:pt x="254111" y="162000"/>
                  </a:cubicBezTo>
                  <a:cubicBezTo>
                    <a:pt x="182674" y="144538"/>
                    <a:pt x="135842" y="123635"/>
                    <a:pt x="99329" y="97706"/>
                  </a:cubicBezTo>
                  <a:cubicBezTo>
                    <a:pt x="62816" y="71777"/>
                    <a:pt x="35697" y="-2703"/>
                    <a:pt x="19161" y="75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0" name="フリーフォーム 19"/>
            <p:cNvSpPr/>
            <p:nvPr/>
          </p:nvSpPr>
          <p:spPr bwMode="auto">
            <a:xfrm>
              <a:off x="368783" y="3083356"/>
              <a:ext cx="175438" cy="209929"/>
            </a:xfrm>
            <a:custGeom>
              <a:avLst/>
              <a:gdLst>
                <a:gd name="connsiteX0" fmla="*/ 1369 w 175438"/>
                <a:gd name="connsiteY0" fmla="*/ 78 h 209929"/>
                <a:gd name="connsiteX1" fmla="*/ 32326 w 175438"/>
                <a:gd name="connsiteY1" fmla="*/ 61990 h 209929"/>
                <a:gd name="connsiteX2" fmla="*/ 25182 w 175438"/>
                <a:gd name="connsiteY2" fmla="*/ 162003 h 209929"/>
                <a:gd name="connsiteX3" fmla="*/ 70426 w 175438"/>
                <a:gd name="connsiteY3" fmla="*/ 204865 h 209929"/>
                <a:gd name="connsiteX4" fmla="*/ 144244 w 175438"/>
                <a:gd name="connsiteY4" fmla="*/ 204865 h 209929"/>
                <a:gd name="connsiteX5" fmla="*/ 175201 w 175438"/>
                <a:gd name="connsiteY5" fmla="*/ 166765 h 209929"/>
                <a:gd name="connsiteX6" fmla="*/ 129957 w 175438"/>
                <a:gd name="connsiteY6" fmla="*/ 90565 h 209929"/>
                <a:gd name="connsiteX7" fmla="*/ 84713 w 175438"/>
                <a:gd name="connsiteY7" fmla="*/ 50084 h 209929"/>
                <a:gd name="connsiteX8" fmla="*/ 1369 w 175438"/>
                <a:gd name="connsiteY8" fmla="*/ 78 h 20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438" h="209929">
                  <a:moveTo>
                    <a:pt x="1369" y="78"/>
                  </a:moveTo>
                  <a:cubicBezTo>
                    <a:pt x="-7362" y="2062"/>
                    <a:pt x="28357" y="35003"/>
                    <a:pt x="32326" y="61990"/>
                  </a:cubicBezTo>
                  <a:cubicBezTo>
                    <a:pt x="36295" y="88978"/>
                    <a:pt x="18832" y="138191"/>
                    <a:pt x="25182" y="162003"/>
                  </a:cubicBezTo>
                  <a:cubicBezTo>
                    <a:pt x="31532" y="185815"/>
                    <a:pt x="50582" y="197721"/>
                    <a:pt x="70426" y="204865"/>
                  </a:cubicBezTo>
                  <a:cubicBezTo>
                    <a:pt x="90270" y="212009"/>
                    <a:pt x="126782" y="211215"/>
                    <a:pt x="144244" y="204865"/>
                  </a:cubicBezTo>
                  <a:cubicBezTo>
                    <a:pt x="161706" y="198515"/>
                    <a:pt x="177582" y="185815"/>
                    <a:pt x="175201" y="166765"/>
                  </a:cubicBezTo>
                  <a:cubicBezTo>
                    <a:pt x="172820" y="147715"/>
                    <a:pt x="145038" y="110012"/>
                    <a:pt x="129957" y="90565"/>
                  </a:cubicBezTo>
                  <a:cubicBezTo>
                    <a:pt x="114876" y="71118"/>
                    <a:pt x="106144" y="65959"/>
                    <a:pt x="84713" y="50084"/>
                  </a:cubicBezTo>
                  <a:cubicBezTo>
                    <a:pt x="63282" y="34209"/>
                    <a:pt x="10100" y="-1906"/>
                    <a:pt x="1369" y="78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1" name="フリーフォーム 20"/>
            <p:cNvSpPr/>
            <p:nvPr/>
          </p:nvSpPr>
          <p:spPr bwMode="auto">
            <a:xfrm>
              <a:off x="503502" y="3223928"/>
              <a:ext cx="569119" cy="100012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119" h="100012">
                  <a:moveTo>
                    <a:pt x="0" y="0"/>
                  </a:moveTo>
                  <a:lnTo>
                    <a:pt x="9525" y="61912"/>
                  </a:lnTo>
                  <a:lnTo>
                    <a:pt x="569119" y="100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66">
                <a:alpha val="50196"/>
              </a:srgbClr>
            </a:solidFill>
            <a:ln w="190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2" name="フリーフォーム 21"/>
            <p:cNvSpPr/>
            <p:nvPr/>
          </p:nvSpPr>
          <p:spPr bwMode="auto">
            <a:xfrm rot="557363">
              <a:off x="382791" y="2638430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3" name="フリーフォーム 22"/>
            <p:cNvSpPr/>
            <p:nvPr/>
          </p:nvSpPr>
          <p:spPr bwMode="auto">
            <a:xfrm>
              <a:off x="503502" y="3224498"/>
              <a:ext cx="628649" cy="188118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  <a:gd name="connsiteX0" fmla="*/ 0 w 650081"/>
                <a:gd name="connsiteY0" fmla="*/ 0 h 190499"/>
                <a:gd name="connsiteX1" fmla="*/ 9525 w 650081"/>
                <a:gd name="connsiteY1" fmla="*/ 61912 h 190499"/>
                <a:gd name="connsiteX2" fmla="*/ 650081 w 650081"/>
                <a:gd name="connsiteY2" fmla="*/ 190499 h 190499"/>
                <a:gd name="connsiteX3" fmla="*/ 0 w 650081"/>
                <a:gd name="connsiteY3" fmla="*/ 0 h 190499"/>
                <a:gd name="connsiteX0" fmla="*/ 0 w 628649"/>
                <a:gd name="connsiteY0" fmla="*/ 0 h 188118"/>
                <a:gd name="connsiteX1" fmla="*/ 9525 w 628649"/>
                <a:gd name="connsiteY1" fmla="*/ 61912 h 188118"/>
                <a:gd name="connsiteX2" fmla="*/ 628649 w 628649"/>
                <a:gd name="connsiteY2" fmla="*/ 188118 h 188118"/>
                <a:gd name="connsiteX3" fmla="*/ 0 w 628649"/>
                <a:gd name="connsiteY3" fmla="*/ 0 h 18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49" h="188118">
                  <a:moveTo>
                    <a:pt x="0" y="0"/>
                  </a:moveTo>
                  <a:lnTo>
                    <a:pt x="9525" y="61912"/>
                  </a:lnTo>
                  <a:lnTo>
                    <a:pt x="628649" y="1881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FF006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4" name="円弧 23"/>
            <p:cNvSpPr/>
            <p:nvPr/>
          </p:nvSpPr>
          <p:spPr bwMode="auto">
            <a:xfrm>
              <a:off x="518167" y="2550901"/>
              <a:ext cx="864096" cy="864096"/>
            </a:xfrm>
            <a:prstGeom prst="arc">
              <a:avLst>
                <a:gd name="adj1" fmla="val 16200000"/>
                <a:gd name="adj2" fmla="val 20997475"/>
              </a:avLst>
            </a:prstGeom>
            <a:noFill/>
            <a:ln w="381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25" name="直線矢印コネクタ 24"/>
            <p:cNvCxnSpPr/>
            <p:nvPr/>
          </p:nvCxnSpPr>
          <p:spPr bwMode="auto">
            <a:xfrm>
              <a:off x="1205252" y="3378833"/>
              <a:ext cx="32403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テキスト ボックス 25"/>
            <p:cNvSpPr txBox="1"/>
            <p:nvPr/>
          </p:nvSpPr>
          <p:spPr>
            <a:xfrm>
              <a:off x="1127935" y="232439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CC99"/>
                  </a:solidFill>
                </a:rPr>
                <a:t>回転</a:t>
              </a:r>
              <a:endParaRPr kumimoji="1" lang="ja-JP" altLang="en-US" sz="1800" b="1" dirty="0">
                <a:solidFill>
                  <a:srgbClr val="00CC99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241256" y="2972470"/>
              <a:ext cx="649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00FF"/>
                  </a:solidFill>
                </a:rPr>
                <a:t>並進</a:t>
              </a:r>
              <a:endParaRPr kumimoji="1" lang="ja-JP" altLang="en-US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305152" y="205785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声帯</a:t>
              </a:r>
              <a:endParaRPr kumimoji="1" lang="ja-JP" altLang="en-US" dirty="0"/>
            </a:p>
          </p:txBody>
        </p:sp>
        <p:cxnSp>
          <p:nvCxnSpPr>
            <p:cNvPr id="29" name="直線コネクタ 28"/>
            <p:cNvCxnSpPr/>
            <p:nvPr/>
          </p:nvCxnSpPr>
          <p:spPr bwMode="auto">
            <a:xfrm>
              <a:off x="583069" y="2302718"/>
              <a:ext cx="180000" cy="97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0" name="直線コネクタ 29"/>
          <p:cNvCxnSpPr/>
          <p:nvPr/>
        </p:nvCxnSpPr>
        <p:spPr bwMode="auto">
          <a:xfrm>
            <a:off x="1079612" y="3609044"/>
            <a:ext cx="36004" cy="2160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4700272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Limitation of spectrogram modeling with NMF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indent="-268288"/>
            <a:r>
              <a:rPr kumimoji="1" lang="en-US" altLang="ja-JP" dirty="0" smtClean="0"/>
              <a:t>Uses mixing model defined in magnitude/power domain</a:t>
            </a:r>
          </a:p>
          <a:p>
            <a:pPr marL="622300" lvl="1" indent="-268288"/>
            <a:r>
              <a:rPr lang="en-US" altLang="ja-JP" dirty="0" smtClean="0"/>
              <a:t>Does n</a:t>
            </a:r>
            <a:r>
              <a:rPr kumimoji="1" lang="en-US" altLang="ja-JP" dirty="0" smtClean="0"/>
              <a:t>ot take account of phase</a:t>
            </a:r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 bwMode="auto">
          <a:xfrm>
            <a:off x="1642616" y="2336232"/>
            <a:ext cx="405384" cy="853011"/>
          </a:xfrm>
          <a:prstGeom prst="downArrow">
            <a:avLst/>
          </a:prstGeom>
          <a:gradFill>
            <a:gsLst>
              <a:gs pos="0">
                <a:schemeClr val="bg1"/>
              </a:gs>
              <a:gs pos="50000">
                <a:srgbClr val="40458C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63337" y="3251972"/>
            <a:ext cx="290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3333FF"/>
                </a:solidFill>
                <a:latin typeface="Calibri" pitchFamily="34" charset="0"/>
              </a:rPr>
              <a:t>Complex spectrogram</a:t>
            </a:r>
            <a:endParaRPr kumimoji="1" lang="ja-JP" altLang="en-US" sz="2400" dirty="0">
              <a:solidFill>
                <a:srgbClr val="3333FF"/>
              </a:solidFill>
              <a:latin typeface="Calibri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37965" y="1816494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3333FF"/>
                </a:solidFill>
                <a:latin typeface="Calibri" pitchFamily="34" charset="0"/>
              </a:rPr>
              <a:t>Time-domain signal</a:t>
            </a:r>
            <a:endParaRPr kumimoji="1" lang="ja-JP" altLang="en-US" sz="2400" dirty="0">
              <a:solidFill>
                <a:srgbClr val="3333FF"/>
              </a:solidFill>
              <a:latin typeface="Calibri" pitchFamily="34" charset="0"/>
            </a:endParaRPr>
          </a:p>
        </p:txBody>
      </p:sp>
      <p:pic>
        <p:nvPicPr>
          <p:cNvPr id="10" name="図 9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lum/>
          </a:blip>
          <a:stretch>
            <a:fillRect/>
          </a:stretch>
        </p:blipFill>
        <p:spPr>
          <a:xfrm>
            <a:off x="1569589" y="3274868"/>
            <a:ext cx="646938" cy="418338"/>
          </a:xfrm>
          <a:prstGeom prst="rect">
            <a:avLst/>
          </a:prstGeom>
        </p:spPr>
      </p:pic>
      <p:pic>
        <p:nvPicPr>
          <p:cNvPr id="11" name="図 10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lum/>
          </a:blip>
          <a:stretch>
            <a:fillRect/>
          </a:stretch>
        </p:blipFill>
        <p:spPr>
          <a:xfrm>
            <a:off x="1496564" y="1814961"/>
            <a:ext cx="722376" cy="418338"/>
          </a:xfrm>
          <a:prstGeom prst="rect">
            <a:avLst/>
          </a:prstGeom>
        </p:spPr>
      </p:pic>
      <p:pic>
        <p:nvPicPr>
          <p:cNvPr id="12" name="図 1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lum/>
          </a:blip>
          <a:stretch>
            <a:fillRect/>
          </a:stretch>
        </p:blipFill>
        <p:spPr>
          <a:xfrm>
            <a:off x="2254373" y="2690706"/>
            <a:ext cx="2717298" cy="329184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810127" y="225311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000000"/>
                </a:solidFill>
                <a:latin typeface="Calibri" pitchFamily="34" charset="0"/>
              </a:rPr>
              <a:t>Linear</a:t>
            </a:r>
            <a:endParaRPr kumimoji="1" lang="ja-JP" altLang="en-US" sz="24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" name="下矢印 13"/>
          <p:cNvSpPr/>
          <p:nvPr/>
        </p:nvSpPr>
        <p:spPr bwMode="auto">
          <a:xfrm>
            <a:off x="1646356" y="3809964"/>
            <a:ext cx="405384" cy="853011"/>
          </a:xfrm>
          <a:prstGeom prst="downArrow">
            <a:avLst/>
          </a:prstGeom>
          <a:gradFill>
            <a:gsLst>
              <a:gs pos="0">
                <a:schemeClr val="bg1"/>
              </a:gs>
              <a:gs pos="50000">
                <a:srgbClr val="40458C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21094" y="4772514"/>
            <a:ext cx="319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3333FF"/>
                </a:solidFill>
                <a:latin typeface="Calibri" pitchFamily="34" charset="0"/>
              </a:rPr>
              <a:t>Magnitude spectrogram</a:t>
            </a:r>
            <a:endParaRPr kumimoji="1" lang="ja-JP" altLang="en-US" sz="2400" dirty="0">
              <a:solidFill>
                <a:srgbClr val="3333FF"/>
              </a:solidFill>
              <a:latin typeface="Calibri" pitchFamily="34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117285" y="2291163"/>
            <a:ext cx="3442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smtClean="0">
                <a:latin typeface="Calibri" pitchFamily="34" charset="0"/>
              </a:rPr>
              <a:t>Time-frequency decomposition</a:t>
            </a:r>
            <a:endParaRPr kumimoji="1" lang="ja-JP" altLang="en-US" sz="2000" dirty="0">
              <a:latin typeface="Calibri" pitchFamily="34" charset="0"/>
            </a:endParaRPr>
          </a:p>
        </p:txBody>
      </p:sp>
      <p:pic>
        <p:nvPicPr>
          <p:cNvPr id="18" name="図 17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lum/>
          </a:blip>
          <a:stretch>
            <a:fillRect/>
          </a:stretch>
        </p:blipFill>
        <p:spPr>
          <a:xfrm>
            <a:off x="1499747" y="4789983"/>
            <a:ext cx="800103" cy="457200"/>
          </a:xfrm>
          <a:prstGeom prst="rect">
            <a:avLst/>
          </a:prstGeom>
        </p:spPr>
      </p:pic>
      <p:cxnSp>
        <p:nvCxnSpPr>
          <p:cNvPr id="20" name="直線矢印コネクタ 19"/>
          <p:cNvCxnSpPr/>
          <p:nvPr/>
        </p:nvCxnSpPr>
        <p:spPr bwMode="auto">
          <a:xfrm>
            <a:off x="5548464" y="2508708"/>
            <a:ext cx="328617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テキスト ボックス 20"/>
          <p:cNvSpPr txBox="1"/>
          <p:nvPr/>
        </p:nvSpPr>
        <p:spPr>
          <a:xfrm>
            <a:off x="2117285" y="3970761"/>
            <a:ext cx="2822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smtClean="0">
                <a:latin typeface="Calibri" pitchFamily="34" charset="0"/>
              </a:rPr>
              <a:t>Taking the absolute value</a:t>
            </a:r>
            <a:endParaRPr kumimoji="1" lang="ja-JP" altLang="en-US" sz="2000" dirty="0">
              <a:latin typeface="Calibri" pitchFamily="34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810127" y="3945719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="1" u="sng" dirty="0" smtClean="0">
                <a:solidFill>
                  <a:srgbClr val="FF0066"/>
                </a:solidFill>
                <a:latin typeface="Calibri" pitchFamily="34" charset="0"/>
              </a:rPr>
              <a:t>Non</a:t>
            </a:r>
            <a:r>
              <a:rPr kumimoji="1" lang="en-US" altLang="ja-JP" sz="2400" dirty="0" smtClean="0">
                <a:solidFill>
                  <a:srgbClr val="000000"/>
                </a:solidFill>
                <a:latin typeface="Calibri" pitchFamily="34" charset="0"/>
              </a:rPr>
              <a:t>linear</a:t>
            </a:r>
            <a:endParaRPr kumimoji="1" lang="ja-JP" altLang="en-US" sz="2400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 bwMode="auto">
          <a:xfrm>
            <a:off x="5548464" y="4201310"/>
            <a:ext cx="328617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6" name="図 2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lum/>
          </a:blip>
          <a:stretch>
            <a:fillRect/>
          </a:stretch>
        </p:blipFill>
        <p:spPr>
          <a:xfrm>
            <a:off x="1654386" y="5385199"/>
            <a:ext cx="2634620" cy="887733"/>
          </a:xfrm>
          <a:prstGeom prst="rect">
            <a:avLst/>
          </a:prstGeom>
        </p:spPr>
      </p:pic>
      <p:pic>
        <p:nvPicPr>
          <p:cNvPr id="28" name="図 27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lum/>
          </a:blip>
          <a:stretch>
            <a:fillRect/>
          </a:stretch>
        </p:blipFill>
        <p:spPr>
          <a:xfrm>
            <a:off x="4465887" y="5539930"/>
            <a:ext cx="1777367" cy="729617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4389435" y="6190443"/>
            <a:ext cx="316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FF0066"/>
                </a:solidFill>
                <a:latin typeface="Calibri" pitchFamily="34" charset="0"/>
              </a:rPr>
              <a:t>Additivity does not hold</a:t>
            </a:r>
            <a:endParaRPr kumimoji="1" lang="ja-JP" altLang="en-US" sz="2400" dirty="0">
              <a:solidFill>
                <a:srgbClr val="FF0066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56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14" name="Picture 2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132507" y="3557615"/>
            <a:ext cx="279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Complex NMF</a:t>
            </a:r>
            <a:r>
              <a:rPr lang="ja-JP" altLang="en-US" dirty="0" smtClean="0"/>
              <a:t> </a:t>
            </a:r>
            <a:r>
              <a:rPr lang="en-US" altLang="ja-JP" sz="1800" dirty="0" smtClean="0"/>
              <a:t>[Kameoka+2009]</a:t>
            </a:r>
            <a:endParaRPr lang="ja-JP" altLang="en-US" sz="2800" dirty="0" smtClean="0"/>
          </a:p>
        </p:txBody>
      </p:sp>
      <p:sp>
        <p:nvSpPr>
          <p:cNvPr id="49" name="コンテンツ プレースホルダ 48"/>
          <p:cNvSpPr>
            <a:spLocks noGrp="1"/>
          </p:cNvSpPr>
          <p:nvPr>
            <p:ph idx="1"/>
          </p:nvPr>
        </p:nvSpPr>
        <p:spPr>
          <a:xfrm>
            <a:off x="358774" y="693738"/>
            <a:ext cx="8785225" cy="5830887"/>
          </a:xfrm>
        </p:spPr>
        <p:txBody>
          <a:bodyPr/>
          <a:lstStyle/>
          <a:p>
            <a:r>
              <a:rPr lang="en-US" altLang="ja-JP" sz="2400" dirty="0" smtClean="0"/>
              <a:t>Realizes NMF-like decompositions in complex spectrogram domain</a:t>
            </a:r>
            <a:endParaRPr lang="ja-JP" altLang="en-US" sz="2400" dirty="0" smtClean="0"/>
          </a:p>
          <a:p>
            <a:endParaRPr kumimoji="1" lang="ja-JP" altLang="en-US" sz="2400" dirty="0"/>
          </a:p>
        </p:txBody>
      </p:sp>
      <p:sp>
        <p:nvSpPr>
          <p:cNvPr id="80899" name="Rectangle 12"/>
          <p:cNvSpPr>
            <a:spLocks noChangeArrowheads="1"/>
          </p:cNvSpPr>
          <p:nvPr/>
        </p:nvSpPr>
        <p:spPr bwMode="auto">
          <a:xfrm>
            <a:off x="2668957" y="2143153"/>
            <a:ext cx="1495425" cy="935037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00" name="Rectangle 11"/>
          <p:cNvSpPr>
            <a:spLocks noChangeArrowheads="1"/>
          </p:cNvSpPr>
          <p:nvPr/>
        </p:nvSpPr>
        <p:spPr bwMode="auto">
          <a:xfrm>
            <a:off x="2489570" y="1963765"/>
            <a:ext cx="1495425" cy="935038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01" name="Rectangle 4"/>
          <p:cNvSpPr>
            <a:spLocks noChangeArrowheads="1"/>
          </p:cNvSpPr>
          <p:nvPr/>
        </p:nvSpPr>
        <p:spPr bwMode="auto">
          <a:xfrm>
            <a:off x="559170" y="1784378"/>
            <a:ext cx="1495425" cy="93503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99CC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>
              <a:lnSpc>
                <a:spcPts val="1800"/>
              </a:lnSpc>
            </a:pP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Observed </a:t>
            </a:r>
            <a:b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magnitude</a:t>
            </a:r>
            <a:b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spectrogram </a:t>
            </a:r>
            <a:r>
              <a:rPr kumimoji="1" lang="en-US" altLang="ja-JP" sz="1800" b="1" dirty="0" smtClean="0">
                <a:latin typeface="Calibri" pitchFamily="34" charset="0"/>
                <a:ea typeface="HGPｺﾞｼｯｸM" pitchFamily="50" charset="-128"/>
              </a:rPr>
              <a:t>Y</a:t>
            </a:r>
            <a:endParaRPr kumimoji="1" lang="en-US" altLang="ja-JP" sz="1800" b="1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02" name="Text Box 5"/>
          <p:cNvSpPr txBox="1">
            <a:spLocks noChangeArrowheads="1"/>
          </p:cNvSpPr>
          <p:nvPr/>
        </p:nvSpPr>
        <p:spPr bwMode="auto">
          <a:xfrm>
            <a:off x="396738" y="1238220"/>
            <a:ext cx="7970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en-US" altLang="ja-JP" sz="2400" b="1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NMF</a:t>
            </a:r>
            <a:endParaRPr kumimoji="1" lang="ja-JP" altLang="en-US" sz="2400" b="1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03" name="Rectangle 10"/>
          <p:cNvSpPr>
            <a:spLocks noChangeArrowheads="1"/>
          </p:cNvSpPr>
          <p:nvPr/>
        </p:nvSpPr>
        <p:spPr bwMode="auto">
          <a:xfrm>
            <a:off x="2310182" y="1784378"/>
            <a:ext cx="1495425" cy="93503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CCEC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05" name="AutoShape 14"/>
          <p:cNvSpPr>
            <a:spLocks/>
          </p:cNvSpPr>
          <p:nvPr/>
        </p:nvSpPr>
        <p:spPr bwMode="auto">
          <a:xfrm rot="-2698154">
            <a:off x="4005632" y="1598640"/>
            <a:ext cx="120650" cy="534988"/>
          </a:xfrm>
          <a:prstGeom prst="rightBrace">
            <a:avLst>
              <a:gd name="adj1" fmla="val 3695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eaLnBrk="1" hangingPunct="1"/>
            <a:endParaRPr kumimoji="1" lang="ja-JP" altLang="en-US" sz="180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06" name="Rectangle 15"/>
          <p:cNvSpPr>
            <a:spLocks noChangeArrowheads="1"/>
          </p:cNvSpPr>
          <p:nvPr/>
        </p:nvSpPr>
        <p:spPr bwMode="auto">
          <a:xfrm>
            <a:off x="2308595" y="3395690"/>
            <a:ext cx="119062" cy="935038"/>
          </a:xfrm>
          <a:prstGeom prst="rect">
            <a:avLst/>
          </a:prstGeom>
          <a:solidFill>
            <a:srgbClr val="6699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07" name="Rectangle 16"/>
          <p:cNvSpPr>
            <a:spLocks noChangeArrowheads="1"/>
          </p:cNvSpPr>
          <p:nvPr/>
        </p:nvSpPr>
        <p:spPr bwMode="auto">
          <a:xfrm>
            <a:off x="2587995" y="3395690"/>
            <a:ext cx="1495425" cy="123825"/>
          </a:xfrm>
          <a:prstGeom prst="rect">
            <a:avLst/>
          </a:prstGeom>
          <a:solidFill>
            <a:srgbClr val="FF66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08" name="Freeform 17"/>
          <p:cNvSpPr>
            <a:spLocks/>
          </p:cNvSpPr>
          <p:nvPr/>
        </p:nvSpPr>
        <p:spPr bwMode="auto">
          <a:xfrm>
            <a:off x="2137145" y="2555903"/>
            <a:ext cx="166687" cy="830262"/>
          </a:xfrm>
          <a:custGeom>
            <a:avLst/>
            <a:gdLst>
              <a:gd name="T0" fmla="*/ 2147483647 w 105"/>
              <a:gd name="T1" fmla="*/ 0 h 523"/>
              <a:gd name="T2" fmla="*/ 2147483647 w 105"/>
              <a:gd name="T3" fmla="*/ 2147483647 h 523"/>
              <a:gd name="T4" fmla="*/ 2147483647 w 105"/>
              <a:gd name="T5" fmla="*/ 2147483647 h 523"/>
              <a:gd name="T6" fmla="*/ 2147483647 w 105"/>
              <a:gd name="T7" fmla="*/ 2147483647 h 523"/>
              <a:gd name="T8" fmla="*/ 0 60000 65536"/>
              <a:gd name="T9" fmla="*/ 0 60000 65536"/>
              <a:gd name="T10" fmla="*/ 0 60000 65536"/>
              <a:gd name="T11" fmla="*/ 0 60000 65536"/>
              <a:gd name="T12" fmla="*/ 0 w 105"/>
              <a:gd name="T13" fmla="*/ 0 h 523"/>
              <a:gd name="T14" fmla="*/ 105 w 105"/>
              <a:gd name="T15" fmla="*/ 523 h 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" h="523">
                <a:moveTo>
                  <a:pt x="105" y="0"/>
                </a:moveTo>
                <a:cubicBezTo>
                  <a:pt x="93" y="19"/>
                  <a:pt x="51" y="65"/>
                  <a:pt x="35" y="116"/>
                </a:cubicBezTo>
                <a:cubicBezTo>
                  <a:pt x="18" y="167"/>
                  <a:pt x="0" y="237"/>
                  <a:pt x="3" y="305"/>
                </a:cubicBezTo>
                <a:cubicBezTo>
                  <a:pt x="6" y="373"/>
                  <a:pt x="45" y="478"/>
                  <a:pt x="56" y="523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eaLnBrk="1" hangingPunct="1"/>
            <a:endParaRPr kumimoji="1" lang="ja-JP" altLang="en-US" sz="1800">
              <a:latin typeface="Calibri" pitchFamily="34" charset="0"/>
              <a:ea typeface="HGPｺﾞｼｯｸM" pitchFamily="50" charset="-128"/>
            </a:endParaRPr>
          </a:p>
        </p:txBody>
      </p:sp>
      <p:pic>
        <p:nvPicPr>
          <p:cNvPr id="80909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459407" y="3406803"/>
            <a:ext cx="106363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10" name="Text Box 19"/>
          <p:cNvSpPr txBox="1">
            <a:spLocks noChangeArrowheads="1"/>
          </p:cNvSpPr>
          <p:nvPr/>
        </p:nvSpPr>
        <p:spPr bwMode="auto">
          <a:xfrm>
            <a:off x="1043158" y="3529040"/>
            <a:ext cx="9733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lnSpc>
                <a:spcPts val="1800"/>
              </a:lnSpc>
            </a:pPr>
            <a: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  <a:t>Basis</a:t>
            </a:r>
            <a:b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  <a:t>spectrum</a:t>
            </a:r>
            <a:endParaRPr kumimoji="1" lang="en-US" altLang="ja-JP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11" name="Freeform 20"/>
          <p:cNvSpPr>
            <a:spLocks/>
          </p:cNvSpPr>
          <p:nvPr/>
        </p:nvSpPr>
        <p:spPr bwMode="auto">
          <a:xfrm>
            <a:off x="1987920" y="4078315"/>
            <a:ext cx="322262" cy="160338"/>
          </a:xfrm>
          <a:custGeom>
            <a:avLst/>
            <a:gdLst>
              <a:gd name="T0" fmla="*/ 2147483647 w 203"/>
              <a:gd name="T1" fmla="*/ 2147483647 h 101"/>
              <a:gd name="T2" fmla="*/ 2147483647 w 203"/>
              <a:gd name="T3" fmla="*/ 2147483647 h 101"/>
              <a:gd name="T4" fmla="*/ 2147483647 w 203"/>
              <a:gd name="T5" fmla="*/ 2147483647 h 101"/>
              <a:gd name="T6" fmla="*/ 2147483647 w 203"/>
              <a:gd name="T7" fmla="*/ 2147483647 h 101"/>
              <a:gd name="T8" fmla="*/ 0 w 203"/>
              <a:gd name="T9" fmla="*/ 0 h 1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3"/>
              <a:gd name="T16" fmla="*/ 0 h 101"/>
              <a:gd name="T17" fmla="*/ 203 w 203"/>
              <a:gd name="T18" fmla="*/ 101 h 1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3" h="101">
                <a:moveTo>
                  <a:pt x="203" y="92"/>
                </a:moveTo>
                <a:cubicBezTo>
                  <a:pt x="192" y="94"/>
                  <a:pt x="182" y="96"/>
                  <a:pt x="165" y="96"/>
                </a:cubicBezTo>
                <a:cubicBezTo>
                  <a:pt x="148" y="96"/>
                  <a:pt x="123" y="101"/>
                  <a:pt x="102" y="92"/>
                </a:cubicBezTo>
                <a:cubicBezTo>
                  <a:pt x="81" y="83"/>
                  <a:pt x="56" y="58"/>
                  <a:pt x="39" y="43"/>
                </a:cubicBezTo>
                <a:cubicBezTo>
                  <a:pt x="22" y="28"/>
                  <a:pt x="11" y="14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eaLnBrk="1" hangingPunct="1"/>
            <a:endParaRPr kumimoji="1" lang="ja-JP" altLang="en-US" sz="180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12" name="Text Box 21"/>
          <p:cNvSpPr txBox="1">
            <a:spLocks noChangeArrowheads="1"/>
          </p:cNvSpPr>
          <p:nvPr/>
        </p:nvSpPr>
        <p:spPr bwMode="auto">
          <a:xfrm>
            <a:off x="2368173" y="1846254"/>
            <a:ext cx="136402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lnSpc>
                <a:spcPts val="1800"/>
              </a:lnSpc>
            </a:pP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Magnitude</a:t>
            </a:r>
            <a:b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spectrogram</a:t>
            </a:r>
          </a:p>
          <a:p>
            <a:pPr algn="l" eaLnBrk="1" hangingPunct="1">
              <a:lnSpc>
                <a:spcPts val="1800"/>
              </a:lnSpc>
            </a:pPr>
            <a:r>
              <a:rPr kumimoji="1" lang="en-US" altLang="ja-JP" sz="1800" dirty="0" smtClean="0">
                <a:latin typeface="Calibri" pitchFamily="34" charset="0"/>
              </a:rPr>
              <a:t>of source 1</a:t>
            </a:r>
            <a:endParaRPr kumimoji="1" lang="ja-JP" altLang="en-US" sz="1200" dirty="0">
              <a:latin typeface="Calibri" pitchFamily="34" charset="0"/>
              <a:ea typeface="HGPｺﾞｼｯｸM" pitchFamily="50" charset="-128"/>
            </a:endParaRPr>
          </a:p>
        </p:txBody>
      </p:sp>
      <p:pic>
        <p:nvPicPr>
          <p:cNvPr id="80913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000620" y="3446490"/>
            <a:ext cx="279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15" name="Text Box 26"/>
          <p:cNvSpPr txBox="1">
            <a:spLocks noChangeArrowheads="1"/>
          </p:cNvSpPr>
          <p:nvPr/>
        </p:nvSpPr>
        <p:spPr bwMode="auto">
          <a:xfrm>
            <a:off x="2870741" y="3743353"/>
            <a:ext cx="126310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lnSpc>
                <a:spcPts val="1800"/>
              </a:lnSpc>
            </a:pPr>
            <a: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  <a:t>Time-varying</a:t>
            </a:r>
            <a:b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  <a:t>amplitude</a:t>
            </a:r>
            <a:endParaRPr kumimoji="1" lang="ja-JP" altLang="en-US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16" name="Text Box 27"/>
          <p:cNvSpPr txBox="1">
            <a:spLocks noChangeArrowheads="1"/>
          </p:cNvSpPr>
          <p:nvPr/>
        </p:nvSpPr>
        <p:spPr bwMode="auto">
          <a:xfrm>
            <a:off x="1578684" y="2686053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en-US" altLang="ja-JP" sz="1400" dirty="0" smtClean="0">
                <a:latin typeface="Calibri" pitchFamily="34" charset="0"/>
                <a:ea typeface="HGPｺﾞｼｯｸM" pitchFamily="50" charset="-128"/>
              </a:rPr>
              <a:t>Time</a:t>
            </a:r>
            <a:endParaRPr kumimoji="1" lang="ja-JP" altLang="en-US" sz="14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80917" name="Text Box 28"/>
          <p:cNvSpPr txBox="1">
            <a:spLocks noChangeArrowheads="1"/>
          </p:cNvSpPr>
          <p:nvPr/>
        </p:nvSpPr>
        <p:spPr bwMode="auto">
          <a:xfrm rot="-5400000">
            <a:off x="-47642" y="1984087"/>
            <a:ext cx="9469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en-US" altLang="ja-JP" sz="1400" dirty="0" smtClean="0">
                <a:latin typeface="Calibri" pitchFamily="34" charset="0"/>
                <a:ea typeface="HGPｺﾞｼｯｸM" pitchFamily="50" charset="-128"/>
              </a:rPr>
              <a:t>Frequency</a:t>
            </a:r>
            <a:endParaRPr kumimoji="1" lang="ja-JP" altLang="en-US" sz="1400" dirty="0">
              <a:latin typeface="Calibri" pitchFamily="34" charset="0"/>
              <a:ea typeface="HGPｺﾞｼｯｸM" pitchFamily="50" charset="-128"/>
            </a:endParaRPr>
          </a:p>
        </p:txBody>
      </p:sp>
      <p:pic>
        <p:nvPicPr>
          <p:cNvPr id="80943" name="Picture 4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91107" y="2173315"/>
            <a:ext cx="177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 Box 59"/>
          <p:cNvSpPr txBox="1">
            <a:spLocks noChangeArrowheads="1"/>
          </p:cNvSpPr>
          <p:nvPr/>
        </p:nvSpPr>
        <p:spPr bwMode="auto">
          <a:xfrm>
            <a:off x="3144449" y="1262046"/>
            <a:ext cx="14640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Not additive</a:t>
            </a:r>
            <a:endParaRPr kumimoji="1" lang="ja-JP" altLang="en-US" sz="1800" dirty="0">
              <a:latin typeface="Calibri" pitchFamily="34" charset="0"/>
              <a:ea typeface="HGPｺﾞｼｯｸM" pitchFamily="50" charset="-128"/>
            </a:endParaRPr>
          </a:p>
        </p:txBody>
      </p:sp>
      <p:grpSp>
        <p:nvGrpSpPr>
          <p:cNvPr id="61" name="グループ化 60"/>
          <p:cNvGrpSpPr/>
          <p:nvPr/>
        </p:nvGrpSpPr>
        <p:grpSpPr>
          <a:xfrm>
            <a:off x="4580407" y="1239808"/>
            <a:ext cx="4519205" cy="3271895"/>
            <a:chOff x="4580407" y="1239808"/>
            <a:chExt cx="4519205" cy="3271895"/>
          </a:xfrm>
        </p:grpSpPr>
        <p:sp>
          <p:nvSpPr>
            <p:cNvPr id="80918" name="Rectangle 29"/>
            <p:cNvSpPr>
              <a:spLocks noChangeArrowheads="1"/>
            </p:cNvSpPr>
            <p:nvPr/>
          </p:nvSpPr>
          <p:spPr bwMode="auto">
            <a:xfrm>
              <a:off x="6977432" y="2144740"/>
              <a:ext cx="1495425" cy="935038"/>
            </a:xfrm>
            <a:prstGeom prst="rect">
              <a:avLst/>
            </a:prstGeom>
            <a:solidFill>
              <a:srgbClr val="66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0919" name="Rectangle 30"/>
            <p:cNvSpPr>
              <a:spLocks noChangeArrowheads="1"/>
            </p:cNvSpPr>
            <p:nvPr/>
          </p:nvSpPr>
          <p:spPr bwMode="auto">
            <a:xfrm>
              <a:off x="6798045" y="1965353"/>
              <a:ext cx="1495425" cy="935037"/>
            </a:xfrm>
            <a:prstGeom prst="rect">
              <a:avLst/>
            </a:prstGeom>
            <a:solidFill>
              <a:srgbClr val="66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0920" name="Rectangle 31"/>
            <p:cNvSpPr>
              <a:spLocks noChangeArrowheads="1"/>
            </p:cNvSpPr>
            <p:nvPr/>
          </p:nvSpPr>
          <p:spPr bwMode="auto">
            <a:xfrm>
              <a:off x="4867645" y="1785965"/>
              <a:ext cx="1495425" cy="9350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00CC99"/>
                </a:gs>
              </a:gsLst>
              <a:lin ang="27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l" eaLnBrk="1" hangingPunct="1">
                <a:lnSpc>
                  <a:spcPts val="18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Observed</a:t>
              </a:r>
              <a:b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</a:b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complex </a:t>
              </a:r>
            </a:p>
            <a:p>
              <a:pPr algn="l" eaLnBrk="1" hangingPunct="1">
                <a:lnSpc>
                  <a:spcPts val="18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spectrogram </a:t>
              </a:r>
              <a:r>
                <a:rPr kumimoji="1" lang="en-US" altLang="ja-JP" sz="1800" b="1" dirty="0" smtClean="0">
                  <a:latin typeface="Calibri" pitchFamily="34" charset="0"/>
                  <a:ea typeface="HGPｺﾞｼｯｸM" pitchFamily="50" charset="-128"/>
                </a:rPr>
                <a:t>Y</a:t>
              </a:r>
              <a:endParaRPr kumimoji="1" lang="en-US" altLang="ja-JP" sz="1800" b="1" dirty="0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0921" name="Text Box 32"/>
            <p:cNvSpPr txBox="1">
              <a:spLocks noChangeArrowheads="1"/>
            </p:cNvSpPr>
            <p:nvPr/>
          </p:nvSpPr>
          <p:spPr bwMode="auto">
            <a:xfrm>
              <a:off x="4718420" y="1239808"/>
              <a:ext cx="197682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ja-JP" sz="2400" b="1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Complex NMF</a:t>
              </a:r>
              <a:endParaRPr kumimoji="1" lang="ja-JP" altLang="en-US" sz="2400" b="1" dirty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0922" name="Rectangle 34"/>
            <p:cNvSpPr>
              <a:spLocks noChangeArrowheads="1"/>
            </p:cNvSpPr>
            <p:nvPr/>
          </p:nvSpPr>
          <p:spPr bwMode="auto">
            <a:xfrm>
              <a:off x="6618657" y="1785965"/>
              <a:ext cx="1495425" cy="9350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66FFCC"/>
                </a:gs>
              </a:gsLst>
              <a:lin ang="27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0923" name="Freeform 39"/>
            <p:cNvSpPr>
              <a:spLocks/>
            </p:cNvSpPr>
            <p:nvPr/>
          </p:nvSpPr>
          <p:spPr bwMode="auto">
            <a:xfrm>
              <a:off x="6221782" y="2652740"/>
              <a:ext cx="407988" cy="690563"/>
            </a:xfrm>
            <a:custGeom>
              <a:avLst/>
              <a:gdLst>
                <a:gd name="T0" fmla="*/ 2147483647 w 257"/>
                <a:gd name="T1" fmla="*/ 0 h 435"/>
                <a:gd name="T2" fmla="*/ 2147483647 w 257"/>
                <a:gd name="T3" fmla="*/ 2147483647 h 435"/>
                <a:gd name="T4" fmla="*/ 2147483647 w 257"/>
                <a:gd name="T5" fmla="*/ 2147483647 h 435"/>
                <a:gd name="T6" fmla="*/ 0 w 257"/>
                <a:gd name="T7" fmla="*/ 2147483647 h 4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7"/>
                <a:gd name="T13" fmla="*/ 0 h 435"/>
                <a:gd name="T14" fmla="*/ 257 w 257"/>
                <a:gd name="T15" fmla="*/ 435 h 4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7" h="435">
                  <a:moveTo>
                    <a:pt x="257" y="0"/>
                  </a:moveTo>
                  <a:cubicBezTo>
                    <a:pt x="237" y="10"/>
                    <a:pt x="175" y="23"/>
                    <a:pt x="136" y="58"/>
                  </a:cubicBezTo>
                  <a:cubicBezTo>
                    <a:pt x="97" y="93"/>
                    <a:pt x="47" y="145"/>
                    <a:pt x="24" y="208"/>
                  </a:cubicBezTo>
                  <a:cubicBezTo>
                    <a:pt x="1" y="271"/>
                    <a:pt x="5" y="388"/>
                    <a:pt x="0" y="43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eaLnBrk="1" hangingPunct="1"/>
              <a:endParaRPr kumimoji="1" lang="ja-JP" altLang="en-US" sz="1800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0924" name="Text Box 43"/>
            <p:cNvSpPr txBox="1">
              <a:spLocks noChangeArrowheads="1"/>
            </p:cNvSpPr>
            <p:nvPr/>
          </p:nvSpPr>
          <p:spPr bwMode="auto">
            <a:xfrm>
              <a:off x="6676708" y="1850860"/>
              <a:ext cx="1364027" cy="798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lnSpc>
                  <a:spcPct val="850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Complex</a:t>
              </a:r>
            </a:p>
            <a:p>
              <a:pPr algn="l" eaLnBrk="1" hangingPunct="1">
                <a:lnSpc>
                  <a:spcPct val="85000"/>
                </a:lnSpc>
              </a:pPr>
              <a:r>
                <a:rPr kumimoji="1" lang="en-US" altLang="ja-JP" sz="1800" dirty="0" smtClean="0">
                  <a:latin typeface="Calibri" pitchFamily="34" charset="0"/>
                </a:rPr>
                <a:t>spectrogram</a:t>
              </a:r>
            </a:p>
            <a:p>
              <a:pPr algn="l" eaLnBrk="1" hangingPunct="1">
                <a:lnSpc>
                  <a:spcPct val="850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of source 1</a:t>
              </a:r>
              <a:endParaRPr kumimoji="1" lang="ja-JP" altLang="en-US" sz="1200" dirty="0">
                <a:latin typeface="Calibri" pitchFamily="34" charset="0"/>
                <a:ea typeface="HGPｺﾞｼｯｸM" pitchFamily="50" charset="-128"/>
              </a:endParaRPr>
            </a:p>
          </p:txBody>
        </p:sp>
        <p:grpSp>
          <p:nvGrpSpPr>
            <p:cNvPr id="2" name="Group 53"/>
            <p:cNvGrpSpPr>
              <a:grpSpLocks/>
            </p:cNvGrpSpPr>
            <p:nvPr/>
          </p:nvGrpSpPr>
          <p:grpSpPr bwMode="auto">
            <a:xfrm>
              <a:off x="4951782" y="3397278"/>
              <a:ext cx="2082800" cy="935037"/>
              <a:chOff x="3811" y="3514"/>
              <a:chExt cx="1312" cy="589"/>
            </a:xfrm>
          </p:grpSpPr>
          <p:pic>
            <p:nvPicPr>
              <p:cNvPr id="80930" name="Picture 45" descr="txp_fig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524" y="3616"/>
                <a:ext cx="176" cy="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0926" name="Rectangle 37"/>
              <p:cNvSpPr>
                <a:spLocks noChangeArrowheads="1"/>
              </p:cNvSpPr>
              <p:nvPr/>
            </p:nvSpPr>
            <p:spPr bwMode="auto">
              <a:xfrm>
                <a:off x="4005" y="3514"/>
                <a:ext cx="75" cy="589"/>
              </a:xfrm>
              <a:prstGeom prst="rect">
                <a:avLst/>
              </a:prstGeom>
              <a:solidFill>
                <a:srgbClr val="6699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eaLnBrk="1" hangingPunct="1"/>
                <a:endParaRPr kumimoji="1" lang="en-US" altLang="ja-JP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80927" name="Rectangle 38"/>
              <p:cNvSpPr>
                <a:spLocks noChangeArrowheads="1"/>
              </p:cNvSpPr>
              <p:nvPr/>
            </p:nvSpPr>
            <p:spPr bwMode="auto">
              <a:xfrm>
                <a:off x="4181" y="3514"/>
                <a:ext cx="942" cy="78"/>
              </a:xfrm>
              <a:prstGeom prst="rect">
                <a:avLst/>
              </a:prstGeom>
              <a:solidFill>
                <a:srgbClr val="FF66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eaLnBrk="1" hangingPunct="1"/>
                <a:endParaRPr kumimoji="1" lang="en-US" altLang="ja-JP">
                  <a:latin typeface="Calibri" pitchFamily="34" charset="0"/>
                  <a:ea typeface="HGPｺﾞｼｯｸM" pitchFamily="50" charset="-128"/>
                </a:endParaRPr>
              </a:p>
            </p:txBody>
          </p:sp>
          <p:pic>
            <p:nvPicPr>
              <p:cNvPr id="80928" name="Picture 40" descr="txp_fig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4100" y="3521"/>
                <a:ext cx="6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929" name="Picture 44" descr="txp_fig"/>
              <p:cNvPicPr>
                <a:picLocks noChangeAspect="1" noChangeArrowheads="1"/>
              </p:cNvPicPr>
              <p:nvPr>
                <p:custDataLst>
                  <p:tags r:id="rId17"/>
                </p:custDataLst>
              </p:nvPr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3811" y="3546"/>
                <a:ext cx="17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0931" name="Text Box 48"/>
            <p:cNvSpPr txBox="1">
              <a:spLocks noChangeArrowheads="1"/>
            </p:cNvSpPr>
            <p:nvPr/>
          </p:nvSpPr>
          <p:spPr bwMode="auto">
            <a:xfrm rot="16200000">
              <a:off x="4260833" y="1985675"/>
              <a:ext cx="9469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ja-JP" sz="1400" dirty="0" smtClean="0">
                  <a:latin typeface="Calibri" pitchFamily="34" charset="0"/>
                  <a:ea typeface="HGPｺﾞｼｯｸM" pitchFamily="50" charset="-128"/>
                </a:rPr>
                <a:t>Frequency</a:t>
              </a:r>
              <a:endParaRPr kumimoji="1" lang="ja-JP" altLang="en-US" sz="1400" dirty="0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0932" name="Rectangle 51"/>
            <p:cNvSpPr>
              <a:spLocks noChangeArrowheads="1"/>
            </p:cNvSpPr>
            <p:nvPr/>
          </p:nvSpPr>
          <p:spPr bwMode="auto">
            <a:xfrm>
              <a:off x="7328270" y="3576665"/>
              <a:ext cx="1495425" cy="9350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CCCCFF"/>
                </a:gs>
              </a:gsLst>
              <a:lin ang="27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0933" name="Text Box 52"/>
            <p:cNvSpPr txBox="1">
              <a:spLocks noChangeArrowheads="1"/>
            </p:cNvSpPr>
            <p:nvPr/>
          </p:nvSpPr>
          <p:spPr bwMode="auto">
            <a:xfrm>
              <a:off x="7391464" y="3751314"/>
              <a:ext cx="145360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lnSpc>
                  <a:spcPts val="1800"/>
                </a:lnSpc>
              </a:pPr>
              <a:r>
                <a:rPr kumimoji="1" lang="en-US" altLang="ja-JP" sz="1800" dirty="0" smtClean="0">
                  <a:latin typeface="Calibri" pitchFamily="34" charset="0"/>
                </a:rPr>
                <a:t>Time-varying </a:t>
              </a:r>
            </a:p>
            <a:p>
              <a:pPr algn="l" eaLnBrk="1" hangingPunct="1">
                <a:lnSpc>
                  <a:spcPts val="18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phase</a:t>
              </a:r>
              <a:endParaRPr kumimoji="1" lang="ja-JP" altLang="en-US" sz="1050" dirty="0">
                <a:latin typeface="Calibri" pitchFamily="34" charset="0"/>
                <a:ea typeface="HGPｺﾞｼｯｸM" pitchFamily="50" charset="-128"/>
              </a:endParaRPr>
            </a:p>
          </p:txBody>
        </p:sp>
        <p:pic>
          <p:nvPicPr>
            <p:cNvPr id="80934" name="Picture 54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5867770" y="2841653"/>
              <a:ext cx="2794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0935" name="Freeform 55"/>
            <p:cNvSpPr>
              <a:spLocks/>
            </p:cNvSpPr>
            <p:nvPr/>
          </p:nvSpPr>
          <p:spPr bwMode="auto">
            <a:xfrm>
              <a:off x="7558457" y="2713065"/>
              <a:ext cx="233363" cy="846138"/>
            </a:xfrm>
            <a:custGeom>
              <a:avLst/>
              <a:gdLst>
                <a:gd name="T0" fmla="*/ 0 w 147"/>
                <a:gd name="T1" fmla="*/ 0 h 533"/>
                <a:gd name="T2" fmla="*/ 2147483647 w 147"/>
                <a:gd name="T3" fmla="*/ 2147483647 h 533"/>
                <a:gd name="T4" fmla="*/ 2147483647 w 147"/>
                <a:gd name="T5" fmla="*/ 2147483647 h 533"/>
                <a:gd name="T6" fmla="*/ 2147483647 w 147"/>
                <a:gd name="T7" fmla="*/ 2147483647 h 533"/>
                <a:gd name="T8" fmla="*/ 2147483647 w 147"/>
                <a:gd name="T9" fmla="*/ 2147483647 h 5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533"/>
                <a:gd name="T17" fmla="*/ 147 w 147"/>
                <a:gd name="T18" fmla="*/ 533 h 5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533">
                  <a:moveTo>
                    <a:pt x="0" y="0"/>
                  </a:moveTo>
                  <a:cubicBezTo>
                    <a:pt x="11" y="16"/>
                    <a:pt x="46" y="63"/>
                    <a:pt x="68" y="107"/>
                  </a:cubicBezTo>
                  <a:cubicBezTo>
                    <a:pt x="90" y="151"/>
                    <a:pt x="118" y="215"/>
                    <a:pt x="131" y="267"/>
                  </a:cubicBezTo>
                  <a:cubicBezTo>
                    <a:pt x="144" y="319"/>
                    <a:pt x="145" y="373"/>
                    <a:pt x="146" y="417"/>
                  </a:cubicBezTo>
                  <a:cubicBezTo>
                    <a:pt x="147" y="461"/>
                    <a:pt x="137" y="509"/>
                    <a:pt x="135" y="5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eaLnBrk="1" hangingPunct="1"/>
              <a:endParaRPr kumimoji="1" lang="ja-JP" altLang="en-US" sz="1800">
                <a:latin typeface="Calibri" pitchFamily="34" charset="0"/>
                <a:ea typeface="HGPｺﾞｼｯｸM" pitchFamily="50" charset="-128"/>
              </a:endParaRPr>
            </a:p>
          </p:txBody>
        </p:sp>
        <p:pic>
          <p:nvPicPr>
            <p:cNvPr id="80936" name="Picture 57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7861670" y="3157565"/>
              <a:ext cx="6096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0937" name="AutoShape 58"/>
            <p:cNvSpPr>
              <a:spLocks/>
            </p:cNvSpPr>
            <p:nvPr/>
          </p:nvSpPr>
          <p:spPr bwMode="auto">
            <a:xfrm rot="18901846">
              <a:off x="8326807" y="1555778"/>
              <a:ext cx="120650" cy="534987"/>
            </a:xfrm>
            <a:prstGeom prst="rightBrace">
              <a:avLst>
                <a:gd name="adj1" fmla="val 36952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kumimoji="1" lang="ja-JP" altLang="en-US" sz="1800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0938" name="Text Box 59"/>
            <p:cNvSpPr txBox="1">
              <a:spLocks noChangeArrowheads="1"/>
            </p:cNvSpPr>
            <p:nvPr/>
          </p:nvSpPr>
          <p:spPr bwMode="auto">
            <a:xfrm>
              <a:off x="7915009" y="1257844"/>
              <a:ext cx="118460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1" hangingPunct="1"/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Additive!</a:t>
              </a:r>
              <a:endParaRPr kumimoji="1" lang="ja-JP" altLang="en-US" sz="1800" dirty="0">
                <a:latin typeface="Calibri" pitchFamily="34" charset="0"/>
                <a:ea typeface="HGPｺﾞｼｯｸM" pitchFamily="50" charset="-128"/>
              </a:endParaRPr>
            </a:p>
          </p:txBody>
        </p:sp>
        <p:pic>
          <p:nvPicPr>
            <p:cNvPr id="80944" name="Picture 48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6401170" y="2144740"/>
              <a:ext cx="1778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9" name="図 58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8077248" y="3989417"/>
              <a:ext cx="252984" cy="252984"/>
            </a:xfrm>
            <a:prstGeom prst="rect">
              <a:avLst/>
            </a:prstGeom>
            <a:noFill/>
          </p:spPr>
        </p:pic>
      </p:grpSp>
      <p:grpSp>
        <p:nvGrpSpPr>
          <p:cNvPr id="62" name="グループ化 61"/>
          <p:cNvGrpSpPr/>
          <p:nvPr/>
        </p:nvGrpSpPr>
        <p:grpSpPr>
          <a:xfrm>
            <a:off x="233363" y="4512594"/>
            <a:ext cx="8689807" cy="2193925"/>
            <a:chOff x="233363" y="4512594"/>
            <a:chExt cx="8689807" cy="2193925"/>
          </a:xfrm>
        </p:grpSpPr>
        <p:sp>
          <p:nvSpPr>
            <p:cNvPr id="48" name="Rectangle 3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233363" y="4512594"/>
              <a:ext cx="7325094" cy="219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82563" indent="-182563" algn="l" eaLnBrk="1" hangingPunct="1"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itchFamily="2" charset="2"/>
                <a:buChar char="n"/>
              </a:pPr>
              <a:r>
                <a:rPr kumimoji="1" lang="en-US" altLang="ja-JP" sz="2400" dirty="0" smtClean="0">
                  <a:solidFill>
                    <a:srgbClr val="000000"/>
                  </a:solidFill>
                  <a:latin typeface="Calibri" pitchFamily="34" charset="0"/>
                </a:rPr>
                <a:t>Mixing model in complex spectrogram domain</a:t>
              </a:r>
              <a:endParaRPr kumimoji="1" lang="ja-JP" altLang="en-US" sz="2400" dirty="0">
                <a:solidFill>
                  <a:srgbClr val="000000"/>
                </a:solidFill>
                <a:latin typeface="Calibri" pitchFamily="34" charset="0"/>
              </a:endParaRPr>
            </a:p>
            <a:p>
              <a:pPr marL="533400" lvl="1" indent="-168275" algn="l" eaLnBrk="1" hangingPunct="1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</a:pPr>
              <a:r>
                <a:rPr kumimoji="1" lang="en-US" altLang="ja-JP" sz="2000" dirty="0" smtClean="0">
                  <a:latin typeface="Calibri" pitchFamily="34" charset="0"/>
                </a:rPr>
                <a:t>Modeling                     as the sum of </a:t>
              </a:r>
              <a:r>
                <a:rPr kumimoji="1" lang="en-US" altLang="ja-JP" sz="2000" i="1" dirty="0" smtClean="0">
                  <a:latin typeface="Calibri" pitchFamily="34" charset="0"/>
                </a:rPr>
                <a:t>L</a:t>
              </a:r>
              <a:r>
                <a:rPr kumimoji="1" lang="en-US" altLang="ja-JP" sz="2000" dirty="0" smtClean="0">
                  <a:latin typeface="Calibri" pitchFamily="34" charset="0"/>
                </a:rPr>
                <a:t> additive components: </a:t>
              </a:r>
              <a:endParaRPr kumimoji="1" lang="en-US" altLang="ja-JP" sz="1400" dirty="0">
                <a:solidFill>
                  <a:schemeClr val="hlink"/>
                </a:solidFill>
                <a:latin typeface="Calibri" pitchFamily="34" charset="0"/>
              </a:endParaRPr>
            </a:p>
          </p:txBody>
        </p:sp>
        <p:sp>
          <p:nvSpPr>
            <p:cNvPr id="53" name="Text Box 1574"/>
            <p:cNvSpPr txBox="1">
              <a:spLocks noChangeArrowheads="1"/>
            </p:cNvSpPr>
            <p:nvPr/>
          </p:nvSpPr>
          <p:spPr bwMode="auto">
            <a:xfrm>
              <a:off x="6122852" y="5341969"/>
              <a:ext cx="2800318" cy="5640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altLang="ja-JP" sz="20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Not matrix multiplication</a:t>
              </a:r>
              <a:br>
                <a:rPr lang="en-US" altLang="ja-JP" sz="20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</a:br>
              <a:r>
                <a:rPr lang="en-US" altLang="ja-JP" sz="20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any more</a:t>
              </a:r>
              <a:endParaRPr lang="ja-JP" altLang="en-US" sz="2000" dirty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56" name="Line 1620"/>
            <p:cNvSpPr>
              <a:spLocks noChangeShapeType="1"/>
            </p:cNvSpPr>
            <p:nvPr/>
          </p:nvSpPr>
          <p:spPr bwMode="auto">
            <a:xfrm flipH="1">
              <a:off x="3024188" y="5622257"/>
              <a:ext cx="285750" cy="357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ja-JP" altLang="en-US"/>
            </a:p>
          </p:txBody>
        </p:sp>
        <p:sp>
          <p:nvSpPr>
            <p:cNvPr id="57" name="Freeform 1621"/>
            <p:cNvSpPr>
              <a:spLocks/>
            </p:cNvSpPr>
            <p:nvPr/>
          </p:nvSpPr>
          <p:spPr bwMode="auto">
            <a:xfrm>
              <a:off x="5949014" y="5593782"/>
              <a:ext cx="201613" cy="368300"/>
            </a:xfrm>
            <a:custGeom>
              <a:avLst/>
              <a:gdLst>
                <a:gd name="T0" fmla="*/ 0 w 127"/>
                <a:gd name="T1" fmla="*/ 2147483647 h 232"/>
                <a:gd name="T2" fmla="*/ 2147483647 w 127"/>
                <a:gd name="T3" fmla="*/ 2147483647 h 232"/>
                <a:gd name="T4" fmla="*/ 2147483647 w 127"/>
                <a:gd name="T5" fmla="*/ 2147483647 h 232"/>
                <a:gd name="T6" fmla="*/ 2147483647 w 127"/>
                <a:gd name="T7" fmla="*/ 0 h 2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"/>
                <a:gd name="T13" fmla="*/ 0 h 232"/>
                <a:gd name="T14" fmla="*/ 127 w 127"/>
                <a:gd name="T15" fmla="*/ 232 h 2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" h="232">
                  <a:moveTo>
                    <a:pt x="0" y="232"/>
                  </a:moveTo>
                  <a:cubicBezTo>
                    <a:pt x="6" y="194"/>
                    <a:pt x="13" y="156"/>
                    <a:pt x="22" y="126"/>
                  </a:cubicBezTo>
                  <a:cubicBezTo>
                    <a:pt x="31" y="96"/>
                    <a:pt x="40" y="70"/>
                    <a:pt x="57" y="49"/>
                  </a:cubicBezTo>
                  <a:cubicBezTo>
                    <a:pt x="74" y="28"/>
                    <a:pt x="100" y="14"/>
                    <a:pt x="127" y="0"/>
                  </a:cubicBezTo>
                </a:path>
              </a:pathLst>
            </a:custGeom>
            <a:noFill/>
            <a:ln w="9525">
              <a:solidFill>
                <a:srgbClr val="FF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ja-JP" altLang="en-US"/>
            </a:p>
          </p:txBody>
        </p:sp>
        <p:sp>
          <p:nvSpPr>
            <p:cNvPr id="58" name="Line 1572"/>
            <p:cNvSpPr>
              <a:spLocks noChangeShapeType="1"/>
            </p:cNvSpPr>
            <p:nvPr/>
          </p:nvSpPr>
          <p:spPr bwMode="auto">
            <a:xfrm>
              <a:off x="2286724" y="6428707"/>
              <a:ext cx="828000" cy="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ja-JP" altLang="en-US"/>
            </a:p>
          </p:txBody>
        </p:sp>
        <p:pic>
          <p:nvPicPr>
            <p:cNvPr id="60" name="図 59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>
              <a:lum/>
            </a:blip>
            <a:stretch>
              <a:fillRect/>
            </a:stretch>
          </p:blipFill>
          <p:spPr>
            <a:xfrm>
              <a:off x="1101147" y="5421655"/>
              <a:ext cx="1802894" cy="583693"/>
            </a:xfrm>
            <a:prstGeom prst="rect">
              <a:avLst/>
            </a:prstGeom>
          </p:spPr>
        </p:pic>
        <p:pic>
          <p:nvPicPr>
            <p:cNvPr id="67" name="図 66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>
              <a:lum/>
            </a:blip>
            <a:stretch>
              <a:fillRect/>
            </a:stretch>
          </p:blipFill>
          <p:spPr>
            <a:xfrm>
              <a:off x="1614447" y="6026494"/>
              <a:ext cx="2107693" cy="583693"/>
            </a:xfrm>
            <a:prstGeom prst="rect">
              <a:avLst/>
            </a:prstGeom>
          </p:spPr>
        </p:pic>
        <p:pic>
          <p:nvPicPr>
            <p:cNvPr id="68" name="図 67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lum/>
            </a:blip>
            <a:stretch>
              <a:fillRect/>
            </a:stretch>
          </p:blipFill>
          <p:spPr>
            <a:xfrm>
              <a:off x="3432362" y="5474618"/>
              <a:ext cx="1929386" cy="304800"/>
            </a:xfrm>
            <a:prstGeom prst="rect">
              <a:avLst/>
            </a:prstGeom>
          </p:spPr>
        </p:pic>
        <p:pic>
          <p:nvPicPr>
            <p:cNvPr id="69" name="図 68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>
              <a:lum/>
            </a:blip>
            <a:stretch>
              <a:fillRect/>
            </a:stretch>
          </p:blipFill>
          <p:spPr>
            <a:xfrm>
              <a:off x="3841740" y="6034430"/>
              <a:ext cx="2209801" cy="583693"/>
            </a:xfrm>
            <a:prstGeom prst="rect">
              <a:avLst/>
            </a:prstGeom>
          </p:spPr>
        </p:pic>
        <p:pic>
          <p:nvPicPr>
            <p:cNvPr id="70" name="図 6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>
              <a:lum/>
            </a:blip>
            <a:stretch>
              <a:fillRect/>
            </a:stretch>
          </p:blipFill>
          <p:spPr>
            <a:xfrm>
              <a:off x="6780769" y="6150321"/>
              <a:ext cx="2005585" cy="278892"/>
            </a:xfrm>
            <a:prstGeom prst="rect">
              <a:avLst/>
            </a:prstGeom>
          </p:spPr>
        </p:pic>
        <p:pic>
          <p:nvPicPr>
            <p:cNvPr id="71" name="図 70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>
              <a:lum/>
            </a:blip>
            <a:stretch>
              <a:fillRect/>
            </a:stretch>
          </p:blipFill>
          <p:spPr>
            <a:xfrm>
              <a:off x="1943064" y="5035572"/>
              <a:ext cx="938786" cy="278892"/>
            </a:xfrm>
            <a:prstGeom prst="rect">
              <a:avLst/>
            </a:prstGeom>
          </p:spPr>
        </p:pic>
        <p:sp>
          <p:nvSpPr>
            <p:cNvPr id="72" name="Line 1572"/>
            <p:cNvSpPr>
              <a:spLocks noChangeShapeType="1"/>
            </p:cNvSpPr>
            <p:nvPr/>
          </p:nvSpPr>
          <p:spPr bwMode="auto">
            <a:xfrm>
              <a:off x="2271681" y="6423066"/>
              <a:ext cx="828000" cy="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845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Itakura</a:t>
            </a:r>
            <a:r>
              <a:rPr kumimoji="1" lang="en-US" altLang="ja-JP" dirty="0" smtClean="0"/>
              <a:t>-Saito NMF </a:t>
            </a:r>
            <a:r>
              <a:rPr kumimoji="1" lang="en-US" altLang="ja-JP" sz="1800" dirty="0" smtClean="0"/>
              <a:t>[Fevotte+2009]</a:t>
            </a:r>
            <a:endParaRPr kumimoji="1" lang="ja-JP" altLang="en-US" sz="18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>
              <a:lnSpc>
                <a:spcPts val="2400"/>
              </a:lnSpc>
            </a:pPr>
            <a:r>
              <a:rPr kumimoji="1" lang="en-US" altLang="ja-JP" dirty="0" smtClean="0"/>
              <a:t>Generative model of STFT spectrogram of mixture of Gaussian random signals </a:t>
            </a:r>
            <a:endParaRPr kumimoji="1" lang="ja-JP" altLang="en-US" dirty="0"/>
          </a:p>
        </p:txBody>
      </p:sp>
      <p:sp>
        <p:nvSpPr>
          <p:cNvPr id="11" name="フローチャート: 処理 10"/>
          <p:cNvSpPr/>
          <p:nvPr/>
        </p:nvSpPr>
        <p:spPr bwMode="auto">
          <a:xfrm>
            <a:off x="791580" y="3465915"/>
            <a:ext cx="3420000" cy="82809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ja-JP" altLang="en-US" dirty="0">
              <a:latin typeface="Verdana" pitchFamily="34" charset="0"/>
            </a:endParaRPr>
          </a:p>
        </p:txBody>
      </p:sp>
      <p:sp>
        <p:nvSpPr>
          <p:cNvPr id="12" name="フローチャート: 処理 11"/>
          <p:cNvSpPr/>
          <p:nvPr/>
        </p:nvSpPr>
        <p:spPr bwMode="auto">
          <a:xfrm>
            <a:off x="774648" y="4560903"/>
            <a:ext cx="7920000" cy="1728000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ja-JP" altLang="en-US" dirty="0">
              <a:latin typeface="Verdana" pitchFamily="34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97495" y="3063870"/>
            <a:ext cx="4369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smtClean="0">
                <a:latin typeface="Calibri" pitchFamily="34" charset="0"/>
              </a:rPr>
              <a:t>If</a:t>
            </a:r>
            <a:r>
              <a:rPr kumimoji="1" lang="ja-JP" altLang="en-US" sz="2000" dirty="0" smtClean="0">
                <a:latin typeface="Calibri" pitchFamily="34" charset="0"/>
              </a:rPr>
              <a:t>　　　　 </a:t>
            </a:r>
            <a:r>
              <a:rPr kumimoji="1" lang="en-US" altLang="ja-JP" sz="2000" dirty="0" smtClean="0">
                <a:latin typeface="Calibri" pitchFamily="34" charset="0"/>
              </a:rPr>
              <a:t>and</a:t>
            </a:r>
            <a:r>
              <a:rPr kumimoji="1" lang="ja-JP" altLang="en-US" sz="2000" dirty="0" smtClean="0">
                <a:latin typeface="Calibri" pitchFamily="34" charset="0"/>
              </a:rPr>
              <a:t>　　　　  </a:t>
            </a:r>
            <a:r>
              <a:rPr kumimoji="1" lang="en-US" altLang="ja-JP" sz="2000" dirty="0" smtClean="0">
                <a:latin typeface="Calibri" pitchFamily="34" charset="0"/>
              </a:rPr>
              <a:t>are independent ...</a:t>
            </a:r>
            <a:endParaRPr kumimoji="1" lang="ja-JP" altLang="en-US" sz="2000" dirty="0">
              <a:latin typeface="Calibri" pitchFamily="34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 bwMode="auto">
          <a:xfrm>
            <a:off x="3924000" y="3886536"/>
            <a:ext cx="57600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テキスト ボックス 23"/>
          <p:cNvSpPr txBox="1"/>
          <p:nvPr/>
        </p:nvSpPr>
        <p:spPr>
          <a:xfrm>
            <a:off x="5267749" y="4593253"/>
            <a:ext cx="3284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 smtClean="0">
                <a:solidFill>
                  <a:srgbClr val="FF0066"/>
                </a:solidFill>
                <a:latin typeface="Calibri" pitchFamily="34" charset="0"/>
              </a:rPr>
              <a:t>Itakura</a:t>
            </a:r>
            <a:r>
              <a:rPr kumimoji="1" lang="en-US" altLang="ja-JP" sz="2400" b="1" dirty="0" smtClean="0">
                <a:solidFill>
                  <a:srgbClr val="FF0066"/>
                </a:solidFill>
                <a:latin typeface="Calibri" pitchFamily="34" charset="0"/>
              </a:rPr>
              <a:t>-Saito divergence</a:t>
            </a:r>
            <a:endParaRPr kumimoji="1" lang="ja-JP" altLang="en-US" sz="2400" b="1" dirty="0">
              <a:solidFill>
                <a:srgbClr val="FF0066"/>
              </a:solidFill>
              <a:latin typeface="Calibri" pitchFamily="34" charset="0"/>
            </a:endParaRPr>
          </a:p>
        </p:txBody>
      </p:sp>
      <p:sp>
        <p:nvSpPr>
          <p:cNvPr id="28" name="円弧 27"/>
          <p:cNvSpPr/>
          <p:nvPr/>
        </p:nvSpPr>
        <p:spPr bwMode="auto">
          <a:xfrm flipH="1">
            <a:off x="4935348" y="4847725"/>
            <a:ext cx="747079" cy="747079"/>
          </a:xfrm>
          <a:prstGeom prst="arc">
            <a:avLst/>
          </a:prstGeom>
          <a:noFill/>
          <a:ln w="28575" cap="flat" cmpd="sng" algn="ctr">
            <a:solidFill>
              <a:srgbClr val="FF0066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36" name="下矢印 35"/>
          <p:cNvSpPr/>
          <p:nvPr/>
        </p:nvSpPr>
        <p:spPr bwMode="auto">
          <a:xfrm>
            <a:off x="1979577" y="3063870"/>
            <a:ext cx="722568" cy="400110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70000">
                <a:srgbClr val="40458C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3" name="フローチャート: 処理 12"/>
          <p:cNvSpPr/>
          <p:nvPr/>
        </p:nvSpPr>
        <p:spPr bwMode="auto">
          <a:xfrm>
            <a:off x="785309" y="1515870"/>
            <a:ext cx="3420000" cy="1548000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>
              <a:defRPr/>
            </a:pPr>
            <a:endParaRPr lang="ja-JP" altLang="en-US" dirty="0">
              <a:latin typeface="Verdana" pitchFamily="34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726644" y="1493811"/>
            <a:ext cx="342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</a:rPr>
              <a:t>Power spectrogram of source </a:t>
            </a:r>
            <a:r>
              <a:rPr kumimoji="1" lang="en-US" altLang="ja-JP" sz="2000" i="1" dirty="0" smtClean="0">
                <a:solidFill>
                  <a:srgbClr val="3333FF"/>
                </a:solidFill>
                <a:latin typeface="Times New Roman" pitchFamily="18" charset="0"/>
                <a:ea typeface="HGPｺﾞｼｯｸM" pitchFamily="50" charset="-128"/>
                <a:cs typeface="Times New Roman" pitchFamily="18" charset="0"/>
              </a:rPr>
              <a:t>l</a:t>
            </a:r>
            <a:endParaRPr kumimoji="1" lang="ja-JP" altLang="en-US" sz="2000" dirty="0">
              <a:solidFill>
                <a:srgbClr val="3333FF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38" name="図 37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lum/>
          </a:blip>
          <a:stretch>
            <a:fillRect/>
          </a:stretch>
        </p:blipFill>
        <p:spPr>
          <a:xfrm>
            <a:off x="987150" y="3610944"/>
            <a:ext cx="2793499" cy="557786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4572000" y="3666854"/>
            <a:ext cx="3337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smtClean="0">
                <a:latin typeface="Calibri" pitchFamily="34" charset="0"/>
              </a:rPr>
              <a:t>Likelihood function of </a:t>
            </a:r>
            <a:r>
              <a:rPr kumimoji="1" lang="en-US" altLang="ja-JP" sz="2000" b="1" i="1" dirty="0" smtClean="0">
                <a:latin typeface="Calibri" pitchFamily="34" charset="0"/>
              </a:rPr>
              <a:t>H</a:t>
            </a:r>
            <a:r>
              <a:rPr kumimoji="1" lang="en-US" altLang="ja-JP" sz="2000" dirty="0" smtClean="0">
                <a:latin typeface="Calibri" pitchFamily="34" charset="0"/>
              </a:rPr>
              <a:t> and </a:t>
            </a:r>
            <a:r>
              <a:rPr kumimoji="1" lang="en-US" altLang="ja-JP" sz="2000" b="1" i="1" dirty="0" smtClean="0">
                <a:latin typeface="Calibri" pitchFamily="34" charset="0"/>
              </a:rPr>
              <a:t>U</a:t>
            </a:r>
            <a:endParaRPr kumimoji="1" lang="ja-JP" altLang="en-US" sz="2000" b="1" i="1" dirty="0">
              <a:latin typeface="Calibri" pitchFamily="34" charset="0"/>
            </a:endParaRPr>
          </a:p>
        </p:txBody>
      </p:sp>
      <p:pic>
        <p:nvPicPr>
          <p:cNvPr id="42" name="図 4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lum/>
          </a:blip>
          <a:stretch>
            <a:fillRect/>
          </a:stretch>
        </p:blipFill>
        <p:spPr>
          <a:xfrm>
            <a:off x="4653487" y="3995471"/>
            <a:ext cx="1269494" cy="278892"/>
          </a:xfrm>
          <a:prstGeom prst="rect">
            <a:avLst/>
          </a:prstGeom>
        </p:spPr>
      </p:pic>
      <p:sp>
        <p:nvSpPr>
          <p:cNvPr id="45" name="テキスト ボックス 44"/>
          <p:cNvSpPr txBox="1"/>
          <p:nvPr/>
        </p:nvSpPr>
        <p:spPr>
          <a:xfrm>
            <a:off x="2075060" y="6433638"/>
            <a:ext cx="684198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kumimoji="1" lang="en-US" altLang="ja-JP" sz="2400" dirty="0" smtClean="0">
                <a:solidFill>
                  <a:srgbClr val="FF0066"/>
                </a:solidFill>
                <a:latin typeface="Calibri" pitchFamily="34" charset="0"/>
              </a:rPr>
              <a:t>NMF using IS divergence as goodness-of-fit criterion</a:t>
            </a:r>
            <a:endParaRPr kumimoji="1" lang="ja-JP" altLang="en-US" sz="2400" b="1" i="1" dirty="0">
              <a:solidFill>
                <a:srgbClr val="FF0066"/>
              </a:solidFill>
              <a:latin typeface="Calibri" pitchFamily="34" charset="0"/>
            </a:endParaRPr>
          </a:p>
        </p:txBody>
      </p:sp>
      <p:pic>
        <p:nvPicPr>
          <p:cNvPr id="46" name="図 4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lum/>
          </a:blip>
          <a:stretch>
            <a:fillRect/>
          </a:stretch>
        </p:blipFill>
        <p:spPr>
          <a:xfrm>
            <a:off x="1066752" y="4787264"/>
            <a:ext cx="3276603" cy="457200"/>
          </a:xfrm>
          <a:prstGeom prst="rect">
            <a:avLst/>
          </a:prstGeom>
        </p:spPr>
      </p:pic>
      <p:sp>
        <p:nvSpPr>
          <p:cNvPr id="55" name="円弧 54"/>
          <p:cNvSpPr/>
          <p:nvPr/>
        </p:nvSpPr>
        <p:spPr bwMode="auto">
          <a:xfrm flipH="1" flipV="1">
            <a:off x="3038453" y="1676376"/>
            <a:ext cx="2355905" cy="1009643"/>
          </a:xfrm>
          <a:prstGeom prst="arc">
            <a:avLst>
              <a:gd name="adj1" fmla="val 13023340"/>
              <a:gd name="adj2" fmla="val 21364388"/>
            </a:avLst>
          </a:prstGeom>
          <a:noFill/>
          <a:ln w="19050" cap="flat" cmpd="sng" algn="ctr">
            <a:solidFill>
              <a:srgbClr val="3333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4" name="グループ化 57"/>
          <p:cNvGrpSpPr/>
          <p:nvPr/>
        </p:nvGrpSpPr>
        <p:grpSpPr>
          <a:xfrm>
            <a:off x="4851431" y="1930434"/>
            <a:ext cx="2057401" cy="935037"/>
            <a:chOff x="4960970" y="1749402"/>
            <a:chExt cx="2057401" cy="935037"/>
          </a:xfrm>
        </p:grpSpPr>
        <p:pic>
          <p:nvPicPr>
            <p:cNvPr id="57" name="図 56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lum/>
            </a:blip>
            <a:stretch>
              <a:fillRect/>
            </a:stretch>
          </p:blipFill>
          <p:spPr>
            <a:xfrm>
              <a:off x="6092859" y="1911840"/>
              <a:ext cx="228600" cy="202692"/>
            </a:xfrm>
            <a:prstGeom prst="rect">
              <a:avLst/>
            </a:prstGeom>
          </p:spPr>
        </p:pic>
        <p:sp>
          <p:nvSpPr>
            <p:cNvPr id="50" name="Rectangle 37"/>
            <p:cNvSpPr>
              <a:spLocks noChangeArrowheads="1"/>
            </p:cNvSpPr>
            <p:nvPr/>
          </p:nvSpPr>
          <p:spPr bwMode="auto">
            <a:xfrm>
              <a:off x="5243546" y="1749402"/>
              <a:ext cx="119063" cy="935037"/>
            </a:xfrm>
            <a:prstGeom prst="rect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51" name="Rectangle 38"/>
            <p:cNvSpPr>
              <a:spLocks noChangeArrowheads="1"/>
            </p:cNvSpPr>
            <p:nvPr/>
          </p:nvSpPr>
          <p:spPr bwMode="auto">
            <a:xfrm>
              <a:off x="5522946" y="1749402"/>
              <a:ext cx="1495425" cy="123825"/>
            </a:xfrm>
            <a:prstGeom prst="rect">
              <a:avLst/>
            </a:prstGeom>
            <a:solidFill>
              <a:srgbClr val="FF66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pic>
          <p:nvPicPr>
            <p:cNvPr id="52" name="Picture 40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394359" y="1760514"/>
              <a:ext cx="106363" cy="106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図 55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lum/>
            </a:blip>
            <a:stretch>
              <a:fillRect/>
            </a:stretch>
          </p:blipFill>
          <p:spPr>
            <a:xfrm>
              <a:off x="4960970" y="1788009"/>
              <a:ext cx="228600" cy="252984"/>
            </a:xfrm>
            <a:prstGeom prst="rect">
              <a:avLst/>
            </a:prstGeom>
          </p:spPr>
        </p:pic>
      </p:grpSp>
      <p:sp>
        <p:nvSpPr>
          <p:cNvPr id="31" name="テキスト ボックス 30"/>
          <p:cNvSpPr txBox="1"/>
          <p:nvPr/>
        </p:nvSpPr>
        <p:spPr>
          <a:xfrm>
            <a:off x="847674" y="1548062"/>
            <a:ext cx="327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800" dirty="0" smtClean="0">
                <a:solidFill>
                  <a:srgbClr val="40458C"/>
                </a:solidFill>
                <a:latin typeface="Calibri" pitchFamily="34" charset="0"/>
              </a:rPr>
              <a:t>Complex spectrogram of source </a:t>
            </a:r>
            <a:r>
              <a:rPr kumimoji="1" lang="en-US" altLang="ja-JP" sz="1800" i="1" dirty="0" smtClean="0">
                <a:solidFill>
                  <a:srgbClr val="40458C"/>
                </a:solidFill>
                <a:latin typeface="Times New Roman" pitchFamily="18" charset="0"/>
                <a:ea typeface="HGPｺﾞｼｯｸM" pitchFamily="50" charset="-128"/>
                <a:cs typeface="Times New Roman" pitchFamily="18" charset="0"/>
              </a:rPr>
              <a:t>l</a:t>
            </a:r>
            <a:endParaRPr kumimoji="1" lang="ja-JP" altLang="en-US" sz="1800" dirty="0">
              <a:solidFill>
                <a:srgbClr val="40458C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95" y="1953682"/>
            <a:ext cx="2615193" cy="3048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2" y="2414892"/>
            <a:ext cx="1802893" cy="5836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94" y="3145600"/>
            <a:ext cx="609598" cy="2788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47" y="3156070"/>
            <a:ext cx="685795" cy="278889"/>
          </a:xfrm>
          <a:prstGeom prst="rect">
            <a:avLst/>
          </a:prstGeom>
        </p:spPr>
      </p:pic>
      <p:sp>
        <p:nvSpPr>
          <p:cNvPr id="47" name="Line 1572"/>
          <p:cNvSpPr>
            <a:spLocks noChangeShapeType="1"/>
          </p:cNvSpPr>
          <p:nvPr/>
        </p:nvSpPr>
        <p:spPr bwMode="auto">
          <a:xfrm>
            <a:off x="2636811" y="2260585"/>
            <a:ext cx="900000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 wrap="none"/>
          <a:lstStyle/>
          <a:p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3" y="5293382"/>
            <a:ext cx="5410207" cy="81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Problem formulation of Complex NMF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Optimization problem</a:t>
            </a:r>
            <a:endParaRPr kumimoji="1" lang="ja-JP" altLang="en-US" dirty="0"/>
          </a:p>
        </p:txBody>
      </p:sp>
      <p:sp>
        <p:nvSpPr>
          <p:cNvPr id="56" name="円弧 55"/>
          <p:cNvSpPr/>
          <p:nvPr/>
        </p:nvSpPr>
        <p:spPr bwMode="auto">
          <a:xfrm flipH="1" flipV="1">
            <a:off x="3057040" y="837539"/>
            <a:ext cx="1374321" cy="2252654"/>
          </a:xfrm>
          <a:prstGeom prst="arc">
            <a:avLst>
              <a:gd name="adj1" fmla="val 17960678"/>
              <a:gd name="adj2" fmla="val 0"/>
            </a:avLst>
          </a:prstGeom>
          <a:noFill/>
          <a:ln w="19050" cap="flat" cmpd="sng" algn="ctr">
            <a:solidFill>
              <a:srgbClr val="00CC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6" y="1221442"/>
            <a:ext cx="5739389" cy="710185"/>
          </a:xfrm>
          <a:prstGeom prst="rect">
            <a:avLst/>
          </a:prstGeom>
        </p:spPr>
      </p:pic>
      <p:cxnSp>
        <p:nvCxnSpPr>
          <p:cNvPr id="147" name="直線コネクタ 146"/>
          <p:cNvCxnSpPr/>
          <p:nvPr/>
        </p:nvCxnSpPr>
        <p:spPr bwMode="auto">
          <a:xfrm>
            <a:off x="5508224" y="1674788"/>
            <a:ext cx="108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テキスト ボックス 147"/>
          <p:cNvSpPr txBox="1"/>
          <p:nvPr/>
        </p:nvSpPr>
        <p:spPr>
          <a:xfrm>
            <a:off x="5521818" y="947649"/>
            <a:ext cx="22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CC99"/>
                </a:solidFill>
                <a:latin typeface="Calibri" pitchFamily="34" charset="0"/>
              </a:rPr>
              <a:t>Regularization term</a:t>
            </a:r>
            <a:endParaRPr kumimoji="1" lang="ja-JP" altLang="en-US" sz="2000" dirty="0">
              <a:solidFill>
                <a:srgbClr val="00CC99"/>
              </a:solidFill>
              <a:latin typeface="Calibri" pitchFamily="34" charset="0"/>
            </a:endParaRPr>
          </a:p>
        </p:txBody>
      </p:sp>
      <p:cxnSp>
        <p:nvCxnSpPr>
          <p:cNvPr id="75" name="直線コネクタ 74"/>
          <p:cNvCxnSpPr/>
          <p:nvPr/>
        </p:nvCxnSpPr>
        <p:spPr bwMode="auto">
          <a:xfrm>
            <a:off x="2339752" y="1950919"/>
            <a:ext cx="291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グループ化 4"/>
          <p:cNvGrpSpPr/>
          <p:nvPr/>
        </p:nvGrpSpPr>
        <p:grpSpPr>
          <a:xfrm>
            <a:off x="2682281" y="2795948"/>
            <a:ext cx="6255415" cy="3204662"/>
            <a:chOff x="2682281" y="2795948"/>
            <a:chExt cx="6255415" cy="3204662"/>
          </a:xfrm>
        </p:grpSpPr>
        <p:sp>
          <p:nvSpPr>
            <p:cNvPr id="55" name="正方形/長方形 54"/>
            <p:cNvSpPr/>
            <p:nvPr/>
          </p:nvSpPr>
          <p:spPr bwMode="auto">
            <a:xfrm>
              <a:off x="2682281" y="2795948"/>
              <a:ext cx="6255415" cy="3204662"/>
            </a:xfrm>
            <a:prstGeom prst="rect">
              <a:avLst/>
            </a:prstGeom>
            <a:solidFill>
              <a:srgbClr val="CCECFF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41" name="Rectangle 31"/>
            <p:cNvSpPr>
              <a:spLocks noChangeArrowheads="1"/>
            </p:cNvSpPr>
            <p:nvPr/>
          </p:nvSpPr>
          <p:spPr bwMode="auto">
            <a:xfrm>
              <a:off x="3019882" y="3013380"/>
              <a:ext cx="1495425" cy="9350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00CC99"/>
                </a:gs>
              </a:gsLst>
              <a:lin ang="27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l" eaLnBrk="1" hangingPunct="1">
                <a:lnSpc>
                  <a:spcPts val="18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Observed</a:t>
              </a:r>
              <a:b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</a:b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complex </a:t>
              </a:r>
            </a:p>
            <a:p>
              <a:pPr algn="l" eaLnBrk="1" hangingPunct="1">
                <a:lnSpc>
                  <a:spcPts val="18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spectrogram </a:t>
              </a:r>
              <a:r>
                <a:rPr kumimoji="1" lang="en-US" altLang="ja-JP" sz="1800" b="1" dirty="0" smtClean="0">
                  <a:latin typeface="Calibri" pitchFamily="34" charset="0"/>
                  <a:ea typeface="HGPｺﾞｼｯｸM" pitchFamily="50" charset="-128"/>
                </a:rPr>
                <a:t>Y</a:t>
              </a:r>
              <a:endParaRPr kumimoji="1" lang="en-US" altLang="ja-JP" sz="1800" b="1" dirty="0">
                <a:latin typeface="Calibri" pitchFamily="34" charset="0"/>
                <a:ea typeface="HGPｺﾞｼｯｸM" pitchFamily="50" charset="-128"/>
              </a:endParaRPr>
            </a:p>
          </p:txBody>
        </p:sp>
        <p:grpSp>
          <p:nvGrpSpPr>
            <p:cNvPr id="11" name="グループ化 10"/>
            <p:cNvGrpSpPr/>
            <p:nvPr/>
          </p:nvGrpSpPr>
          <p:grpSpPr>
            <a:xfrm>
              <a:off x="4770894" y="3013380"/>
              <a:ext cx="1495425" cy="935038"/>
              <a:chOff x="5697785" y="2385986"/>
              <a:chExt cx="1495425" cy="935038"/>
            </a:xfrm>
          </p:grpSpPr>
          <p:sp>
            <p:nvSpPr>
              <p:cNvPr id="145" name="Rectangle 34"/>
              <p:cNvSpPr>
                <a:spLocks noChangeArrowheads="1"/>
              </p:cNvSpPr>
              <p:nvPr/>
            </p:nvSpPr>
            <p:spPr bwMode="auto">
              <a:xfrm>
                <a:off x="5697785" y="2385986"/>
                <a:ext cx="1495425" cy="93503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66FFCC"/>
                  </a:gs>
                </a:gsLst>
                <a:lin ang="270000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eaLnBrk="1" hangingPunct="1"/>
                <a:endParaRPr kumimoji="1" lang="en-US" altLang="ja-JP" sz="14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150" name="Text Box 43"/>
              <p:cNvSpPr txBox="1">
                <a:spLocks noChangeArrowheads="1"/>
              </p:cNvSpPr>
              <p:nvPr/>
            </p:nvSpPr>
            <p:spPr bwMode="auto">
              <a:xfrm>
                <a:off x="5724128" y="2490983"/>
                <a:ext cx="1451488" cy="7219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hangingPunct="1">
                  <a:lnSpc>
                    <a:spcPct val="85000"/>
                  </a:lnSpc>
                </a:pPr>
                <a:r>
                  <a:rPr kumimoji="1" lang="en-US" altLang="ja-JP" dirty="0" smtClean="0">
                    <a:latin typeface="Calibri" pitchFamily="34" charset="0"/>
                  </a:rPr>
                  <a:t>Complex</a:t>
                </a:r>
              </a:p>
              <a:p>
                <a:pPr algn="l" eaLnBrk="1" hangingPunct="1">
                  <a:lnSpc>
                    <a:spcPct val="85000"/>
                  </a:lnSpc>
                </a:pPr>
                <a:r>
                  <a:rPr kumimoji="1" lang="en-US" altLang="ja-JP" dirty="0" smtClean="0">
                    <a:latin typeface="Calibri" pitchFamily="34" charset="0"/>
                  </a:rPr>
                  <a:t>spectrogram of</a:t>
                </a:r>
              </a:p>
              <a:p>
                <a:pPr algn="l" eaLnBrk="1" hangingPunct="1">
                  <a:lnSpc>
                    <a:spcPct val="85000"/>
                  </a:lnSpc>
                </a:pPr>
                <a:r>
                  <a:rPr kumimoji="1" lang="en-US" altLang="ja-JP" dirty="0" smtClean="0">
                    <a:latin typeface="Calibri" pitchFamily="34" charset="0"/>
                  </a:rPr>
                  <a:t>component 1</a:t>
                </a:r>
                <a:endParaRPr kumimoji="1" lang="ja-JP" altLang="en-US" sz="1100" dirty="0">
                  <a:latin typeface="Calibri" pitchFamily="34" charset="0"/>
                  <a:ea typeface="HGPｺﾞｼｯｸM" pitchFamily="50" charset="-128"/>
                </a:endParaRPr>
              </a:p>
            </p:txBody>
          </p:sp>
        </p:grpSp>
        <p:sp>
          <p:nvSpPr>
            <p:cNvPr id="152" name="Text Box 48"/>
            <p:cNvSpPr txBox="1">
              <a:spLocks noChangeArrowheads="1"/>
            </p:cNvSpPr>
            <p:nvPr/>
          </p:nvSpPr>
          <p:spPr bwMode="auto">
            <a:xfrm rot="16200000">
              <a:off x="2413070" y="3213090"/>
              <a:ext cx="9469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ja-JP" sz="1400" dirty="0" smtClean="0">
                  <a:latin typeface="Calibri" pitchFamily="34" charset="0"/>
                  <a:ea typeface="HGPｺﾞｼｯｸM" pitchFamily="50" charset="-128"/>
                </a:rPr>
                <a:t>Frequency</a:t>
              </a:r>
              <a:endParaRPr kumimoji="1" lang="ja-JP" altLang="en-US" sz="1400" dirty="0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153" name="Rectangle 51"/>
            <p:cNvSpPr>
              <a:spLocks noChangeArrowheads="1"/>
            </p:cNvSpPr>
            <p:nvPr/>
          </p:nvSpPr>
          <p:spPr bwMode="auto">
            <a:xfrm>
              <a:off x="5949109" y="4804080"/>
              <a:ext cx="1495425" cy="9350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CCCCFF"/>
                </a:gs>
              </a:gsLst>
              <a:lin ang="27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154" name="Text Box 52"/>
            <p:cNvSpPr txBox="1">
              <a:spLocks noChangeArrowheads="1"/>
            </p:cNvSpPr>
            <p:nvPr/>
          </p:nvSpPr>
          <p:spPr bwMode="auto">
            <a:xfrm>
              <a:off x="6012303" y="4978729"/>
              <a:ext cx="1364028" cy="557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lnSpc>
                  <a:spcPts val="18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Phase </a:t>
              </a:r>
              <a:b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</a:b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spectrogram</a:t>
              </a:r>
              <a:endParaRPr kumimoji="1" lang="ja-JP" altLang="en-US" sz="1050" dirty="0">
                <a:latin typeface="Calibri" pitchFamily="34" charset="0"/>
                <a:ea typeface="HGPｺﾞｼｯｸM" pitchFamily="50" charset="-128"/>
              </a:endParaRPr>
            </a:p>
          </p:txBody>
        </p:sp>
        <p:pic>
          <p:nvPicPr>
            <p:cNvPr id="4" name="図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915" y="3372155"/>
              <a:ext cx="176784" cy="1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9" name="図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201" y="4263394"/>
              <a:ext cx="278892" cy="27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0" name="図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875" y="4263394"/>
              <a:ext cx="609602" cy="27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grpSp>
          <p:nvGrpSpPr>
            <p:cNvPr id="61" name="グループ化 60"/>
            <p:cNvGrpSpPr/>
            <p:nvPr/>
          </p:nvGrpSpPr>
          <p:grpSpPr>
            <a:xfrm>
              <a:off x="7173501" y="3013380"/>
              <a:ext cx="1495425" cy="935038"/>
              <a:chOff x="5697785" y="2385986"/>
              <a:chExt cx="1495425" cy="935038"/>
            </a:xfrm>
          </p:grpSpPr>
          <p:sp>
            <p:nvSpPr>
              <p:cNvPr id="62" name="Rectangle 34"/>
              <p:cNvSpPr>
                <a:spLocks noChangeArrowheads="1"/>
              </p:cNvSpPr>
              <p:nvPr/>
            </p:nvSpPr>
            <p:spPr bwMode="auto">
              <a:xfrm>
                <a:off x="5697785" y="2385986"/>
                <a:ext cx="1495425" cy="93503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66FFCC"/>
                  </a:gs>
                </a:gsLst>
                <a:lin ang="270000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eaLnBrk="1" hangingPunct="1"/>
                <a:endParaRPr kumimoji="1" lang="en-US" altLang="ja-JP" sz="14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63" name="Text Box 43"/>
              <p:cNvSpPr txBox="1">
                <a:spLocks noChangeArrowheads="1"/>
              </p:cNvSpPr>
              <p:nvPr/>
            </p:nvSpPr>
            <p:spPr bwMode="auto">
              <a:xfrm>
                <a:off x="5722461" y="2490983"/>
                <a:ext cx="1451488" cy="7219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hangingPunct="1">
                  <a:lnSpc>
                    <a:spcPct val="85000"/>
                  </a:lnSpc>
                </a:pPr>
                <a:r>
                  <a:rPr kumimoji="1" lang="en-US" altLang="ja-JP" dirty="0" smtClean="0">
                    <a:latin typeface="Calibri" pitchFamily="34" charset="0"/>
                  </a:rPr>
                  <a:t>Complex</a:t>
                </a:r>
              </a:p>
              <a:p>
                <a:pPr algn="l" eaLnBrk="1" hangingPunct="1">
                  <a:lnSpc>
                    <a:spcPct val="85000"/>
                  </a:lnSpc>
                </a:pPr>
                <a:r>
                  <a:rPr kumimoji="1" lang="en-US" altLang="ja-JP" dirty="0" smtClean="0">
                    <a:latin typeface="Calibri" pitchFamily="34" charset="0"/>
                  </a:rPr>
                  <a:t>spectrogram of</a:t>
                </a:r>
              </a:p>
              <a:p>
                <a:pPr algn="l" eaLnBrk="1" hangingPunct="1">
                  <a:lnSpc>
                    <a:spcPct val="85000"/>
                  </a:lnSpc>
                </a:pPr>
                <a:r>
                  <a:rPr kumimoji="1" lang="en-US" altLang="ja-JP" dirty="0" smtClean="0">
                    <a:latin typeface="Calibri" pitchFamily="34" charset="0"/>
                  </a:rPr>
                  <a:t>component L</a:t>
                </a:r>
                <a:endParaRPr kumimoji="1" lang="ja-JP" altLang="en-US" sz="1100" dirty="0">
                  <a:latin typeface="Calibri" pitchFamily="34" charset="0"/>
                  <a:ea typeface="HGPｺﾞｼｯｸM" pitchFamily="50" charset="-128"/>
                </a:endParaRPr>
              </a:p>
            </p:txBody>
          </p:sp>
        </p:grpSp>
        <p:pic>
          <p:nvPicPr>
            <p:cNvPr id="12" name="図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494" y="3408322"/>
              <a:ext cx="786386" cy="20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sp>
          <p:nvSpPr>
            <p:cNvPr id="13" name="円弧 12"/>
            <p:cNvSpPr/>
            <p:nvPr/>
          </p:nvSpPr>
          <p:spPr bwMode="auto">
            <a:xfrm>
              <a:off x="5589325" y="3876374"/>
              <a:ext cx="693489" cy="1828460"/>
            </a:xfrm>
            <a:prstGeom prst="arc">
              <a:avLst>
                <a:gd name="adj1" fmla="val 16776924"/>
                <a:gd name="adj2" fmla="val 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3645109" y="4803394"/>
              <a:ext cx="2082546" cy="935037"/>
              <a:chOff x="4537859" y="4186151"/>
              <a:chExt cx="2082546" cy="935037"/>
            </a:xfrm>
          </p:grpSpPr>
          <p:sp>
            <p:nvSpPr>
              <p:cNvPr id="163" name="Rectangle 37"/>
              <p:cNvSpPr>
                <a:spLocks noChangeArrowheads="1"/>
              </p:cNvSpPr>
              <p:nvPr/>
            </p:nvSpPr>
            <p:spPr bwMode="auto">
              <a:xfrm>
                <a:off x="4845580" y="4186151"/>
                <a:ext cx="119063" cy="935037"/>
              </a:xfrm>
              <a:prstGeom prst="rect">
                <a:avLst/>
              </a:prstGeom>
              <a:solidFill>
                <a:srgbClr val="6699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eaLnBrk="1" hangingPunct="1"/>
                <a:endParaRPr kumimoji="1" lang="en-US" altLang="ja-JP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164" name="Rectangle 38"/>
              <p:cNvSpPr>
                <a:spLocks noChangeArrowheads="1"/>
              </p:cNvSpPr>
              <p:nvPr/>
            </p:nvSpPr>
            <p:spPr bwMode="auto">
              <a:xfrm>
                <a:off x="5124980" y="4186151"/>
                <a:ext cx="1495425" cy="123825"/>
              </a:xfrm>
              <a:prstGeom prst="rect">
                <a:avLst/>
              </a:prstGeom>
              <a:solidFill>
                <a:srgbClr val="FF66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eaLnBrk="1" hangingPunct="1"/>
                <a:endParaRPr kumimoji="1" lang="en-US" altLang="ja-JP">
                  <a:latin typeface="Calibri" pitchFamily="34" charset="0"/>
                  <a:ea typeface="HGPｺﾞｼｯｸM" pitchFamily="50" charset="-128"/>
                </a:endParaRPr>
              </a:p>
            </p:txBody>
          </p:sp>
          <p:pic>
            <p:nvPicPr>
              <p:cNvPr id="14" name="図 1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7859" y="4236951"/>
                <a:ext cx="278892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rgbClr r="0" g="0" b="0">
                        <a:alpha val="0"/>
                      </a:scrgbClr>
                    </a:solidFill>
                  </a14:hiddenFill>
                </a:ext>
              </a:extLst>
            </p:spPr>
          </p:pic>
          <p:pic>
            <p:nvPicPr>
              <p:cNvPr id="15" name="図 1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9747" y="4348584"/>
                <a:ext cx="278892" cy="176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rgbClr r="0" g="0" b="0">
                        <a:alpha val="0"/>
                      </a:scrgbClr>
                    </a:solidFill>
                  </a14:hiddenFill>
                </a:ext>
              </a:extLst>
            </p:spPr>
          </p:pic>
          <p:pic>
            <p:nvPicPr>
              <p:cNvPr id="16" name="図 1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4011" y="4194882"/>
                <a:ext cx="106363" cy="106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rgbClr r="0" g="0" b="0">
                        <a:alpha val="0"/>
                      </a:scrgbClr>
                    </a:solidFill>
                  </a14:hiddenFill>
                </a:ext>
              </a:extLst>
            </p:spPr>
          </p:pic>
        </p:grpSp>
        <p:sp>
          <p:nvSpPr>
            <p:cNvPr id="69" name="円弧 68"/>
            <p:cNvSpPr/>
            <p:nvPr/>
          </p:nvSpPr>
          <p:spPr bwMode="auto">
            <a:xfrm flipH="1">
              <a:off x="4859832" y="3876374"/>
              <a:ext cx="693489" cy="1828460"/>
            </a:xfrm>
            <a:prstGeom prst="arc">
              <a:avLst>
                <a:gd name="adj1" fmla="val 16776924"/>
                <a:gd name="adj2" fmla="val 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4069084" y="3933056"/>
              <a:ext cx="54694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ja-JP" sz="1400" dirty="0" smtClean="0">
                  <a:latin typeface="Calibri" pitchFamily="34" charset="0"/>
                  <a:ea typeface="HGPｺﾞｼｯｸM" pitchFamily="50" charset="-128"/>
                </a:rPr>
                <a:t>Time</a:t>
              </a:r>
              <a:endParaRPr kumimoji="1" lang="ja-JP" altLang="en-US" sz="1400" dirty="0">
                <a:latin typeface="Calibri" pitchFamily="34" charset="0"/>
                <a:ea typeface="HGPｺﾞｼｯｸM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09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14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formulation of Complex NMF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Optimization problem</a:t>
            </a:r>
            <a:endParaRPr kumimoji="1" lang="ja-JP" altLang="en-US" dirty="0"/>
          </a:p>
        </p:txBody>
      </p:sp>
      <p:sp>
        <p:nvSpPr>
          <p:cNvPr id="56" name="円弧 55"/>
          <p:cNvSpPr/>
          <p:nvPr/>
        </p:nvSpPr>
        <p:spPr bwMode="auto">
          <a:xfrm flipV="1">
            <a:off x="1619672" y="837539"/>
            <a:ext cx="1374321" cy="2252654"/>
          </a:xfrm>
          <a:prstGeom prst="arc">
            <a:avLst>
              <a:gd name="adj1" fmla="val 17960678"/>
              <a:gd name="adj2" fmla="val 0"/>
            </a:avLst>
          </a:prstGeom>
          <a:noFill/>
          <a:ln w="19050" cap="flat" cmpd="sng" algn="ctr">
            <a:solidFill>
              <a:srgbClr val="00CC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27784" y="3364335"/>
            <a:ext cx="525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FF0066"/>
                </a:solidFill>
                <a:latin typeface="Calibri" panose="020F0502020204030204" pitchFamily="34" charset="0"/>
              </a:rPr>
              <a:t>Hard to optimize </a:t>
            </a:r>
            <a:r>
              <a:rPr kumimoji="1" lang="en-US" altLang="ja-JP" sz="2400" b="1" i="1" dirty="0" smtClean="0">
                <a:solidFill>
                  <a:srgbClr val="FF0066"/>
                </a:solidFill>
                <a:latin typeface="Calibri" panose="020F0502020204030204" pitchFamily="34" charset="0"/>
              </a:rPr>
              <a:t>c</a:t>
            </a:r>
            <a:r>
              <a:rPr kumimoji="1" lang="en-US" altLang="ja-JP" sz="2400" dirty="0" smtClean="0">
                <a:solidFill>
                  <a:srgbClr val="FF0066"/>
                </a:solidFill>
                <a:latin typeface="Calibri" panose="020F0502020204030204" pitchFamily="34" charset="0"/>
              </a:rPr>
              <a:t> due to nonlinearity </a:t>
            </a:r>
            <a:endParaRPr kumimoji="1" lang="ja-JP" altLang="en-US" sz="2400" dirty="0">
              <a:solidFill>
                <a:srgbClr val="FF0066"/>
              </a:solidFill>
              <a:latin typeface="Calibri" panose="020F0502020204030204" pitchFamily="34" charset="0"/>
            </a:endParaRPr>
          </a:p>
        </p:txBody>
      </p:sp>
      <p:pic>
        <p:nvPicPr>
          <p:cNvPr id="64" name="図 6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6" y="1221442"/>
            <a:ext cx="5739389" cy="710185"/>
          </a:xfrm>
          <a:prstGeom prst="rect">
            <a:avLst/>
          </a:prstGeom>
        </p:spPr>
      </p:pic>
      <p:cxnSp>
        <p:nvCxnSpPr>
          <p:cNvPr id="65" name="直線コネクタ 64"/>
          <p:cNvCxnSpPr/>
          <p:nvPr/>
        </p:nvCxnSpPr>
        <p:spPr bwMode="auto">
          <a:xfrm>
            <a:off x="5508224" y="1674788"/>
            <a:ext cx="108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テキスト ボックス 65"/>
          <p:cNvSpPr txBox="1"/>
          <p:nvPr/>
        </p:nvSpPr>
        <p:spPr>
          <a:xfrm>
            <a:off x="5521818" y="947649"/>
            <a:ext cx="22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CC99"/>
                </a:solidFill>
                <a:latin typeface="Calibri" pitchFamily="34" charset="0"/>
              </a:rPr>
              <a:t>Regularization term</a:t>
            </a:r>
            <a:endParaRPr kumimoji="1" lang="ja-JP" altLang="en-US" sz="2000" dirty="0">
              <a:solidFill>
                <a:srgbClr val="00CC99"/>
              </a:solidFill>
              <a:latin typeface="Calibri" pitchFamily="34" charset="0"/>
            </a:endParaRPr>
          </a:p>
        </p:txBody>
      </p:sp>
      <p:grpSp>
        <p:nvGrpSpPr>
          <p:cNvPr id="73" name="グループ化 72"/>
          <p:cNvGrpSpPr/>
          <p:nvPr/>
        </p:nvGrpSpPr>
        <p:grpSpPr>
          <a:xfrm>
            <a:off x="4307757" y="3825044"/>
            <a:ext cx="4764743" cy="2916000"/>
            <a:chOff x="4235749" y="3825044"/>
            <a:chExt cx="4764743" cy="2916000"/>
          </a:xfrm>
        </p:grpSpPr>
        <p:sp>
          <p:nvSpPr>
            <p:cNvPr id="74" name="正方形/長方形 73"/>
            <p:cNvSpPr/>
            <p:nvPr/>
          </p:nvSpPr>
          <p:spPr bwMode="auto">
            <a:xfrm>
              <a:off x="4235749" y="3825044"/>
              <a:ext cx="4716000" cy="29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4343761" y="3901616"/>
              <a:ext cx="465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000" dirty="0">
                  <a:latin typeface="Calibri" panose="020F0502020204030204" pitchFamily="34" charset="0"/>
                </a:rPr>
                <a:t>Jensen’s inequality for convex functions</a:t>
              </a:r>
              <a:r>
                <a:rPr lang="en-US" altLang="ja-JP" sz="2000" i="1" dirty="0">
                  <a:latin typeface="Calibri" panose="020F0502020204030204" pitchFamily="34" charset="0"/>
                </a:rPr>
                <a:t> </a:t>
              </a:r>
              <a:r>
                <a:rPr lang="en-US" altLang="ja-JP" sz="2000" i="1" dirty="0" smtClean="0">
                  <a:latin typeface="Calibri" panose="020F0502020204030204" pitchFamily="34" charset="0"/>
                </a:rPr>
                <a:t>f </a:t>
              </a:r>
              <a:r>
                <a:rPr lang="en-US" altLang="ja-JP" sz="2000" dirty="0" smtClean="0">
                  <a:latin typeface="Calibri" panose="020F0502020204030204" pitchFamily="34" charset="0"/>
                </a:rPr>
                <a:t>with real arguments </a:t>
              </a:r>
              <a:r>
                <a:rPr lang="en-US" altLang="ja-JP" sz="2000" i="1" dirty="0" smtClean="0">
                  <a:latin typeface="Calibri" panose="020F0502020204030204" pitchFamily="34" charset="0"/>
                </a:rPr>
                <a:t>y</a:t>
              </a:r>
              <a:r>
                <a:rPr lang="en-US" altLang="ja-JP" sz="2000" dirty="0" smtClean="0">
                  <a:latin typeface="Calibri" panose="020F0502020204030204" pitchFamily="34" charset="0"/>
                </a:rPr>
                <a:t> and                     </a:t>
              </a:r>
              <a:r>
                <a:rPr lang="en-US" altLang="ja-JP" sz="2000" i="1" dirty="0" smtClean="0">
                  <a:latin typeface="Calibri" panose="020F0502020204030204" pitchFamily="34" charset="0"/>
                </a:rPr>
                <a:t> </a:t>
              </a:r>
              <a:r>
                <a:rPr lang="en-US" altLang="ja-JP" sz="2000" dirty="0" smtClean="0">
                  <a:latin typeface="Calibri" panose="020F0502020204030204" pitchFamily="34" charset="0"/>
                </a:rPr>
                <a:t>: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4423542" y="5445224"/>
              <a:ext cx="2116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2000" dirty="0" smtClean="0">
                  <a:latin typeface="Calibri" panose="020F0502020204030204" pitchFamily="34" charset="0"/>
                </a:rPr>
                <a:t>subject to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pic>
          <p:nvPicPr>
            <p:cNvPr id="77" name="図 7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418" y="4354602"/>
              <a:ext cx="1143002" cy="176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8" name="図 7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995" y="4651408"/>
              <a:ext cx="3860301" cy="6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9" name="図 7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852" y="5445730"/>
              <a:ext cx="1091186" cy="583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80" name="図 7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8" y="6057544"/>
              <a:ext cx="2462793" cy="58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pic>
        <p:nvPicPr>
          <p:cNvPr id="81" name="図 8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2787081"/>
            <a:ext cx="2793495" cy="685801"/>
          </a:xfrm>
          <a:prstGeom prst="rect">
            <a:avLst/>
          </a:prstGeom>
        </p:spPr>
      </p:pic>
      <p:cxnSp>
        <p:nvCxnSpPr>
          <p:cNvPr id="24" name="直線コネクタ 23"/>
          <p:cNvCxnSpPr/>
          <p:nvPr/>
        </p:nvCxnSpPr>
        <p:spPr bwMode="auto">
          <a:xfrm>
            <a:off x="2627864" y="3248980"/>
            <a:ext cx="540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直線コネクタ 81"/>
          <p:cNvCxnSpPr/>
          <p:nvPr/>
        </p:nvCxnSpPr>
        <p:spPr bwMode="auto">
          <a:xfrm>
            <a:off x="2339752" y="1950919"/>
            <a:ext cx="291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1998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Problem </a:t>
            </a:r>
            <a:r>
              <a:rPr lang="en-US" altLang="ja-JP" dirty="0"/>
              <a:t>formulation of Complex NMF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Optimization problem</a:t>
            </a:r>
            <a:endParaRPr kumimoji="1" lang="ja-JP" altLang="en-US" dirty="0"/>
          </a:p>
        </p:txBody>
      </p:sp>
      <p:sp>
        <p:nvSpPr>
          <p:cNvPr id="56" name="円弧 55"/>
          <p:cNvSpPr/>
          <p:nvPr/>
        </p:nvSpPr>
        <p:spPr bwMode="auto">
          <a:xfrm flipV="1">
            <a:off x="1619672" y="837539"/>
            <a:ext cx="1374321" cy="2252654"/>
          </a:xfrm>
          <a:prstGeom prst="arc">
            <a:avLst>
              <a:gd name="adj1" fmla="val 17960678"/>
              <a:gd name="adj2" fmla="val 0"/>
            </a:avLst>
          </a:prstGeom>
          <a:noFill/>
          <a:ln w="19050" cap="flat" cmpd="sng" algn="ctr">
            <a:solidFill>
              <a:srgbClr val="00CC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251520" y="4293096"/>
            <a:ext cx="3528235" cy="1602520"/>
            <a:chOff x="251520" y="4293096"/>
            <a:chExt cx="3528235" cy="1602520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251520" y="4293096"/>
              <a:ext cx="1216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latin typeface="Calibri" panose="020F0502020204030204" pitchFamily="34" charset="0"/>
                </a:rPr>
                <a:t>subject to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pic>
          <p:nvPicPr>
            <p:cNvPr id="9" name="図 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4725144"/>
              <a:ext cx="1776988" cy="58369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65" y="5311922"/>
              <a:ext cx="3224790" cy="583694"/>
            </a:xfrm>
            <a:prstGeom prst="rect">
              <a:avLst/>
            </a:prstGeom>
          </p:spPr>
        </p:pic>
      </p:grpSp>
      <p:pic>
        <p:nvPicPr>
          <p:cNvPr id="35" name="図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6" y="1221442"/>
            <a:ext cx="5739389" cy="710185"/>
          </a:xfrm>
          <a:prstGeom prst="rect">
            <a:avLst/>
          </a:prstGeom>
        </p:spPr>
      </p:pic>
      <p:cxnSp>
        <p:nvCxnSpPr>
          <p:cNvPr id="36" name="直線コネクタ 35"/>
          <p:cNvCxnSpPr/>
          <p:nvPr/>
        </p:nvCxnSpPr>
        <p:spPr bwMode="auto">
          <a:xfrm>
            <a:off x="5508224" y="1674788"/>
            <a:ext cx="108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テキスト ボックス 37"/>
          <p:cNvSpPr txBox="1"/>
          <p:nvPr/>
        </p:nvSpPr>
        <p:spPr>
          <a:xfrm>
            <a:off x="5521818" y="947649"/>
            <a:ext cx="22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CC99"/>
                </a:solidFill>
                <a:latin typeface="Calibri" pitchFamily="34" charset="0"/>
              </a:rPr>
              <a:t>Regularization term</a:t>
            </a:r>
            <a:endParaRPr kumimoji="1" lang="ja-JP" altLang="en-US" sz="2000" dirty="0">
              <a:solidFill>
                <a:srgbClr val="00CC99"/>
              </a:solidFill>
              <a:latin typeface="Calibri" pitchFamily="34" charset="0"/>
            </a:endParaRPr>
          </a:p>
        </p:txBody>
      </p:sp>
      <p:cxnSp>
        <p:nvCxnSpPr>
          <p:cNvPr id="42" name="直線コネクタ 41"/>
          <p:cNvCxnSpPr/>
          <p:nvPr/>
        </p:nvCxnSpPr>
        <p:spPr bwMode="auto">
          <a:xfrm>
            <a:off x="2339752" y="1950919"/>
            <a:ext cx="291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3" name="図 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2787081"/>
            <a:ext cx="2793495" cy="68580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60" y="3537265"/>
            <a:ext cx="3834392" cy="659894"/>
          </a:xfrm>
          <a:prstGeom prst="rect">
            <a:avLst/>
          </a:prstGeom>
        </p:spPr>
      </p:pic>
      <p:grpSp>
        <p:nvGrpSpPr>
          <p:cNvPr id="44" name="グループ化 43"/>
          <p:cNvGrpSpPr/>
          <p:nvPr/>
        </p:nvGrpSpPr>
        <p:grpSpPr>
          <a:xfrm>
            <a:off x="4307757" y="3825044"/>
            <a:ext cx="4764743" cy="2916000"/>
            <a:chOff x="4235749" y="3825044"/>
            <a:chExt cx="4764743" cy="2916000"/>
          </a:xfrm>
        </p:grpSpPr>
        <p:sp>
          <p:nvSpPr>
            <p:cNvPr id="45" name="正方形/長方形 44"/>
            <p:cNvSpPr/>
            <p:nvPr/>
          </p:nvSpPr>
          <p:spPr bwMode="auto">
            <a:xfrm>
              <a:off x="4235749" y="3825044"/>
              <a:ext cx="4716000" cy="29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4343761" y="3901616"/>
              <a:ext cx="465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000" dirty="0">
                  <a:latin typeface="Calibri" panose="020F0502020204030204" pitchFamily="34" charset="0"/>
                </a:rPr>
                <a:t>Jensen’s inequality for convex functions</a:t>
              </a:r>
              <a:r>
                <a:rPr lang="en-US" altLang="ja-JP" sz="2000" i="1" dirty="0">
                  <a:latin typeface="Calibri" panose="020F0502020204030204" pitchFamily="34" charset="0"/>
                </a:rPr>
                <a:t> </a:t>
              </a:r>
              <a:r>
                <a:rPr lang="en-US" altLang="ja-JP" sz="2000" i="1" dirty="0" smtClean="0">
                  <a:latin typeface="Calibri" panose="020F0502020204030204" pitchFamily="34" charset="0"/>
                </a:rPr>
                <a:t>f </a:t>
              </a:r>
              <a:r>
                <a:rPr lang="en-US" altLang="ja-JP" sz="2000" dirty="0" smtClean="0">
                  <a:latin typeface="Calibri" panose="020F0502020204030204" pitchFamily="34" charset="0"/>
                </a:rPr>
                <a:t>with real arguments </a:t>
              </a:r>
              <a:r>
                <a:rPr lang="en-US" altLang="ja-JP" sz="2000" i="1" dirty="0" smtClean="0">
                  <a:latin typeface="Calibri" panose="020F0502020204030204" pitchFamily="34" charset="0"/>
                </a:rPr>
                <a:t>y</a:t>
              </a:r>
              <a:r>
                <a:rPr lang="en-US" altLang="ja-JP" sz="2000" dirty="0" smtClean="0">
                  <a:latin typeface="Calibri" panose="020F0502020204030204" pitchFamily="34" charset="0"/>
                </a:rPr>
                <a:t> and                     </a:t>
              </a:r>
              <a:r>
                <a:rPr lang="en-US" altLang="ja-JP" sz="2000" i="1" dirty="0" smtClean="0">
                  <a:latin typeface="Calibri" panose="020F0502020204030204" pitchFamily="34" charset="0"/>
                </a:rPr>
                <a:t> </a:t>
              </a:r>
              <a:r>
                <a:rPr lang="en-US" altLang="ja-JP" sz="2000" dirty="0" smtClean="0">
                  <a:latin typeface="Calibri" panose="020F0502020204030204" pitchFamily="34" charset="0"/>
                </a:rPr>
                <a:t>: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4423542" y="5445224"/>
              <a:ext cx="2116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2000" dirty="0" smtClean="0">
                  <a:latin typeface="Calibri" panose="020F0502020204030204" pitchFamily="34" charset="0"/>
                </a:rPr>
                <a:t>subject to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pic>
          <p:nvPicPr>
            <p:cNvPr id="48" name="図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418" y="4354602"/>
              <a:ext cx="1143002" cy="176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49" name="図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995" y="4651408"/>
              <a:ext cx="3860301" cy="6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50" name="図 4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852" y="5445730"/>
              <a:ext cx="1091186" cy="583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51" name="図 5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8" y="6057544"/>
              <a:ext cx="2462793" cy="58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cxnSp>
        <p:nvCxnSpPr>
          <p:cNvPr id="52" name="直線コネクタ 51"/>
          <p:cNvCxnSpPr/>
          <p:nvPr/>
        </p:nvCxnSpPr>
        <p:spPr bwMode="auto">
          <a:xfrm>
            <a:off x="573247" y="4253132"/>
            <a:ext cx="363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テキスト ボックス 52"/>
          <p:cNvSpPr txBox="1"/>
          <p:nvPr/>
        </p:nvSpPr>
        <p:spPr>
          <a:xfrm>
            <a:off x="305560" y="5921551"/>
            <a:ext cx="3707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  <a:t>Surrogate function that </a:t>
            </a:r>
            <a:b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</a:br>
            <a:r>
              <a:rPr kumimoji="1" lang="en-US" altLang="ja-JP" sz="2400" dirty="0" err="1" smtClean="0">
                <a:solidFill>
                  <a:srgbClr val="7030A0"/>
                </a:solidFill>
                <a:latin typeface="Calibri" pitchFamily="34" charset="0"/>
              </a:rPr>
              <a:t>majorizes</a:t>
            </a:r>
            <a: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  <a:t> objective function</a:t>
            </a:r>
            <a:endParaRPr kumimoji="1" lang="ja-JP" altLang="en-US" sz="2400" dirty="0">
              <a:solidFill>
                <a:srgbClr val="7030A0"/>
              </a:solidFill>
              <a:latin typeface="Calibri" pitchFamily="34" charset="0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1642884" y="3372588"/>
            <a:ext cx="2311151" cy="1320618"/>
            <a:chOff x="1642884" y="3372588"/>
            <a:chExt cx="2311151" cy="1320618"/>
          </a:xfrm>
        </p:grpSpPr>
        <p:cxnSp>
          <p:nvCxnSpPr>
            <p:cNvPr id="14" name="直線コネクタ 13"/>
            <p:cNvCxnSpPr/>
            <p:nvPr/>
          </p:nvCxnSpPr>
          <p:spPr bwMode="auto">
            <a:xfrm>
              <a:off x="1642884" y="4005064"/>
              <a:ext cx="69686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テキスト ボックス 56"/>
            <p:cNvSpPr txBox="1"/>
            <p:nvPr/>
          </p:nvSpPr>
          <p:spPr>
            <a:xfrm>
              <a:off x="1979712" y="4293096"/>
              <a:ext cx="19743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>
                  <a:solidFill>
                    <a:srgbClr val="0000FF"/>
                  </a:solidFill>
                  <a:latin typeface="Calibri" panose="020F0502020204030204" pitchFamily="34" charset="0"/>
                </a:rPr>
                <a:t>Auxiliary variable</a:t>
              </a:r>
              <a:endParaRPr kumimoji="1" lang="ja-JP" altLang="en-US" sz="2000" dirty="0">
                <a:solidFill>
                  <a:srgbClr val="0000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円弧 57"/>
            <p:cNvSpPr/>
            <p:nvPr/>
          </p:nvSpPr>
          <p:spPr bwMode="auto">
            <a:xfrm flipH="1" flipV="1">
              <a:off x="1871699" y="3372588"/>
              <a:ext cx="947909" cy="1244544"/>
            </a:xfrm>
            <a:prstGeom prst="arc">
              <a:avLst>
                <a:gd name="adj1" fmla="val 17960678"/>
                <a:gd name="adj2" fmla="val 0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62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Problem formulation</a:t>
            </a:r>
            <a:r>
              <a:rPr lang="en-US" altLang="ja-JP" dirty="0"/>
              <a:t> of Complex NMF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Optimization problem</a:t>
            </a:r>
            <a:endParaRPr kumimoji="1" lang="ja-JP" altLang="en-US" dirty="0"/>
          </a:p>
        </p:txBody>
      </p:sp>
      <p:sp>
        <p:nvSpPr>
          <p:cNvPr id="56" name="円弧 55"/>
          <p:cNvSpPr/>
          <p:nvPr/>
        </p:nvSpPr>
        <p:spPr bwMode="auto">
          <a:xfrm flipV="1">
            <a:off x="1619672" y="837539"/>
            <a:ext cx="1374321" cy="2252654"/>
          </a:xfrm>
          <a:prstGeom prst="arc">
            <a:avLst>
              <a:gd name="adj1" fmla="val 17960678"/>
              <a:gd name="adj2" fmla="val 0"/>
            </a:avLst>
          </a:prstGeom>
          <a:noFill/>
          <a:ln w="19050" cap="flat" cmpd="sng" algn="ctr">
            <a:solidFill>
              <a:srgbClr val="00CC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1520" y="4293096"/>
            <a:ext cx="121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Calibri" panose="020F0502020204030204" pitchFamily="34" charset="0"/>
              </a:rPr>
              <a:t>subject to</a:t>
            </a:r>
            <a:endParaRPr kumimoji="1" lang="ja-JP" altLang="en-US" sz="2000" dirty="0">
              <a:latin typeface="Calibri" panose="020F0502020204030204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725144"/>
            <a:ext cx="1776988" cy="58369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5" y="5311922"/>
            <a:ext cx="3224790" cy="583694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6" y="1221442"/>
            <a:ext cx="5739389" cy="710185"/>
          </a:xfrm>
          <a:prstGeom prst="rect">
            <a:avLst/>
          </a:prstGeom>
        </p:spPr>
      </p:pic>
      <p:cxnSp>
        <p:nvCxnSpPr>
          <p:cNvPr id="36" name="直線コネクタ 35"/>
          <p:cNvCxnSpPr/>
          <p:nvPr/>
        </p:nvCxnSpPr>
        <p:spPr bwMode="auto">
          <a:xfrm>
            <a:off x="5508224" y="1674788"/>
            <a:ext cx="108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テキスト ボックス 37"/>
          <p:cNvSpPr txBox="1"/>
          <p:nvPr/>
        </p:nvSpPr>
        <p:spPr>
          <a:xfrm>
            <a:off x="5521818" y="947649"/>
            <a:ext cx="22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CC99"/>
                </a:solidFill>
                <a:latin typeface="Calibri" pitchFamily="34" charset="0"/>
              </a:rPr>
              <a:t>Regularization term</a:t>
            </a:r>
            <a:endParaRPr kumimoji="1" lang="ja-JP" altLang="en-US" sz="2000" dirty="0">
              <a:solidFill>
                <a:srgbClr val="00CC99"/>
              </a:solidFill>
              <a:latin typeface="Calibri" pitchFamily="34" charset="0"/>
            </a:endParaRPr>
          </a:p>
        </p:txBody>
      </p:sp>
      <p:cxnSp>
        <p:nvCxnSpPr>
          <p:cNvPr id="42" name="直線コネクタ 41"/>
          <p:cNvCxnSpPr/>
          <p:nvPr/>
        </p:nvCxnSpPr>
        <p:spPr bwMode="auto">
          <a:xfrm>
            <a:off x="2339752" y="1950919"/>
            <a:ext cx="291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3" name="図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2787081"/>
            <a:ext cx="2793495" cy="68580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60" y="3537265"/>
            <a:ext cx="3834392" cy="659894"/>
          </a:xfrm>
          <a:prstGeom prst="rect">
            <a:avLst/>
          </a:prstGeom>
        </p:spPr>
      </p:pic>
      <p:grpSp>
        <p:nvGrpSpPr>
          <p:cNvPr id="44" name="グループ化 43"/>
          <p:cNvGrpSpPr/>
          <p:nvPr/>
        </p:nvGrpSpPr>
        <p:grpSpPr>
          <a:xfrm>
            <a:off x="4307757" y="3825044"/>
            <a:ext cx="4764743" cy="2916000"/>
            <a:chOff x="4235749" y="3825044"/>
            <a:chExt cx="4764743" cy="2916000"/>
          </a:xfrm>
        </p:grpSpPr>
        <p:sp>
          <p:nvSpPr>
            <p:cNvPr id="45" name="正方形/長方形 44"/>
            <p:cNvSpPr/>
            <p:nvPr/>
          </p:nvSpPr>
          <p:spPr bwMode="auto">
            <a:xfrm>
              <a:off x="4235749" y="3825044"/>
              <a:ext cx="4716000" cy="29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4343761" y="3901616"/>
              <a:ext cx="4656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000" dirty="0">
                  <a:latin typeface="Calibri" panose="020F0502020204030204" pitchFamily="34" charset="0"/>
                </a:rPr>
                <a:t>Jensen’s inequality for convex functions</a:t>
              </a:r>
              <a:r>
                <a:rPr lang="en-US" altLang="ja-JP" sz="2000" i="1" dirty="0">
                  <a:latin typeface="Calibri" panose="020F0502020204030204" pitchFamily="34" charset="0"/>
                </a:rPr>
                <a:t> </a:t>
              </a:r>
              <a:r>
                <a:rPr lang="en-US" altLang="ja-JP" sz="2000" i="1" dirty="0" smtClean="0">
                  <a:latin typeface="Calibri" panose="020F0502020204030204" pitchFamily="34" charset="0"/>
                </a:rPr>
                <a:t>f </a:t>
              </a:r>
              <a:r>
                <a:rPr lang="en-US" altLang="ja-JP" sz="2000" dirty="0" smtClean="0">
                  <a:latin typeface="Calibri" panose="020F0502020204030204" pitchFamily="34" charset="0"/>
                </a:rPr>
                <a:t>with real arguments </a:t>
              </a:r>
              <a:r>
                <a:rPr lang="en-US" altLang="ja-JP" sz="2000" i="1" dirty="0" smtClean="0">
                  <a:latin typeface="Calibri" panose="020F0502020204030204" pitchFamily="34" charset="0"/>
                </a:rPr>
                <a:t>y</a:t>
              </a:r>
              <a:r>
                <a:rPr lang="en-US" altLang="ja-JP" sz="2000" dirty="0" smtClean="0">
                  <a:latin typeface="Calibri" panose="020F0502020204030204" pitchFamily="34" charset="0"/>
                </a:rPr>
                <a:t> and                     </a:t>
              </a:r>
              <a:r>
                <a:rPr lang="en-US" altLang="ja-JP" sz="2000" i="1" dirty="0" smtClean="0">
                  <a:latin typeface="Calibri" panose="020F0502020204030204" pitchFamily="34" charset="0"/>
                </a:rPr>
                <a:t> </a:t>
              </a:r>
              <a:r>
                <a:rPr lang="en-US" altLang="ja-JP" sz="2000" dirty="0" smtClean="0">
                  <a:latin typeface="Calibri" panose="020F0502020204030204" pitchFamily="34" charset="0"/>
                </a:rPr>
                <a:t>: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4423542" y="5445224"/>
              <a:ext cx="2116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2000" dirty="0" smtClean="0">
                  <a:latin typeface="Calibri" panose="020F0502020204030204" pitchFamily="34" charset="0"/>
                </a:rPr>
                <a:t>subject to</a:t>
              </a:r>
              <a:endParaRPr kumimoji="1" lang="ja-JP" altLang="en-US" sz="2000" dirty="0">
                <a:latin typeface="Calibri" panose="020F0502020204030204" pitchFamily="34" charset="0"/>
              </a:endParaRPr>
            </a:p>
          </p:txBody>
        </p:sp>
        <p:pic>
          <p:nvPicPr>
            <p:cNvPr id="48" name="図 4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418" y="4354602"/>
              <a:ext cx="1143002" cy="176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49" name="図 4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995" y="4651408"/>
              <a:ext cx="3860301" cy="6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50" name="図 4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852" y="5445730"/>
              <a:ext cx="1091186" cy="583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51" name="図 5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8" y="6057544"/>
              <a:ext cx="2462793" cy="58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cxnSp>
        <p:nvCxnSpPr>
          <p:cNvPr id="52" name="直線コネクタ 51"/>
          <p:cNvCxnSpPr/>
          <p:nvPr/>
        </p:nvCxnSpPr>
        <p:spPr bwMode="auto">
          <a:xfrm>
            <a:off x="573247" y="4253132"/>
            <a:ext cx="363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テキスト ボックス 52"/>
          <p:cNvSpPr txBox="1"/>
          <p:nvPr/>
        </p:nvSpPr>
        <p:spPr>
          <a:xfrm>
            <a:off x="305560" y="5921551"/>
            <a:ext cx="3707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  <a:t>Surrogate function that </a:t>
            </a:r>
            <a:b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</a:br>
            <a:r>
              <a:rPr kumimoji="1" lang="en-US" altLang="ja-JP" sz="2400" dirty="0" err="1" smtClean="0">
                <a:solidFill>
                  <a:srgbClr val="7030A0"/>
                </a:solidFill>
                <a:latin typeface="Calibri" pitchFamily="34" charset="0"/>
              </a:rPr>
              <a:t>majorizes</a:t>
            </a:r>
            <a: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  <a:t> objective function</a:t>
            </a:r>
            <a:endParaRPr kumimoji="1" lang="ja-JP" altLang="en-US" sz="2400" dirty="0">
              <a:solidFill>
                <a:srgbClr val="7030A0"/>
              </a:solidFill>
              <a:latin typeface="Calibri" pitchFamily="34" charset="0"/>
            </a:endParaRPr>
          </a:p>
        </p:txBody>
      </p:sp>
      <p:cxnSp>
        <p:nvCxnSpPr>
          <p:cNvPr id="64" name="直線コネクタ 63"/>
          <p:cNvCxnSpPr/>
          <p:nvPr/>
        </p:nvCxnSpPr>
        <p:spPr bwMode="auto">
          <a:xfrm>
            <a:off x="1642884" y="4005064"/>
            <a:ext cx="6968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テキスト ボックス 64"/>
          <p:cNvSpPr txBox="1"/>
          <p:nvPr/>
        </p:nvSpPr>
        <p:spPr>
          <a:xfrm>
            <a:off x="1979712" y="4293096"/>
            <a:ext cx="1974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Auxiliary variable</a:t>
            </a:r>
            <a:endParaRPr kumimoji="1" lang="ja-JP" altLang="en-US" sz="20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66" name="円弧 65"/>
          <p:cNvSpPr/>
          <p:nvPr/>
        </p:nvSpPr>
        <p:spPr bwMode="auto">
          <a:xfrm flipH="1" flipV="1">
            <a:off x="1871699" y="3372588"/>
            <a:ext cx="947909" cy="1244544"/>
          </a:xfrm>
          <a:prstGeom prst="arc">
            <a:avLst>
              <a:gd name="adj1" fmla="val 17960678"/>
              <a:gd name="adj2" fmla="val 0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877200" y="2005200"/>
            <a:ext cx="5192721" cy="4779981"/>
            <a:chOff x="9582051" y="1804249"/>
            <a:chExt cx="5192721" cy="4779981"/>
          </a:xfrm>
        </p:grpSpPr>
        <p:sp>
          <p:nvSpPr>
            <p:cNvPr id="25" name="正方形/長方形 24"/>
            <p:cNvSpPr/>
            <p:nvPr/>
          </p:nvSpPr>
          <p:spPr bwMode="auto">
            <a:xfrm>
              <a:off x="9582051" y="1804249"/>
              <a:ext cx="5192721" cy="4779981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 w="38100" cap="flat" cmpd="sng" algn="ctr">
              <a:solidFill>
                <a:srgbClr val="4045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26" name="Group 10"/>
            <p:cNvGrpSpPr>
              <a:grpSpLocks/>
            </p:cNvGrpSpPr>
            <p:nvPr/>
          </p:nvGrpSpPr>
          <p:grpSpPr bwMode="auto">
            <a:xfrm>
              <a:off x="9870766" y="4334782"/>
              <a:ext cx="4630738" cy="1290638"/>
              <a:chOff x="13650" y="8324"/>
              <a:chExt cx="4141" cy="1204"/>
            </a:xfrm>
          </p:grpSpPr>
          <p:sp>
            <p:nvSpPr>
              <p:cNvPr id="62" name="Line 11"/>
              <p:cNvSpPr>
                <a:spLocks noChangeShapeType="1"/>
              </p:cNvSpPr>
              <p:nvPr/>
            </p:nvSpPr>
            <p:spPr bwMode="auto">
              <a:xfrm>
                <a:off x="13681" y="8324"/>
                <a:ext cx="409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ja-JP" altLang="en-US"/>
              </a:p>
            </p:txBody>
          </p:sp>
          <p:sp>
            <p:nvSpPr>
              <p:cNvPr id="63" name="Line 12"/>
              <p:cNvSpPr>
                <a:spLocks noChangeShapeType="1"/>
              </p:cNvSpPr>
              <p:nvPr/>
            </p:nvSpPr>
            <p:spPr bwMode="auto">
              <a:xfrm>
                <a:off x="13650" y="9528"/>
                <a:ext cx="414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ja-JP" altLang="en-US"/>
              </a:p>
            </p:txBody>
          </p:sp>
        </p:grp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10907404" y="2858230"/>
              <a:ext cx="1587" cy="3456000"/>
            </a:xfrm>
            <a:prstGeom prst="line">
              <a:avLst/>
            </a:prstGeom>
            <a:noFill/>
            <a:ln w="76200">
              <a:solidFill>
                <a:srgbClr val="333399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ja-JP" altLang="en-US"/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 flipV="1">
              <a:off x="13072754" y="2858230"/>
              <a:ext cx="1587" cy="3456000"/>
            </a:xfrm>
            <a:prstGeom prst="line">
              <a:avLst/>
            </a:prstGeom>
            <a:noFill/>
            <a:ln w="76200">
              <a:solidFill>
                <a:srgbClr val="333399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ja-JP" altLang="en-US"/>
            </a:p>
          </p:txBody>
        </p:sp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10081904" y="2169379"/>
              <a:ext cx="164623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kumimoji="0" lang="en-US" altLang="ja-JP" sz="2000" b="1" u="sng" dirty="0" smtClean="0">
                  <a:solidFill>
                    <a:srgbClr val="3333FF"/>
                  </a:solidFill>
                  <a:latin typeface="Calibri" pitchFamily="34" charset="0"/>
                </a:rPr>
                <a:t>Objective function</a:t>
              </a:r>
              <a:endParaRPr kumimoji="0" lang="ja-JP" altLang="en-US" sz="2000" b="1" u="sng" dirty="0">
                <a:solidFill>
                  <a:srgbClr val="3333FF"/>
                </a:solidFill>
                <a:latin typeface="Calibri" pitchFamily="34" charset="0"/>
              </a:endParaRPr>
            </a:p>
          </p:txBody>
        </p:sp>
        <p:sp>
          <p:nvSpPr>
            <p:cNvPr id="30" name="Text Box 16"/>
            <p:cNvSpPr txBox="1">
              <a:spLocks noChangeArrowheads="1"/>
            </p:cNvSpPr>
            <p:nvPr/>
          </p:nvSpPr>
          <p:spPr bwMode="auto">
            <a:xfrm>
              <a:off x="12509813" y="2170630"/>
              <a:ext cx="1125181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ja-JP" sz="2000" b="1" u="sng" dirty="0" smtClean="0">
                  <a:solidFill>
                    <a:srgbClr val="3333FF"/>
                  </a:solidFill>
                  <a:latin typeface="Calibri" pitchFamily="34" charset="0"/>
                </a:rPr>
                <a:t>Auxiliary</a:t>
              </a:r>
            </a:p>
            <a:p>
              <a:pPr algn="ctr" eaLnBrk="0" hangingPunct="0"/>
              <a:r>
                <a:rPr lang="en-US" altLang="ja-JP" sz="2000" b="1" u="sng" dirty="0" smtClean="0">
                  <a:solidFill>
                    <a:srgbClr val="3333FF"/>
                  </a:solidFill>
                  <a:latin typeface="Calibri" pitchFamily="34" charset="0"/>
                </a:rPr>
                <a:t>function</a:t>
              </a:r>
              <a:endParaRPr kumimoji="0" lang="ja-JP" altLang="en-US" sz="2000" b="1" u="sng" dirty="0">
                <a:solidFill>
                  <a:srgbClr val="3333FF"/>
                </a:solidFill>
                <a:latin typeface="Calibri" pitchFamily="34" charset="0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0258116" y="4110945"/>
              <a:ext cx="1300163" cy="42545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66FFCC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2088504" y="3325132"/>
              <a:ext cx="1931987" cy="42862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99CCFF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12093266" y="4117295"/>
              <a:ext cx="1936750" cy="4270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99CCFF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10264466" y="5399995"/>
              <a:ext cx="1301750" cy="4270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66FFCC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37" name="Rectangle 21"/>
            <p:cNvSpPr>
              <a:spLocks noChangeArrowheads="1"/>
            </p:cNvSpPr>
            <p:nvPr/>
          </p:nvSpPr>
          <p:spPr bwMode="auto">
            <a:xfrm>
              <a:off x="12093266" y="4874532"/>
              <a:ext cx="1931988" cy="4270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99CCFF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pic>
          <p:nvPicPr>
            <p:cNvPr id="39" name="図 38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10502842" y="4161435"/>
              <a:ext cx="795320" cy="308263"/>
            </a:xfrm>
            <a:prstGeom prst="rect">
              <a:avLst/>
            </a:prstGeom>
            <a:noFill/>
          </p:spPr>
        </p:pic>
        <p:sp>
          <p:nvSpPr>
            <p:cNvPr id="40" name="円弧 39"/>
            <p:cNvSpPr/>
            <p:nvPr/>
          </p:nvSpPr>
          <p:spPr bwMode="auto">
            <a:xfrm flipH="1">
              <a:off x="10010092" y="4235653"/>
              <a:ext cx="959453" cy="1512000"/>
            </a:xfrm>
            <a:prstGeom prst="arc">
              <a:avLst>
                <a:gd name="adj1" fmla="val 17290497"/>
                <a:gd name="adj2" fmla="val 4260752"/>
              </a:avLst>
            </a:pr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41" name="図 40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10391218" y="5455549"/>
              <a:ext cx="1052996" cy="308344"/>
            </a:xfrm>
            <a:prstGeom prst="rect">
              <a:avLst/>
            </a:prstGeom>
            <a:noFill/>
          </p:spPr>
        </p:pic>
        <p:sp>
          <p:nvSpPr>
            <p:cNvPr id="58" name="円弧 57"/>
            <p:cNvSpPr/>
            <p:nvPr/>
          </p:nvSpPr>
          <p:spPr bwMode="auto">
            <a:xfrm flipH="1">
              <a:off x="11785143" y="3520360"/>
              <a:ext cx="864000" cy="828000"/>
            </a:xfrm>
            <a:prstGeom prst="arc">
              <a:avLst>
                <a:gd name="adj1" fmla="val 17290497"/>
                <a:gd name="adj2" fmla="val 4260752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59" name="円弧 58"/>
            <p:cNvSpPr/>
            <p:nvPr/>
          </p:nvSpPr>
          <p:spPr bwMode="auto">
            <a:xfrm>
              <a:off x="13464741" y="4334782"/>
              <a:ext cx="864000" cy="828000"/>
            </a:xfrm>
            <a:prstGeom prst="arc">
              <a:avLst>
                <a:gd name="adj1" fmla="val 17290497"/>
                <a:gd name="adj2" fmla="val 4260752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60" name="Text Box 32"/>
            <p:cNvSpPr txBox="1">
              <a:spLocks noChangeArrowheads="1"/>
            </p:cNvSpPr>
            <p:nvPr/>
          </p:nvSpPr>
          <p:spPr bwMode="auto">
            <a:xfrm>
              <a:off x="11334675" y="3593386"/>
              <a:ext cx="48122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ja-JP" sz="2000" b="1" dirty="0">
                  <a:solidFill>
                    <a:srgbClr val="FF0066"/>
                  </a:solidFill>
                  <a:latin typeface="Calibri" pitchFamily="34" charset="0"/>
                </a:rPr>
                <a:t>[1]</a:t>
              </a:r>
            </a:p>
          </p:txBody>
        </p:sp>
        <p:sp>
          <p:nvSpPr>
            <p:cNvPr id="61" name="Text Box 33"/>
            <p:cNvSpPr txBox="1">
              <a:spLocks noChangeArrowheads="1"/>
            </p:cNvSpPr>
            <p:nvPr/>
          </p:nvSpPr>
          <p:spPr bwMode="auto">
            <a:xfrm>
              <a:off x="14285675" y="4528425"/>
              <a:ext cx="48122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ja-JP" sz="2000" b="1" dirty="0">
                  <a:solidFill>
                    <a:srgbClr val="FF0066"/>
                  </a:solidFill>
                  <a:latin typeface="Calibri" pitchFamily="34" charset="0"/>
                </a:rPr>
                <a:t>[2]</a:t>
              </a:r>
            </a:p>
          </p:txBody>
        </p:sp>
        <p:pic>
          <p:nvPicPr>
            <p:cNvPr id="5" name="図 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1804" y="3390567"/>
              <a:ext cx="1466581" cy="308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6" name="図 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5174" y="4173639"/>
              <a:ext cx="1722849" cy="308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" name="図 6"/>
            <p:cNvPicPr>
              <a:picLocks/>
            </p:cNvPicPr>
            <p:nvPr>
              <p:custDataLst>
                <p:tags r:id="rId10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3052" y="4923762"/>
              <a:ext cx="1872000" cy="3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34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Complex NMF </a:t>
            </a:r>
            <a:r>
              <a:rPr lang="en-US" altLang="ja-JP" dirty="0" smtClean="0"/>
              <a:t>algorithm (convergence guaranteed)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ja-JP" b="1" dirty="0" smtClean="0">
                <a:solidFill>
                  <a:srgbClr val="FF0066"/>
                </a:solidFill>
              </a:rPr>
              <a:t>(Step 1) Update auxiliary variables</a:t>
            </a:r>
          </a:p>
          <a:p>
            <a:endParaRPr lang="en-US" altLang="ja-JP" dirty="0" smtClean="0"/>
          </a:p>
          <a:p>
            <a:endParaRPr lang="en-US" altLang="ja-JP" sz="1800" dirty="0" smtClean="0"/>
          </a:p>
          <a:p>
            <a:pPr>
              <a:buNone/>
            </a:pPr>
            <a:r>
              <a:rPr lang="en-US" altLang="ja-JP" b="1" dirty="0" smtClean="0">
                <a:solidFill>
                  <a:srgbClr val="FF0066"/>
                </a:solidFill>
              </a:rPr>
              <a:t>(Step 2) Update model parameters</a:t>
            </a:r>
            <a:endParaRPr kumimoji="1" lang="ja-JP" altLang="en-US" b="1" dirty="0">
              <a:solidFill>
                <a:srgbClr val="FF0066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99" y="5428456"/>
            <a:ext cx="2336297" cy="3048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" y="2523082"/>
            <a:ext cx="3108054" cy="13249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" y="3927625"/>
            <a:ext cx="3039469" cy="13249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" y="1247349"/>
            <a:ext cx="5993903" cy="6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"</a:t>
            </a:r>
            <a:r>
              <a:rPr kumimoji="1" lang="en-US" altLang="ja-JP" dirty="0" smtClean="0"/>
              <a:t>Dual" Complex NMF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Optimization algorithm:</a:t>
            </a:r>
            <a:endParaRPr kumimoji="1" lang="ja-JP" altLang="en-US" dirty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 bwMode="auto">
          <a:xfrm>
            <a:off x="647564" y="1232756"/>
            <a:ext cx="8497888" cy="535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Char char="n"/>
              <a:defRPr kumimoji="1" sz="2400">
                <a:solidFill>
                  <a:srgbClr val="000000"/>
                </a:solidFill>
                <a:latin typeface="Calibri" pitchFamily="34" charset="0"/>
                <a:ea typeface="HGPｺﾞｼｯｸM" pitchFamily="50" charset="-128"/>
                <a:cs typeface="+mn-cs"/>
              </a:defRPr>
            </a:lvl1pPr>
            <a:lvl2pPr marL="628650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2pPr>
            <a:lvl3pPr marL="990600" indent="-2746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3pPr>
            <a:lvl4pPr marL="1343025" indent="-260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4pPr>
            <a:lvl5pPr marL="1704975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5pPr>
            <a:lvl6pPr marL="20732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304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876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448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ja-JP" b="1" kern="0" dirty="0" smtClean="0">
                <a:solidFill>
                  <a:srgbClr val="FF0066"/>
                </a:solidFill>
              </a:rPr>
              <a:t>(Step 1) Update auxiliary variables</a:t>
            </a:r>
          </a:p>
          <a:p>
            <a:endParaRPr lang="en-US" altLang="ja-JP" kern="0" dirty="0" smtClean="0"/>
          </a:p>
          <a:p>
            <a:endParaRPr lang="en-US" altLang="ja-JP" sz="1800" kern="0" dirty="0" smtClean="0"/>
          </a:p>
          <a:p>
            <a:pPr>
              <a:buFont typeface="Wingdings" pitchFamily="2" charset="2"/>
              <a:buNone/>
            </a:pPr>
            <a:r>
              <a:rPr lang="en-US" altLang="ja-JP" b="1" kern="0" dirty="0" smtClean="0">
                <a:solidFill>
                  <a:srgbClr val="FF0066"/>
                </a:solidFill>
              </a:rPr>
              <a:t>(Step 2) Update model parameters</a:t>
            </a:r>
            <a:endParaRPr lang="ja-JP" altLang="en-US" b="1" kern="0" dirty="0">
              <a:solidFill>
                <a:srgbClr val="FF0066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9" y="3062100"/>
            <a:ext cx="3108054" cy="13249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9" y="4466643"/>
            <a:ext cx="3039469" cy="13249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88" y="5967474"/>
            <a:ext cx="2336297" cy="3048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036982" y="3556071"/>
            <a:ext cx="3589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latin typeface="Calibri" panose="020F0502020204030204" pitchFamily="34" charset="0"/>
              </a:rPr>
              <a:t>Let us consider exchanging </a:t>
            </a:r>
            <a:br>
              <a:rPr kumimoji="1" lang="en-US" altLang="ja-JP" sz="2400" dirty="0" smtClean="0">
                <a:latin typeface="Calibri" panose="020F0502020204030204" pitchFamily="34" charset="0"/>
              </a:rPr>
            </a:br>
            <a:r>
              <a:rPr kumimoji="1" lang="en-US" altLang="ja-JP" sz="2400" dirty="0" smtClean="0">
                <a:latin typeface="Calibri" panose="020F0502020204030204" pitchFamily="34" charset="0"/>
              </a:rPr>
              <a:t>the roles of </a:t>
            </a:r>
            <a:r>
              <a:rPr kumimoji="1" lang="en-US" altLang="ja-JP" sz="2400" i="1" dirty="0" smtClean="0">
                <a:latin typeface="Calibri" panose="020F0502020204030204" pitchFamily="34" charset="0"/>
              </a:rPr>
              <a:t>X</a:t>
            </a:r>
            <a:r>
              <a:rPr kumimoji="1" lang="en-US" altLang="ja-JP" sz="2400" dirty="0" smtClean="0">
                <a:latin typeface="Calibri" panose="020F0502020204030204" pitchFamily="34" charset="0"/>
              </a:rPr>
              <a:t> and </a:t>
            </a:r>
            <a:r>
              <a:rPr kumimoji="1" lang="en-US" altLang="ja-JP" sz="2400" i="1" dirty="0" smtClean="0">
                <a:latin typeface="Calibri" panose="020F0502020204030204" pitchFamily="34" charset="0"/>
              </a:rPr>
              <a:t>c</a:t>
            </a:r>
            <a:endParaRPr kumimoji="1" lang="ja-JP" altLang="en-US" sz="2400" i="1" dirty="0">
              <a:latin typeface="Calibri" panose="020F0502020204030204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785600"/>
            <a:ext cx="5993903" cy="6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-3.61111E-6 -0.5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3.61111E-6 0.5925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"Dual" Complex NMF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Optimization algorithm:</a:t>
            </a:r>
            <a:endParaRPr kumimoji="1" lang="ja-JP" altLang="en-US" dirty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 bwMode="auto">
          <a:xfrm>
            <a:off x="647564" y="1232756"/>
            <a:ext cx="8497888" cy="535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Char char="n"/>
              <a:defRPr kumimoji="1" sz="2400">
                <a:solidFill>
                  <a:srgbClr val="000000"/>
                </a:solidFill>
                <a:latin typeface="Calibri" pitchFamily="34" charset="0"/>
                <a:ea typeface="HGPｺﾞｼｯｸM" pitchFamily="50" charset="-128"/>
                <a:cs typeface="+mn-cs"/>
              </a:defRPr>
            </a:lvl1pPr>
            <a:lvl2pPr marL="628650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2pPr>
            <a:lvl3pPr marL="990600" indent="-2746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3pPr>
            <a:lvl4pPr marL="1343025" indent="-260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4pPr>
            <a:lvl5pPr marL="1704975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5pPr>
            <a:lvl6pPr marL="20732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304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876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448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ja-JP" b="1" kern="0" dirty="0" smtClean="0">
                <a:solidFill>
                  <a:srgbClr val="FF0066"/>
                </a:solidFill>
              </a:rPr>
              <a:t>(Step 1) Update auxiliary variables</a:t>
            </a:r>
          </a:p>
          <a:p>
            <a:endParaRPr lang="en-US" altLang="ja-JP" kern="0" dirty="0" smtClean="0"/>
          </a:p>
          <a:p>
            <a:endParaRPr lang="en-US" altLang="ja-JP" sz="1800" kern="0" dirty="0" smtClean="0"/>
          </a:p>
          <a:p>
            <a:pPr>
              <a:buFont typeface="Wingdings" pitchFamily="2" charset="2"/>
              <a:buNone/>
            </a:pPr>
            <a:r>
              <a:rPr lang="en-US" altLang="ja-JP" b="1" kern="0" dirty="0" smtClean="0">
                <a:solidFill>
                  <a:srgbClr val="FF0066"/>
                </a:solidFill>
              </a:rPr>
              <a:t>(Step 2) Update model parameters</a:t>
            </a:r>
            <a:endParaRPr lang="ja-JP" altLang="en-US" b="1" kern="0" dirty="0">
              <a:solidFill>
                <a:srgbClr val="FF0066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9" y="3062100"/>
            <a:ext cx="3108054" cy="13249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9" y="4466643"/>
            <a:ext cx="3039469" cy="13249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9" y="1900064"/>
            <a:ext cx="2336297" cy="3048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741156" y="4571471"/>
            <a:ext cx="4116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What are we actually </a:t>
            </a:r>
            <a:br>
              <a:rPr kumimoji="1" lang="en-US" altLang="ja-JP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</a:br>
            <a:r>
              <a:rPr kumimoji="1" lang="en-US" altLang="ja-JP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minimizing with this algorithm?</a:t>
            </a:r>
            <a:endParaRPr kumimoji="1" lang="ja-JP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図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5850000"/>
            <a:ext cx="5993903" cy="6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6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音声音響信号処理の事例紹介 </a:t>
            </a:r>
            <a:r>
              <a:rPr lang="en-US" altLang="ja-JP" dirty="0"/>
              <a:t>(2/7)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音声の抑揚変換</a:t>
            </a:r>
          </a:p>
          <a:p>
            <a:endParaRPr kumimoji="1"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2124000" y="1476000"/>
            <a:ext cx="6602020" cy="5040000"/>
            <a:chOff x="1224000" y="1476000"/>
            <a:chExt cx="6602020" cy="5040000"/>
          </a:xfrm>
        </p:grpSpPr>
        <p:grpSp>
          <p:nvGrpSpPr>
            <p:cNvPr id="7" name="グループ化 6"/>
            <p:cNvGrpSpPr>
              <a:grpSpLocks noChangeAspect="1"/>
            </p:cNvGrpSpPr>
            <p:nvPr/>
          </p:nvGrpSpPr>
          <p:grpSpPr>
            <a:xfrm>
              <a:off x="1224000" y="1476000"/>
              <a:ext cx="6602020" cy="5040000"/>
              <a:chOff x="849599" y="972000"/>
              <a:chExt cx="7585200" cy="5790567"/>
            </a:xfrm>
          </p:grpSpPr>
          <p:pic>
            <p:nvPicPr>
              <p:cNvPr id="4" name="mht_a_001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7706816" y="1268760"/>
                <a:ext cx="609600" cy="609600"/>
              </a:xfrm>
              <a:prstGeom prst="rect">
                <a:avLst/>
              </a:pr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99" y="972000"/>
                <a:ext cx="7585200" cy="5790567"/>
              </a:xfrm>
              <a:prstGeom prst="rect">
                <a:avLst/>
              </a:prstGeom>
            </p:spPr>
          </p:pic>
          <p:pic>
            <p:nvPicPr>
              <p:cNvPr id="6" name="Resynthesized2">
                <a:hlinkClick r:id="" action="ppaction://media"/>
              </p:cNvPr>
              <p:cNvPicPr>
                <a:picLocks noChangeAspect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7301940" y="1268760"/>
                <a:ext cx="609600" cy="609600"/>
              </a:xfrm>
              <a:prstGeom prst="rect">
                <a:avLst/>
              </a:prstGeom>
            </p:spPr>
          </p:pic>
        </p:grpSp>
        <p:sp>
          <p:nvSpPr>
            <p:cNvPr id="8" name="正方形/長方形 7"/>
            <p:cNvSpPr/>
            <p:nvPr/>
          </p:nvSpPr>
          <p:spPr>
            <a:xfrm>
              <a:off x="5963376" y="4195297"/>
              <a:ext cx="1639310" cy="595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1019970" y="1340768"/>
            <a:ext cx="5713424" cy="3974182"/>
            <a:chOff x="1019970" y="1340768"/>
            <a:chExt cx="5713424" cy="3974182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1019970" y="1340768"/>
              <a:ext cx="5713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FF0066"/>
                  </a:solidFill>
                </a:rPr>
                <a:t>基本周波数パターン（声の高さの時間変化）</a:t>
              </a:r>
              <a:endParaRPr kumimoji="1" lang="ja-JP" altLang="en-US" sz="2400" dirty="0">
                <a:solidFill>
                  <a:srgbClr val="FF0066"/>
                </a:solidFill>
              </a:endParaRPr>
            </a:p>
          </p:txBody>
        </p:sp>
        <p:sp>
          <p:nvSpPr>
            <p:cNvPr id="12" name="円弧 11"/>
            <p:cNvSpPr/>
            <p:nvPr/>
          </p:nvSpPr>
          <p:spPr bwMode="auto">
            <a:xfrm>
              <a:off x="4006974" y="1666875"/>
              <a:ext cx="781050" cy="3648075"/>
            </a:xfrm>
            <a:prstGeom prst="arc">
              <a:avLst>
                <a:gd name="adj1" fmla="val 16480430"/>
                <a:gd name="adj2" fmla="val 0"/>
              </a:avLst>
            </a:prstGeom>
            <a:noFill/>
            <a:ln w="1270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431540" y="3933056"/>
            <a:ext cx="3540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 smtClean="0">
                <a:solidFill>
                  <a:srgbClr val="0000FF"/>
                </a:solidFill>
              </a:rPr>
              <a:t>甲状軟骨</a:t>
            </a:r>
            <a:r>
              <a:rPr lang="ja-JP" altLang="en-US" sz="2400" b="1" dirty="0" smtClean="0">
                <a:solidFill>
                  <a:srgbClr val="0000FF"/>
                </a:solidFill>
              </a:rPr>
              <a:t>の運動を変更</a:t>
            </a:r>
            <a:endParaRPr kumimoji="1" lang="en-US" altLang="ja-JP" sz="2400" b="1" dirty="0" smtClean="0">
              <a:solidFill>
                <a:srgbClr val="0000FF"/>
              </a:solidFill>
            </a:endParaRPr>
          </a:p>
        </p:txBody>
      </p:sp>
      <p:sp>
        <p:nvSpPr>
          <p:cNvPr id="15" name="下矢印 14"/>
          <p:cNvSpPr/>
          <p:nvPr/>
        </p:nvSpPr>
        <p:spPr bwMode="auto">
          <a:xfrm flipV="1">
            <a:off x="3599892" y="3969060"/>
            <a:ext cx="720080" cy="432000"/>
          </a:xfrm>
          <a:prstGeom prst="downArrow">
            <a:avLst/>
          </a:prstGeom>
          <a:gradFill>
            <a:gsLst>
              <a:gs pos="0">
                <a:srgbClr val="40458C">
                  <a:alpha val="0"/>
                </a:srgbClr>
              </a:gs>
              <a:gs pos="60000">
                <a:srgbClr val="40458C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51520" y="1808820"/>
            <a:ext cx="1962592" cy="2077944"/>
            <a:chOff x="305152" y="2057852"/>
            <a:chExt cx="1585642" cy="1678838"/>
          </a:xfrm>
        </p:grpSpPr>
        <p:sp>
          <p:nvSpPr>
            <p:cNvPr id="17" name="フリーフォーム 16"/>
            <p:cNvSpPr/>
            <p:nvPr/>
          </p:nvSpPr>
          <p:spPr bwMode="auto">
            <a:xfrm>
              <a:off x="319251" y="2599836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8" name="フリーフォーム 17"/>
            <p:cNvSpPr/>
            <p:nvPr/>
          </p:nvSpPr>
          <p:spPr bwMode="auto">
            <a:xfrm>
              <a:off x="358135" y="3422290"/>
              <a:ext cx="686306" cy="314400"/>
            </a:xfrm>
            <a:custGeom>
              <a:avLst/>
              <a:gdLst>
                <a:gd name="connsiteX0" fmla="*/ 19195 w 727823"/>
                <a:gd name="connsiteY0" fmla="*/ 137 h 319726"/>
                <a:gd name="connsiteX1" fmla="*/ 145 w 727823"/>
                <a:gd name="connsiteY1" fmla="*/ 85862 h 319726"/>
                <a:gd name="connsiteX2" fmla="*/ 12845 w 727823"/>
                <a:gd name="connsiteY2" fmla="*/ 219212 h 319726"/>
                <a:gd name="connsiteX3" fmla="*/ 54120 w 727823"/>
                <a:gd name="connsiteY3" fmla="*/ 314462 h 319726"/>
                <a:gd name="connsiteX4" fmla="*/ 136670 w 727823"/>
                <a:gd name="connsiteY4" fmla="*/ 308112 h 319726"/>
                <a:gd name="connsiteX5" fmla="*/ 692295 w 727823"/>
                <a:gd name="connsiteY5" fmla="*/ 314462 h 319726"/>
                <a:gd name="connsiteX6" fmla="*/ 657370 w 727823"/>
                <a:gd name="connsiteY6" fmla="*/ 247787 h 319726"/>
                <a:gd name="connsiteX7" fmla="*/ 539895 w 727823"/>
                <a:gd name="connsiteY7" fmla="*/ 209687 h 319726"/>
                <a:gd name="connsiteX8" fmla="*/ 254145 w 727823"/>
                <a:gd name="connsiteY8" fmla="*/ 162062 h 319726"/>
                <a:gd name="connsiteX9" fmla="*/ 111270 w 727823"/>
                <a:gd name="connsiteY9" fmla="*/ 104912 h 319726"/>
                <a:gd name="connsiteX10" fmla="*/ 19195 w 727823"/>
                <a:gd name="connsiteY10" fmla="*/ 137 h 319726"/>
                <a:gd name="connsiteX0" fmla="*/ 19195 w 685354"/>
                <a:gd name="connsiteY0" fmla="*/ 137 h 319726"/>
                <a:gd name="connsiteX1" fmla="*/ 145 w 685354"/>
                <a:gd name="connsiteY1" fmla="*/ 85862 h 319726"/>
                <a:gd name="connsiteX2" fmla="*/ 12845 w 685354"/>
                <a:gd name="connsiteY2" fmla="*/ 219212 h 319726"/>
                <a:gd name="connsiteX3" fmla="*/ 54120 w 685354"/>
                <a:gd name="connsiteY3" fmla="*/ 314462 h 319726"/>
                <a:gd name="connsiteX4" fmla="*/ 136670 w 685354"/>
                <a:gd name="connsiteY4" fmla="*/ 308112 h 319726"/>
                <a:gd name="connsiteX5" fmla="*/ 635145 w 685354"/>
                <a:gd name="connsiteY5" fmla="*/ 314462 h 319726"/>
                <a:gd name="connsiteX6" fmla="*/ 657370 w 685354"/>
                <a:gd name="connsiteY6" fmla="*/ 247787 h 319726"/>
                <a:gd name="connsiteX7" fmla="*/ 539895 w 685354"/>
                <a:gd name="connsiteY7" fmla="*/ 209687 h 319726"/>
                <a:gd name="connsiteX8" fmla="*/ 254145 w 685354"/>
                <a:gd name="connsiteY8" fmla="*/ 162062 h 319726"/>
                <a:gd name="connsiteX9" fmla="*/ 111270 w 685354"/>
                <a:gd name="connsiteY9" fmla="*/ 104912 h 319726"/>
                <a:gd name="connsiteX10" fmla="*/ 19195 w 685354"/>
                <a:gd name="connsiteY10" fmla="*/ 137 h 319726"/>
                <a:gd name="connsiteX0" fmla="*/ 19195 w 686340"/>
                <a:gd name="connsiteY0" fmla="*/ 137 h 319726"/>
                <a:gd name="connsiteX1" fmla="*/ 145 w 686340"/>
                <a:gd name="connsiteY1" fmla="*/ 85862 h 319726"/>
                <a:gd name="connsiteX2" fmla="*/ 12845 w 686340"/>
                <a:gd name="connsiteY2" fmla="*/ 219212 h 319726"/>
                <a:gd name="connsiteX3" fmla="*/ 54120 w 686340"/>
                <a:gd name="connsiteY3" fmla="*/ 314462 h 319726"/>
                <a:gd name="connsiteX4" fmla="*/ 136670 w 686340"/>
                <a:gd name="connsiteY4" fmla="*/ 308112 h 319726"/>
                <a:gd name="connsiteX5" fmla="*/ 635145 w 686340"/>
                <a:gd name="connsiteY5" fmla="*/ 314462 h 319726"/>
                <a:gd name="connsiteX6" fmla="*/ 657370 w 686340"/>
                <a:gd name="connsiteY6" fmla="*/ 247787 h 319726"/>
                <a:gd name="connsiteX7" fmla="*/ 539895 w 686340"/>
                <a:gd name="connsiteY7" fmla="*/ 209687 h 319726"/>
                <a:gd name="connsiteX8" fmla="*/ 254145 w 686340"/>
                <a:gd name="connsiteY8" fmla="*/ 162062 h 319726"/>
                <a:gd name="connsiteX9" fmla="*/ 111270 w 686340"/>
                <a:gd name="connsiteY9" fmla="*/ 104912 h 319726"/>
                <a:gd name="connsiteX10" fmla="*/ 19195 w 686340"/>
                <a:gd name="connsiteY10" fmla="*/ 137 h 319726"/>
                <a:gd name="connsiteX0" fmla="*/ 19195 w 686340"/>
                <a:gd name="connsiteY0" fmla="*/ 56 h 319645"/>
                <a:gd name="connsiteX1" fmla="*/ 145 w 686340"/>
                <a:gd name="connsiteY1" fmla="*/ 85781 h 319645"/>
                <a:gd name="connsiteX2" fmla="*/ 12845 w 686340"/>
                <a:gd name="connsiteY2" fmla="*/ 219131 h 319645"/>
                <a:gd name="connsiteX3" fmla="*/ 54120 w 686340"/>
                <a:gd name="connsiteY3" fmla="*/ 314381 h 319645"/>
                <a:gd name="connsiteX4" fmla="*/ 136670 w 686340"/>
                <a:gd name="connsiteY4" fmla="*/ 308031 h 319645"/>
                <a:gd name="connsiteX5" fmla="*/ 635145 w 686340"/>
                <a:gd name="connsiteY5" fmla="*/ 314381 h 319645"/>
                <a:gd name="connsiteX6" fmla="*/ 657370 w 686340"/>
                <a:gd name="connsiteY6" fmla="*/ 247706 h 319645"/>
                <a:gd name="connsiteX7" fmla="*/ 539895 w 686340"/>
                <a:gd name="connsiteY7" fmla="*/ 209606 h 319645"/>
                <a:gd name="connsiteX8" fmla="*/ 254145 w 686340"/>
                <a:gd name="connsiteY8" fmla="*/ 161981 h 319645"/>
                <a:gd name="connsiteX9" fmla="*/ 99363 w 686340"/>
                <a:gd name="connsiteY9" fmla="*/ 97687 h 319645"/>
                <a:gd name="connsiteX10" fmla="*/ 19195 w 686340"/>
                <a:gd name="connsiteY10" fmla="*/ 56 h 319645"/>
                <a:gd name="connsiteX0" fmla="*/ 19161 w 686306"/>
                <a:gd name="connsiteY0" fmla="*/ 56 h 314381"/>
                <a:gd name="connsiteX1" fmla="*/ 111 w 686306"/>
                <a:gd name="connsiteY1" fmla="*/ 85781 h 314381"/>
                <a:gd name="connsiteX2" fmla="*/ 12811 w 686306"/>
                <a:gd name="connsiteY2" fmla="*/ 219131 h 314381"/>
                <a:gd name="connsiteX3" fmla="*/ 42180 w 686306"/>
                <a:gd name="connsiteY3" fmla="*/ 307238 h 314381"/>
                <a:gd name="connsiteX4" fmla="*/ 136636 w 686306"/>
                <a:gd name="connsiteY4" fmla="*/ 308031 h 314381"/>
                <a:gd name="connsiteX5" fmla="*/ 635111 w 686306"/>
                <a:gd name="connsiteY5" fmla="*/ 314381 h 314381"/>
                <a:gd name="connsiteX6" fmla="*/ 657336 w 686306"/>
                <a:gd name="connsiteY6" fmla="*/ 247706 h 314381"/>
                <a:gd name="connsiteX7" fmla="*/ 539861 w 686306"/>
                <a:gd name="connsiteY7" fmla="*/ 209606 h 314381"/>
                <a:gd name="connsiteX8" fmla="*/ 254111 w 686306"/>
                <a:gd name="connsiteY8" fmla="*/ 161981 h 314381"/>
                <a:gd name="connsiteX9" fmla="*/ 99329 w 686306"/>
                <a:gd name="connsiteY9" fmla="*/ 97687 h 314381"/>
                <a:gd name="connsiteX10" fmla="*/ 19161 w 686306"/>
                <a:gd name="connsiteY10" fmla="*/ 56 h 314381"/>
                <a:gd name="connsiteX0" fmla="*/ 19161 w 686306"/>
                <a:gd name="connsiteY0" fmla="*/ 75 h 314400"/>
                <a:gd name="connsiteX1" fmla="*/ 111 w 686306"/>
                <a:gd name="connsiteY1" fmla="*/ 114375 h 314400"/>
                <a:gd name="connsiteX2" fmla="*/ 12811 w 686306"/>
                <a:gd name="connsiteY2" fmla="*/ 219150 h 314400"/>
                <a:gd name="connsiteX3" fmla="*/ 42180 w 686306"/>
                <a:gd name="connsiteY3" fmla="*/ 307257 h 314400"/>
                <a:gd name="connsiteX4" fmla="*/ 136636 w 686306"/>
                <a:gd name="connsiteY4" fmla="*/ 308050 h 314400"/>
                <a:gd name="connsiteX5" fmla="*/ 635111 w 686306"/>
                <a:gd name="connsiteY5" fmla="*/ 314400 h 314400"/>
                <a:gd name="connsiteX6" fmla="*/ 657336 w 686306"/>
                <a:gd name="connsiteY6" fmla="*/ 247725 h 314400"/>
                <a:gd name="connsiteX7" fmla="*/ 539861 w 686306"/>
                <a:gd name="connsiteY7" fmla="*/ 209625 h 314400"/>
                <a:gd name="connsiteX8" fmla="*/ 254111 w 686306"/>
                <a:gd name="connsiteY8" fmla="*/ 162000 h 314400"/>
                <a:gd name="connsiteX9" fmla="*/ 99329 w 686306"/>
                <a:gd name="connsiteY9" fmla="*/ 97706 h 314400"/>
                <a:gd name="connsiteX10" fmla="*/ 19161 w 686306"/>
                <a:gd name="connsiteY10" fmla="*/ 75 h 3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6306" h="314400">
                  <a:moveTo>
                    <a:pt x="19161" y="75"/>
                  </a:moveTo>
                  <a:cubicBezTo>
                    <a:pt x="2625" y="2853"/>
                    <a:pt x="1169" y="77863"/>
                    <a:pt x="111" y="114375"/>
                  </a:cubicBezTo>
                  <a:cubicBezTo>
                    <a:pt x="-947" y="150887"/>
                    <a:pt x="5800" y="187003"/>
                    <a:pt x="12811" y="219150"/>
                  </a:cubicBezTo>
                  <a:cubicBezTo>
                    <a:pt x="19823" y="251297"/>
                    <a:pt x="21543" y="292440"/>
                    <a:pt x="42180" y="307257"/>
                  </a:cubicBezTo>
                  <a:cubicBezTo>
                    <a:pt x="62817" y="322074"/>
                    <a:pt x="37814" y="306860"/>
                    <a:pt x="136636" y="308050"/>
                  </a:cubicBezTo>
                  <a:lnTo>
                    <a:pt x="635111" y="314400"/>
                  </a:lnTo>
                  <a:cubicBezTo>
                    <a:pt x="724275" y="311490"/>
                    <a:pt x="673211" y="265187"/>
                    <a:pt x="657336" y="247725"/>
                  </a:cubicBezTo>
                  <a:cubicBezTo>
                    <a:pt x="641461" y="230263"/>
                    <a:pt x="607065" y="223912"/>
                    <a:pt x="539861" y="209625"/>
                  </a:cubicBezTo>
                  <a:cubicBezTo>
                    <a:pt x="472657" y="195338"/>
                    <a:pt x="325548" y="179462"/>
                    <a:pt x="254111" y="162000"/>
                  </a:cubicBezTo>
                  <a:cubicBezTo>
                    <a:pt x="182674" y="144538"/>
                    <a:pt x="135842" y="123635"/>
                    <a:pt x="99329" y="97706"/>
                  </a:cubicBezTo>
                  <a:cubicBezTo>
                    <a:pt x="62816" y="71777"/>
                    <a:pt x="35697" y="-2703"/>
                    <a:pt x="19161" y="75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9" name="フリーフォーム 18"/>
            <p:cNvSpPr/>
            <p:nvPr/>
          </p:nvSpPr>
          <p:spPr bwMode="auto">
            <a:xfrm>
              <a:off x="368783" y="3083356"/>
              <a:ext cx="175438" cy="209929"/>
            </a:xfrm>
            <a:custGeom>
              <a:avLst/>
              <a:gdLst>
                <a:gd name="connsiteX0" fmla="*/ 1369 w 175438"/>
                <a:gd name="connsiteY0" fmla="*/ 78 h 209929"/>
                <a:gd name="connsiteX1" fmla="*/ 32326 w 175438"/>
                <a:gd name="connsiteY1" fmla="*/ 61990 h 209929"/>
                <a:gd name="connsiteX2" fmla="*/ 25182 w 175438"/>
                <a:gd name="connsiteY2" fmla="*/ 162003 h 209929"/>
                <a:gd name="connsiteX3" fmla="*/ 70426 w 175438"/>
                <a:gd name="connsiteY3" fmla="*/ 204865 h 209929"/>
                <a:gd name="connsiteX4" fmla="*/ 144244 w 175438"/>
                <a:gd name="connsiteY4" fmla="*/ 204865 h 209929"/>
                <a:gd name="connsiteX5" fmla="*/ 175201 w 175438"/>
                <a:gd name="connsiteY5" fmla="*/ 166765 h 209929"/>
                <a:gd name="connsiteX6" fmla="*/ 129957 w 175438"/>
                <a:gd name="connsiteY6" fmla="*/ 90565 h 209929"/>
                <a:gd name="connsiteX7" fmla="*/ 84713 w 175438"/>
                <a:gd name="connsiteY7" fmla="*/ 50084 h 209929"/>
                <a:gd name="connsiteX8" fmla="*/ 1369 w 175438"/>
                <a:gd name="connsiteY8" fmla="*/ 78 h 20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438" h="209929">
                  <a:moveTo>
                    <a:pt x="1369" y="78"/>
                  </a:moveTo>
                  <a:cubicBezTo>
                    <a:pt x="-7362" y="2062"/>
                    <a:pt x="28357" y="35003"/>
                    <a:pt x="32326" y="61990"/>
                  </a:cubicBezTo>
                  <a:cubicBezTo>
                    <a:pt x="36295" y="88978"/>
                    <a:pt x="18832" y="138191"/>
                    <a:pt x="25182" y="162003"/>
                  </a:cubicBezTo>
                  <a:cubicBezTo>
                    <a:pt x="31532" y="185815"/>
                    <a:pt x="50582" y="197721"/>
                    <a:pt x="70426" y="204865"/>
                  </a:cubicBezTo>
                  <a:cubicBezTo>
                    <a:pt x="90270" y="212009"/>
                    <a:pt x="126782" y="211215"/>
                    <a:pt x="144244" y="204865"/>
                  </a:cubicBezTo>
                  <a:cubicBezTo>
                    <a:pt x="161706" y="198515"/>
                    <a:pt x="177582" y="185815"/>
                    <a:pt x="175201" y="166765"/>
                  </a:cubicBezTo>
                  <a:cubicBezTo>
                    <a:pt x="172820" y="147715"/>
                    <a:pt x="145038" y="110012"/>
                    <a:pt x="129957" y="90565"/>
                  </a:cubicBezTo>
                  <a:cubicBezTo>
                    <a:pt x="114876" y="71118"/>
                    <a:pt x="106144" y="65959"/>
                    <a:pt x="84713" y="50084"/>
                  </a:cubicBezTo>
                  <a:cubicBezTo>
                    <a:pt x="63282" y="34209"/>
                    <a:pt x="10100" y="-1906"/>
                    <a:pt x="1369" y="78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0" name="フリーフォーム 19"/>
            <p:cNvSpPr/>
            <p:nvPr/>
          </p:nvSpPr>
          <p:spPr bwMode="auto">
            <a:xfrm>
              <a:off x="503502" y="3223928"/>
              <a:ext cx="569119" cy="100012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119" h="100012">
                  <a:moveTo>
                    <a:pt x="0" y="0"/>
                  </a:moveTo>
                  <a:lnTo>
                    <a:pt x="9525" y="61912"/>
                  </a:lnTo>
                  <a:lnTo>
                    <a:pt x="569119" y="100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66">
                <a:alpha val="50196"/>
              </a:srgbClr>
            </a:solidFill>
            <a:ln w="190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1" name="フリーフォーム 20"/>
            <p:cNvSpPr/>
            <p:nvPr/>
          </p:nvSpPr>
          <p:spPr bwMode="auto">
            <a:xfrm rot="557363">
              <a:off x="382791" y="2638430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2" name="フリーフォーム 21"/>
            <p:cNvSpPr/>
            <p:nvPr/>
          </p:nvSpPr>
          <p:spPr bwMode="auto">
            <a:xfrm>
              <a:off x="503502" y="3224498"/>
              <a:ext cx="628649" cy="188118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  <a:gd name="connsiteX0" fmla="*/ 0 w 650081"/>
                <a:gd name="connsiteY0" fmla="*/ 0 h 190499"/>
                <a:gd name="connsiteX1" fmla="*/ 9525 w 650081"/>
                <a:gd name="connsiteY1" fmla="*/ 61912 h 190499"/>
                <a:gd name="connsiteX2" fmla="*/ 650081 w 650081"/>
                <a:gd name="connsiteY2" fmla="*/ 190499 h 190499"/>
                <a:gd name="connsiteX3" fmla="*/ 0 w 650081"/>
                <a:gd name="connsiteY3" fmla="*/ 0 h 190499"/>
                <a:gd name="connsiteX0" fmla="*/ 0 w 628649"/>
                <a:gd name="connsiteY0" fmla="*/ 0 h 188118"/>
                <a:gd name="connsiteX1" fmla="*/ 9525 w 628649"/>
                <a:gd name="connsiteY1" fmla="*/ 61912 h 188118"/>
                <a:gd name="connsiteX2" fmla="*/ 628649 w 628649"/>
                <a:gd name="connsiteY2" fmla="*/ 188118 h 188118"/>
                <a:gd name="connsiteX3" fmla="*/ 0 w 628649"/>
                <a:gd name="connsiteY3" fmla="*/ 0 h 18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49" h="188118">
                  <a:moveTo>
                    <a:pt x="0" y="0"/>
                  </a:moveTo>
                  <a:lnTo>
                    <a:pt x="9525" y="61912"/>
                  </a:lnTo>
                  <a:lnTo>
                    <a:pt x="628649" y="1881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FF006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3" name="円弧 22"/>
            <p:cNvSpPr/>
            <p:nvPr/>
          </p:nvSpPr>
          <p:spPr bwMode="auto">
            <a:xfrm>
              <a:off x="518167" y="2550901"/>
              <a:ext cx="864096" cy="864096"/>
            </a:xfrm>
            <a:prstGeom prst="arc">
              <a:avLst>
                <a:gd name="adj1" fmla="val 16200000"/>
                <a:gd name="adj2" fmla="val 20997475"/>
              </a:avLst>
            </a:prstGeom>
            <a:noFill/>
            <a:ln w="381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24" name="直線矢印コネクタ 23"/>
            <p:cNvCxnSpPr/>
            <p:nvPr/>
          </p:nvCxnSpPr>
          <p:spPr bwMode="auto">
            <a:xfrm>
              <a:off x="1205252" y="3378833"/>
              <a:ext cx="32403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テキスト ボックス 24"/>
            <p:cNvSpPr txBox="1"/>
            <p:nvPr/>
          </p:nvSpPr>
          <p:spPr>
            <a:xfrm>
              <a:off x="1127935" y="232439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CC99"/>
                  </a:solidFill>
                </a:rPr>
                <a:t>回転</a:t>
              </a:r>
              <a:endParaRPr kumimoji="1" lang="ja-JP" altLang="en-US" sz="1800" b="1" dirty="0">
                <a:solidFill>
                  <a:srgbClr val="00CC99"/>
                </a:solidFill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241256" y="2972470"/>
              <a:ext cx="649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00FF"/>
                  </a:solidFill>
                </a:rPr>
                <a:t>並進</a:t>
              </a:r>
              <a:endParaRPr kumimoji="1" lang="ja-JP" altLang="en-US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305152" y="205785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声帯</a:t>
              </a:r>
              <a:endParaRPr kumimoji="1" lang="ja-JP" altLang="en-US" dirty="0"/>
            </a:p>
          </p:txBody>
        </p:sp>
        <p:cxnSp>
          <p:nvCxnSpPr>
            <p:cNvPr id="28" name="直線コネクタ 27"/>
            <p:cNvCxnSpPr/>
            <p:nvPr/>
          </p:nvCxnSpPr>
          <p:spPr bwMode="auto">
            <a:xfrm>
              <a:off x="583069" y="2302718"/>
              <a:ext cx="180000" cy="97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コネクタ 28"/>
          <p:cNvCxnSpPr/>
          <p:nvPr/>
        </p:nvCxnSpPr>
        <p:spPr bwMode="auto">
          <a:xfrm>
            <a:off x="1079612" y="3609044"/>
            <a:ext cx="36004" cy="2160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707958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1" y="1232756"/>
            <a:ext cx="6196589" cy="1371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Dual Complex NMF formulation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"Dual form" of Complex NMF</a:t>
            </a:r>
            <a:endParaRPr kumimoji="1" lang="ja-JP" altLang="en-US" dirty="0"/>
          </a:p>
        </p:txBody>
      </p:sp>
      <p:grpSp>
        <p:nvGrpSpPr>
          <p:cNvPr id="52" name="グループ化 51"/>
          <p:cNvGrpSpPr/>
          <p:nvPr/>
        </p:nvGrpSpPr>
        <p:grpSpPr>
          <a:xfrm>
            <a:off x="4461115" y="2004702"/>
            <a:ext cx="4320000" cy="1508437"/>
            <a:chOff x="4608513" y="2004702"/>
            <a:chExt cx="4320000" cy="1508437"/>
          </a:xfrm>
        </p:grpSpPr>
        <p:sp>
          <p:nvSpPr>
            <p:cNvPr id="118" name="正方形/長方形 117"/>
            <p:cNvSpPr/>
            <p:nvPr/>
          </p:nvSpPr>
          <p:spPr bwMode="auto">
            <a:xfrm>
              <a:off x="4608513" y="2004702"/>
              <a:ext cx="4320000" cy="1508437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6982172" y="2291484"/>
              <a:ext cx="119062" cy="935038"/>
            </a:xfrm>
            <a:prstGeom prst="rect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98" name="Rectangle 16"/>
            <p:cNvSpPr>
              <a:spLocks noChangeArrowheads="1"/>
            </p:cNvSpPr>
            <p:nvPr/>
          </p:nvSpPr>
          <p:spPr bwMode="auto">
            <a:xfrm>
              <a:off x="7261572" y="2291484"/>
              <a:ext cx="1495425" cy="123825"/>
            </a:xfrm>
            <a:prstGeom prst="rect">
              <a:avLst/>
            </a:prstGeom>
            <a:solidFill>
              <a:srgbClr val="FF66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120" name="Rectangle 10"/>
            <p:cNvSpPr>
              <a:spLocks noChangeArrowheads="1"/>
            </p:cNvSpPr>
            <p:nvPr/>
          </p:nvSpPr>
          <p:spPr bwMode="auto">
            <a:xfrm>
              <a:off x="4910490" y="2271381"/>
              <a:ext cx="1495425" cy="93503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CECFF"/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121" name="Text Box 21"/>
            <p:cNvSpPr txBox="1">
              <a:spLocks noChangeArrowheads="1"/>
            </p:cNvSpPr>
            <p:nvPr/>
          </p:nvSpPr>
          <p:spPr bwMode="auto">
            <a:xfrm>
              <a:off x="4956529" y="2301009"/>
              <a:ext cx="1364028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lnSpc>
                  <a:spcPts val="20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Magnitude</a:t>
              </a:r>
            </a:p>
            <a:p>
              <a:pPr algn="l" eaLnBrk="1" hangingPunct="1">
                <a:lnSpc>
                  <a:spcPts val="2000"/>
                </a:lnSpc>
              </a:pPr>
              <a:r>
                <a:rPr kumimoji="1" lang="en-US" altLang="ja-JP" sz="1800" dirty="0" smtClean="0">
                  <a:latin typeface="Calibri" pitchFamily="34" charset="0"/>
                </a:rPr>
                <a:t>spectrogram</a:t>
              </a:r>
            </a:p>
            <a:p>
              <a:pPr algn="l" eaLnBrk="1" hangingPunct="1">
                <a:lnSpc>
                  <a:spcPts val="20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of </a:t>
              </a:r>
              <a:r>
                <a:rPr kumimoji="1" lang="en-US" altLang="ja-JP" sz="1800" b="1" i="1" dirty="0" smtClean="0">
                  <a:latin typeface="Calibri" pitchFamily="34" charset="0"/>
                  <a:ea typeface="HGPｺﾞｼｯｸM" pitchFamily="50" charset="-128"/>
                </a:rPr>
                <a:t>X</a:t>
              </a:r>
              <a:r>
                <a:rPr kumimoji="1" lang="en-US" altLang="ja-JP" sz="1800" i="1" baseline="-10000" dirty="0" smtClean="0">
                  <a:latin typeface="Times New Roman" pitchFamily="18" charset="0"/>
                  <a:cs typeface="Times New Roman" pitchFamily="18" charset="0"/>
                </a:rPr>
                <a:t>l</a:t>
              </a:r>
              <a:endParaRPr kumimoji="1" lang="ja-JP" altLang="en-US" sz="1800" baseline="-10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22" name="図 121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6524706" y="2685817"/>
              <a:ext cx="176784" cy="152400"/>
            </a:xfrm>
            <a:prstGeom prst="rect">
              <a:avLst/>
            </a:prstGeom>
            <a:noFill/>
          </p:spPr>
        </p:pic>
        <p:pic>
          <p:nvPicPr>
            <p:cNvPr id="135" name="図 134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6699596" y="2330600"/>
              <a:ext cx="228600" cy="252984"/>
            </a:xfrm>
            <a:prstGeom prst="rect">
              <a:avLst/>
            </a:prstGeom>
            <a:noFill/>
          </p:spPr>
        </p:pic>
        <p:pic>
          <p:nvPicPr>
            <p:cNvPr id="136" name="図 135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31483" y="2456284"/>
              <a:ext cx="228600" cy="202692"/>
            </a:xfrm>
            <a:prstGeom prst="rect">
              <a:avLst/>
            </a:prstGeom>
            <a:noFill/>
          </p:spPr>
        </p:pic>
        <p:pic>
          <p:nvPicPr>
            <p:cNvPr id="137" name="図 136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130602" y="2300216"/>
              <a:ext cx="106362" cy="106362"/>
            </a:xfrm>
            <a:prstGeom prst="rect">
              <a:avLst/>
            </a:prstGeom>
            <a:noFill/>
          </p:spPr>
        </p:pic>
      </p:grpSp>
      <p:sp>
        <p:nvSpPr>
          <p:cNvPr id="142" name="円弧 141"/>
          <p:cNvSpPr/>
          <p:nvPr/>
        </p:nvSpPr>
        <p:spPr bwMode="auto">
          <a:xfrm flipH="1" flipV="1">
            <a:off x="3913166" y="584684"/>
            <a:ext cx="1374321" cy="2252654"/>
          </a:xfrm>
          <a:prstGeom prst="arc">
            <a:avLst>
              <a:gd name="adj1" fmla="val 16200000"/>
              <a:gd name="adj2" fmla="val 111665"/>
            </a:avLst>
          </a:prstGeom>
          <a:noFill/>
          <a:ln w="19050" cap="flat" cmpd="sng" algn="ctr">
            <a:solidFill>
              <a:srgbClr val="00CC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cxnSp>
        <p:nvCxnSpPr>
          <p:cNvPr id="147" name="直線コネクタ 146"/>
          <p:cNvCxnSpPr/>
          <p:nvPr/>
        </p:nvCxnSpPr>
        <p:spPr bwMode="auto">
          <a:xfrm>
            <a:off x="5868276" y="1692000"/>
            <a:ext cx="108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テキスト ボックス 147"/>
          <p:cNvSpPr txBox="1"/>
          <p:nvPr/>
        </p:nvSpPr>
        <p:spPr>
          <a:xfrm>
            <a:off x="5410453" y="947649"/>
            <a:ext cx="22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CC99"/>
                </a:solidFill>
                <a:latin typeface="Calibri" pitchFamily="34" charset="0"/>
              </a:rPr>
              <a:t>Regularization term</a:t>
            </a:r>
            <a:endParaRPr kumimoji="1" lang="ja-JP" altLang="en-US" sz="2000" dirty="0">
              <a:solidFill>
                <a:srgbClr val="00CC99"/>
              </a:solidFill>
              <a:latin typeface="Calibri" pitchFamily="34" charset="0"/>
            </a:endParaRPr>
          </a:p>
        </p:txBody>
      </p:sp>
      <p:cxnSp>
        <p:nvCxnSpPr>
          <p:cNvPr id="54" name="直線コネクタ 53"/>
          <p:cNvCxnSpPr/>
          <p:nvPr/>
        </p:nvCxnSpPr>
        <p:spPr bwMode="auto">
          <a:xfrm>
            <a:off x="3347864" y="1690748"/>
            <a:ext cx="2268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グループ化 11"/>
          <p:cNvGrpSpPr/>
          <p:nvPr/>
        </p:nvGrpSpPr>
        <p:grpSpPr>
          <a:xfrm>
            <a:off x="569995" y="4187038"/>
            <a:ext cx="6450277" cy="1824630"/>
            <a:chOff x="569995" y="4187038"/>
            <a:chExt cx="6450277" cy="1824630"/>
          </a:xfrm>
        </p:grpSpPr>
        <p:sp>
          <p:nvSpPr>
            <p:cNvPr id="117" name="正方形/長方形 116"/>
            <p:cNvSpPr/>
            <p:nvPr/>
          </p:nvSpPr>
          <p:spPr bwMode="auto">
            <a:xfrm>
              <a:off x="569995" y="4187038"/>
              <a:ext cx="6450277" cy="1824630"/>
            </a:xfrm>
            <a:prstGeom prst="rect">
              <a:avLst/>
            </a:prstGeom>
            <a:solidFill>
              <a:srgbClr val="CCECFF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8" name="グループ化 7"/>
            <p:cNvGrpSpPr/>
            <p:nvPr/>
          </p:nvGrpSpPr>
          <p:grpSpPr>
            <a:xfrm>
              <a:off x="720190" y="4457947"/>
              <a:ext cx="5956822" cy="1347317"/>
              <a:chOff x="-1389593" y="5459550"/>
              <a:chExt cx="5956822" cy="1347317"/>
            </a:xfrm>
          </p:grpSpPr>
          <p:sp>
            <p:nvSpPr>
              <p:cNvPr id="56" name="Rectangle 31"/>
              <p:cNvSpPr>
                <a:spLocks noChangeArrowheads="1"/>
              </p:cNvSpPr>
              <p:nvPr/>
            </p:nvSpPr>
            <p:spPr bwMode="auto">
              <a:xfrm>
                <a:off x="-1081815" y="5579486"/>
                <a:ext cx="1495425" cy="93503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00CC99"/>
                  </a:gs>
                </a:gsLst>
                <a:lin ang="2700000" scaled="1"/>
              </a:gra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l" eaLnBrk="1" hangingPunct="1"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  <a:ea typeface="HGPｺﾞｼｯｸM" pitchFamily="50" charset="-128"/>
                  </a:rPr>
                  <a:t>Observed</a:t>
                </a:r>
                <a:br>
                  <a:rPr kumimoji="1" lang="en-US" altLang="ja-JP" sz="1800" dirty="0" smtClean="0"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latin typeface="Calibri" pitchFamily="34" charset="0"/>
                    <a:ea typeface="HGPｺﾞｼｯｸM" pitchFamily="50" charset="-128"/>
                  </a:rPr>
                  <a:t>complex </a:t>
                </a:r>
              </a:p>
              <a:p>
                <a:pPr algn="l" eaLnBrk="1" hangingPunct="1">
                  <a:lnSpc>
                    <a:spcPts val="1800"/>
                  </a:lnSpc>
                </a:pPr>
                <a:r>
                  <a:rPr kumimoji="1" lang="en-US" altLang="ja-JP" sz="1800" dirty="0" smtClean="0">
                    <a:latin typeface="Calibri" pitchFamily="34" charset="0"/>
                    <a:ea typeface="HGPｺﾞｼｯｸM" pitchFamily="50" charset="-128"/>
                  </a:rPr>
                  <a:t>spectrogram </a:t>
                </a:r>
                <a:r>
                  <a:rPr kumimoji="1" lang="en-US" altLang="ja-JP" sz="1800" b="1" dirty="0" smtClean="0">
                    <a:latin typeface="Calibri" pitchFamily="34" charset="0"/>
                    <a:ea typeface="HGPｺﾞｼｯｸM" pitchFamily="50" charset="-128"/>
                  </a:rPr>
                  <a:t>Y</a:t>
                </a:r>
                <a:endParaRPr kumimoji="1" lang="en-US" altLang="ja-JP" sz="1800" b="1" dirty="0">
                  <a:latin typeface="Calibri" pitchFamily="34" charset="0"/>
                  <a:ea typeface="HGPｺﾞｼｯｸM" pitchFamily="50" charset="-128"/>
                </a:endParaRPr>
              </a:p>
            </p:txBody>
          </p:sp>
          <p:grpSp>
            <p:nvGrpSpPr>
              <p:cNvPr id="57" name="グループ化 56"/>
              <p:cNvGrpSpPr/>
              <p:nvPr/>
            </p:nvGrpSpPr>
            <p:grpSpPr>
              <a:xfrm>
                <a:off x="669197" y="5579486"/>
                <a:ext cx="1495425" cy="935038"/>
                <a:chOff x="5697785" y="2385986"/>
                <a:chExt cx="1495425" cy="935038"/>
              </a:xfrm>
            </p:grpSpPr>
            <p:sp>
              <p:nvSpPr>
                <p:cNvPr id="58" name="Rectangle 34"/>
                <p:cNvSpPr>
                  <a:spLocks noChangeArrowheads="1"/>
                </p:cNvSpPr>
                <p:nvPr/>
              </p:nvSpPr>
              <p:spPr bwMode="auto">
                <a:xfrm>
                  <a:off x="5697785" y="2385986"/>
                  <a:ext cx="1495425" cy="935038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66FFCC"/>
                    </a:gs>
                  </a:gsLst>
                  <a:lin ang="27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 eaLnBrk="1" hangingPunct="1"/>
                  <a:endParaRPr kumimoji="1" lang="en-US" altLang="ja-JP" sz="1400">
                    <a:latin typeface="Calibri" pitchFamily="34" charset="0"/>
                    <a:ea typeface="HGPｺﾞｼｯｸM" pitchFamily="50" charset="-128"/>
                  </a:endParaRPr>
                </a:p>
              </p:txBody>
            </p:sp>
            <p:sp>
              <p:nvSpPr>
                <p:cNvPr id="5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724128" y="2490983"/>
                  <a:ext cx="1451488" cy="7219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l" eaLnBrk="1" hangingPunct="1">
                    <a:lnSpc>
                      <a:spcPct val="85000"/>
                    </a:lnSpc>
                  </a:pPr>
                  <a:r>
                    <a:rPr kumimoji="1" lang="en-US" altLang="ja-JP" dirty="0" smtClean="0">
                      <a:latin typeface="Calibri" pitchFamily="34" charset="0"/>
                    </a:rPr>
                    <a:t>Complex</a:t>
                  </a:r>
                </a:p>
                <a:p>
                  <a:pPr algn="l" eaLnBrk="1" hangingPunct="1">
                    <a:lnSpc>
                      <a:spcPct val="85000"/>
                    </a:lnSpc>
                  </a:pPr>
                  <a:r>
                    <a:rPr kumimoji="1" lang="en-US" altLang="ja-JP" dirty="0" smtClean="0">
                      <a:latin typeface="Calibri" pitchFamily="34" charset="0"/>
                    </a:rPr>
                    <a:t>spectrogram of</a:t>
                  </a:r>
                </a:p>
                <a:p>
                  <a:pPr algn="l" eaLnBrk="1" hangingPunct="1">
                    <a:lnSpc>
                      <a:spcPct val="85000"/>
                    </a:lnSpc>
                  </a:pPr>
                  <a:r>
                    <a:rPr kumimoji="1" lang="en-US" altLang="ja-JP" dirty="0" smtClean="0">
                      <a:latin typeface="Calibri" pitchFamily="34" charset="0"/>
                    </a:rPr>
                    <a:t>component 1</a:t>
                  </a:r>
                  <a:endParaRPr kumimoji="1" lang="ja-JP" altLang="en-US" sz="1100" dirty="0">
                    <a:latin typeface="Calibri" pitchFamily="34" charset="0"/>
                    <a:ea typeface="HGPｺﾞｼｯｸM" pitchFamily="50" charset="-128"/>
                  </a:endParaRPr>
                </a:p>
              </p:txBody>
            </p:sp>
          </p:grpSp>
          <p:grpSp>
            <p:nvGrpSpPr>
              <p:cNvPr id="62" name="グループ化 61"/>
              <p:cNvGrpSpPr/>
              <p:nvPr/>
            </p:nvGrpSpPr>
            <p:grpSpPr>
              <a:xfrm>
                <a:off x="3071804" y="5579486"/>
                <a:ext cx="1495425" cy="935038"/>
                <a:chOff x="5697785" y="2385986"/>
                <a:chExt cx="1495425" cy="935038"/>
              </a:xfrm>
            </p:grpSpPr>
            <p:sp>
              <p:nvSpPr>
                <p:cNvPr id="63" name="Rectangle 34"/>
                <p:cNvSpPr>
                  <a:spLocks noChangeArrowheads="1"/>
                </p:cNvSpPr>
                <p:nvPr/>
              </p:nvSpPr>
              <p:spPr bwMode="auto">
                <a:xfrm>
                  <a:off x="5697785" y="2385986"/>
                  <a:ext cx="1495425" cy="935038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66FFCC"/>
                    </a:gs>
                  </a:gsLst>
                  <a:lin ang="2700000" scaled="1"/>
                </a:gra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 eaLnBrk="1" hangingPunct="1"/>
                  <a:endParaRPr kumimoji="1" lang="en-US" altLang="ja-JP" sz="1400">
                    <a:latin typeface="Calibri" pitchFamily="34" charset="0"/>
                    <a:ea typeface="HGPｺﾞｼｯｸM" pitchFamily="50" charset="-128"/>
                  </a:endParaRPr>
                </a:p>
              </p:txBody>
            </p:sp>
            <p:sp>
              <p:nvSpPr>
                <p:cNvPr id="64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722461" y="2490983"/>
                  <a:ext cx="1451488" cy="7219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l" eaLnBrk="1" hangingPunct="1">
                    <a:lnSpc>
                      <a:spcPct val="85000"/>
                    </a:lnSpc>
                  </a:pPr>
                  <a:r>
                    <a:rPr kumimoji="1" lang="en-US" altLang="ja-JP" dirty="0" smtClean="0">
                      <a:latin typeface="Calibri" pitchFamily="34" charset="0"/>
                    </a:rPr>
                    <a:t>Complex</a:t>
                  </a:r>
                </a:p>
                <a:p>
                  <a:pPr algn="l" eaLnBrk="1" hangingPunct="1">
                    <a:lnSpc>
                      <a:spcPct val="85000"/>
                    </a:lnSpc>
                  </a:pPr>
                  <a:r>
                    <a:rPr kumimoji="1" lang="en-US" altLang="ja-JP" dirty="0" smtClean="0">
                      <a:latin typeface="Calibri" pitchFamily="34" charset="0"/>
                    </a:rPr>
                    <a:t>spectrogram of</a:t>
                  </a:r>
                </a:p>
                <a:p>
                  <a:pPr algn="l" eaLnBrk="1" hangingPunct="1">
                    <a:lnSpc>
                      <a:spcPct val="85000"/>
                    </a:lnSpc>
                  </a:pPr>
                  <a:r>
                    <a:rPr kumimoji="1" lang="en-US" altLang="ja-JP" dirty="0" smtClean="0">
                      <a:latin typeface="Calibri" pitchFamily="34" charset="0"/>
                    </a:rPr>
                    <a:t>component L</a:t>
                  </a:r>
                  <a:endParaRPr kumimoji="1" lang="ja-JP" altLang="en-US" sz="1100" dirty="0">
                    <a:latin typeface="Calibri" pitchFamily="34" charset="0"/>
                    <a:ea typeface="HGPｺﾞｼｯｸM" pitchFamily="50" charset="-128"/>
                  </a:endParaRPr>
                </a:p>
              </p:txBody>
            </p:sp>
          </p:grpSp>
          <p:pic>
            <p:nvPicPr>
              <p:cNvPr id="65" name="図 6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797" y="5974428"/>
                <a:ext cx="786386" cy="202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rgbClr r="0" g="0" b="0">
                        <a:alpha val="0"/>
                      </a:scrgbClr>
                    </a:solidFill>
                  </a14:hiddenFill>
                </a:ext>
              </a:extLst>
            </p:spPr>
          </p:pic>
          <p:pic>
            <p:nvPicPr>
              <p:cNvPr id="7" name="図 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726" y="5964169"/>
                <a:ext cx="176784" cy="100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rgbClr r="0" g="0" b="0">
                        <a:alpha val="0"/>
                      </a:scrgbClr>
                    </a:solidFill>
                  </a14:hiddenFill>
                </a:ext>
              </a:extLst>
            </p:spPr>
          </p:pic>
          <p:sp>
            <p:nvSpPr>
              <p:cNvPr id="68" name="Text Box 48"/>
              <p:cNvSpPr txBox="1">
                <a:spLocks noChangeArrowheads="1"/>
              </p:cNvSpPr>
              <p:nvPr/>
            </p:nvSpPr>
            <p:spPr bwMode="auto">
              <a:xfrm rot="16200000">
                <a:off x="-1709167" y="5779124"/>
                <a:ext cx="94692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kumimoji="1" lang="en-US" altLang="ja-JP" sz="1400" dirty="0" smtClean="0">
                    <a:latin typeface="Calibri" pitchFamily="34" charset="0"/>
                    <a:ea typeface="HGPｺﾞｼｯｸM" pitchFamily="50" charset="-128"/>
                  </a:rPr>
                  <a:t>Frequency</a:t>
                </a:r>
                <a:endParaRPr kumimoji="1" lang="ja-JP" altLang="en-US" sz="1400" dirty="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69" name="Text Box 27"/>
              <p:cNvSpPr txBox="1">
                <a:spLocks noChangeArrowheads="1"/>
              </p:cNvSpPr>
              <p:nvPr/>
            </p:nvSpPr>
            <p:spPr bwMode="auto">
              <a:xfrm>
                <a:off x="-53153" y="6499090"/>
                <a:ext cx="54694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kumimoji="1" lang="en-US" altLang="ja-JP" sz="1400" dirty="0" smtClean="0">
                    <a:latin typeface="Calibri" pitchFamily="34" charset="0"/>
                    <a:ea typeface="HGPｺﾞｼｯｸM" pitchFamily="50" charset="-128"/>
                  </a:rPr>
                  <a:t>Time</a:t>
                </a:r>
                <a:endParaRPr kumimoji="1" lang="ja-JP" altLang="en-US" sz="1400" dirty="0">
                  <a:latin typeface="Calibri" pitchFamily="34" charset="0"/>
                  <a:ea typeface="HGPｺﾞｼｯｸM" pitchFamily="50" charset="-128"/>
                </a:endParaRPr>
              </a:p>
            </p:txBody>
          </p:sp>
        </p:grpSp>
      </p:grpSp>
      <p:sp>
        <p:nvSpPr>
          <p:cNvPr id="143" name="円弧 142"/>
          <p:cNvSpPr/>
          <p:nvPr/>
        </p:nvSpPr>
        <p:spPr bwMode="auto">
          <a:xfrm flipV="1">
            <a:off x="-480930" y="397184"/>
            <a:ext cx="3277271" cy="4543984"/>
          </a:xfrm>
          <a:prstGeom prst="arc">
            <a:avLst>
              <a:gd name="adj1" fmla="val 18532651"/>
              <a:gd name="adj2" fmla="val 59942"/>
            </a:avLst>
          </a:prstGeom>
          <a:noFill/>
          <a:ln w="19050" cap="flat" cmpd="sng" algn="ctr">
            <a:solidFill>
              <a:srgbClr val="40458C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cxnSp>
        <p:nvCxnSpPr>
          <p:cNvPr id="10" name="直線コネクタ 9"/>
          <p:cNvCxnSpPr/>
          <p:nvPr/>
        </p:nvCxnSpPr>
        <p:spPr bwMode="auto">
          <a:xfrm>
            <a:off x="1970724" y="2636912"/>
            <a:ext cx="187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711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Dual Complex NMF formulation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"Dual form" of Complex NMF</a:t>
            </a:r>
            <a:endParaRPr kumimoji="1" lang="ja-JP" altLang="en-US" dirty="0"/>
          </a:p>
        </p:txBody>
      </p:sp>
      <p:grpSp>
        <p:nvGrpSpPr>
          <p:cNvPr id="40" name="グループ化 50"/>
          <p:cNvGrpSpPr/>
          <p:nvPr/>
        </p:nvGrpSpPr>
        <p:grpSpPr>
          <a:xfrm>
            <a:off x="5642073" y="3976696"/>
            <a:ext cx="3348000" cy="2738476"/>
            <a:chOff x="4942488" y="3465513"/>
            <a:chExt cx="3972958" cy="3249657"/>
          </a:xfrm>
        </p:grpSpPr>
        <p:sp>
          <p:nvSpPr>
            <p:cNvPr id="41" name="円/楕円 40"/>
            <p:cNvSpPr/>
            <p:nvPr/>
          </p:nvSpPr>
          <p:spPr bwMode="auto">
            <a:xfrm>
              <a:off x="5239847" y="6233927"/>
              <a:ext cx="3123168" cy="481243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42" name="直線コネクタ 41"/>
            <p:cNvCxnSpPr/>
            <p:nvPr/>
          </p:nvCxnSpPr>
          <p:spPr bwMode="auto">
            <a:xfrm rot="16200000" flipH="1">
              <a:off x="5397100" y="5065969"/>
              <a:ext cx="2808000" cy="65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43" name="直線コネクタ 42"/>
            <p:cNvCxnSpPr>
              <a:stCxn id="41" idx="2"/>
            </p:cNvCxnSpPr>
            <p:nvPr/>
          </p:nvCxnSpPr>
          <p:spPr bwMode="auto">
            <a:xfrm rot="10800000" flipH="1">
              <a:off x="5239846" y="4410856"/>
              <a:ext cx="1555544" cy="206369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線コネクタ 43"/>
            <p:cNvCxnSpPr>
              <a:stCxn id="41" idx="6"/>
            </p:cNvCxnSpPr>
            <p:nvPr/>
          </p:nvCxnSpPr>
          <p:spPr bwMode="auto">
            <a:xfrm flipH="1" flipV="1">
              <a:off x="6801427" y="4416993"/>
              <a:ext cx="1561589" cy="20575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線矢印コネクタ 44"/>
            <p:cNvCxnSpPr/>
            <p:nvPr/>
          </p:nvCxnSpPr>
          <p:spPr bwMode="auto">
            <a:xfrm>
              <a:off x="4942488" y="4405651"/>
              <a:ext cx="3972958" cy="13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線矢印コネクタ 45"/>
            <p:cNvCxnSpPr/>
            <p:nvPr/>
          </p:nvCxnSpPr>
          <p:spPr bwMode="auto">
            <a:xfrm flipV="1">
              <a:off x="5521338" y="3687710"/>
              <a:ext cx="2117754" cy="178685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テキスト ボックス 46"/>
            <p:cNvSpPr txBox="1"/>
            <p:nvPr/>
          </p:nvSpPr>
          <p:spPr>
            <a:xfrm>
              <a:off x="8438830" y="4028787"/>
              <a:ext cx="395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Calibri" pitchFamily="34" charset="0"/>
                </a:rPr>
                <a:t>Re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7166598" y="3465513"/>
              <a:ext cx="399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err="1" smtClean="0">
                  <a:latin typeface="Calibri" pitchFamily="34" charset="0"/>
                </a:rPr>
                <a:t>Im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9" name="円/楕円 48"/>
            <p:cNvSpPr/>
            <p:nvPr/>
          </p:nvSpPr>
          <p:spPr bwMode="auto">
            <a:xfrm>
              <a:off x="6136352" y="5102024"/>
              <a:ext cx="1356688" cy="481243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  <p:cxnSp>
        <p:nvCxnSpPr>
          <p:cNvPr id="50" name="直線コネクタ 49"/>
          <p:cNvCxnSpPr/>
          <p:nvPr/>
        </p:nvCxnSpPr>
        <p:spPr bwMode="auto">
          <a:xfrm rot="16200000" flipH="1">
            <a:off x="6613461" y="5375211"/>
            <a:ext cx="1901700" cy="7082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グループ化 50"/>
          <p:cNvGrpSpPr/>
          <p:nvPr/>
        </p:nvGrpSpPr>
        <p:grpSpPr>
          <a:xfrm>
            <a:off x="2537681" y="5814697"/>
            <a:ext cx="3020170" cy="697704"/>
            <a:chOff x="2167659" y="4743713"/>
            <a:chExt cx="3020170" cy="697704"/>
          </a:xfrm>
        </p:grpSpPr>
        <p:cxnSp>
          <p:nvCxnSpPr>
            <p:cNvPr id="53" name="直線矢印コネクタ 52"/>
            <p:cNvCxnSpPr/>
            <p:nvPr/>
          </p:nvCxnSpPr>
          <p:spPr bwMode="auto">
            <a:xfrm>
              <a:off x="3020120" y="4879034"/>
              <a:ext cx="460067" cy="97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テキスト ボックス 54"/>
            <p:cNvSpPr txBox="1"/>
            <p:nvPr/>
          </p:nvSpPr>
          <p:spPr>
            <a:xfrm>
              <a:off x="2167659" y="5072085"/>
              <a:ext cx="2125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800" dirty="0" smtClean="0">
                  <a:latin typeface="Calibri" pitchFamily="34" charset="0"/>
                </a:rPr>
                <a:t>Equality holds when </a:t>
              </a:r>
              <a:endParaRPr kumimoji="1" lang="ja-JP" altLang="en-US" sz="1800" dirty="0">
                <a:latin typeface="Calibri" pitchFamily="34" charset="0"/>
              </a:endParaRPr>
            </a:p>
          </p:txBody>
        </p:sp>
        <p:pic>
          <p:nvPicPr>
            <p:cNvPr id="60" name="図 59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lum/>
            </a:blip>
            <a:stretch>
              <a:fillRect/>
            </a:stretch>
          </p:blipFill>
          <p:spPr>
            <a:xfrm>
              <a:off x="2294377" y="4743715"/>
              <a:ext cx="590421" cy="240104"/>
            </a:xfrm>
            <a:prstGeom prst="rect">
              <a:avLst/>
            </a:prstGeom>
          </p:spPr>
        </p:pic>
        <p:pic>
          <p:nvPicPr>
            <p:cNvPr id="61" name="図 60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lum/>
            </a:blip>
            <a:stretch>
              <a:fillRect/>
            </a:stretch>
          </p:blipFill>
          <p:spPr>
            <a:xfrm>
              <a:off x="3613373" y="4743713"/>
              <a:ext cx="1574456" cy="240104"/>
            </a:xfrm>
            <a:prstGeom prst="rect">
              <a:avLst/>
            </a:prstGeom>
          </p:spPr>
        </p:pic>
        <p:pic>
          <p:nvPicPr>
            <p:cNvPr id="66" name="図 65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lum/>
            </a:blip>
            <a:stretch>
              <a:fillRect/>
            </a:stretch>
          </p:blipFill>
          <p:spPr>
            <a:xfrm>
              <a:off x="4216146" y="5124086"/>
              <a:ext cx="830523" cy="240103"/>
            </a:xfrm>
            <a:prstGeom prst="rect">
              <a:avLst/>
            </a:prstGeom>
          </p:spPr>
        </p:pic>
      </p:grpSp>
      <p:sp>
        <p:nvSpPr>
          <p:cNvPr id="67" name="平行四辺形 66"/>
          <p:cNvSpPr/>
          <p:nvPr/>
        </p:nvSpPr>
        <p:spPr bwMode="auto">
          <a:xfrm rot="20906399" flipH="1">
            <a:off x="6921624" y="5043558"/>
            <a:ext cx="1332751" cy="1522056"/>
          </a:xfrm>
          <a:prstGeom prst="parallelogram">
            <a:avLst>
              <a:gd name="adj" fmla="val 21845"/>
            </a:avLst>
          </a:prstGeom>
          <a:solidFill>
            <a:srgbClr val="99CC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738135" y="3050603"/>
            <a:ext cx="2376000" cy="352248"/>
            <a:chOff x="738135" y="3050603"/>
            <a:chExt cx="2376000" cy="352248"/>
          </a:xfrm>
        </p:grpSpPr>
        <p:cxnSp>
          <p:nvCxnSpPr>
            <p:cNvPr id="37" name="直線コネクタ 36"/>
            <p:cNvCxnSpPr/>
            <p:nvPr/>
          </p:nvCxnSpPr>
          <p:spPr bwMode="auto">
            <a:xfrm>
              <a:off x="738135" y="3401263"/>
              <a:ext cx="23760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" name="図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80" y="3050603"/>
              <a:ext cx="2209802" cy="329184"/>
            </a:xfrm>
            <a:prstGeom prst="rect">
              <a:avLst/>
            </a:prstGeom>
          </p:spPr>
        </p:pic>
      </p:grpSp>
      <p:pic>
        <p:nvPicPr>
          <p:cNvPr id="6" name="図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2" y="3512318"/>
            <a:ext cx="4291588" cy="355092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2037656" y="3867156"/>
            <a:ext cx="4321176" cy="471703"/>
            <a:chOff x="2037656" y="3867156"/>
            <a:chExt cx="4321176" cy="471703"/>
          </a:xfrm>
        </p:grpSpPr>
        <p:sp>
          <p:nvSpPr>
            <p:cNvPr id="39" name="テキスト ボックス 38"/>
            <p:cNvSpPr txBox="1"/>
            <p:nvPr/>
          </p:nvSpPr>
          <p:spPr>
            <a:xfrm>
              <a:off x="2037656" y="3877194"/>
              <a:ext cx="4321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2400" dirty="0" err="1" smtClean="0">
                  <a:solidFill>
                    <a:srgbClr val="FF0066"/>
                  </a:solidFill>
                  <a:latin typeface="Calibri" pitchFamily="34" charset="0"/>
                </a:rPr>
                <a:t>Indifferentiable</a:t>
              </a:r>
              <a:r>
                <a:rPr kumimoji="1" lang="en-US" altLang="ja-JP" sz="2400" dirty="0" smtClean="0">
                  <a:solidFill>
                    <a:srgbClr val="FF0066"/>
                  </a:solidFill>
                  <a:latin typeface="Calibri" pitchFamily="34" charset="0"/>
                </a:rPr>
                <a:t> with respect to </a:t>
              </a:r>
              <a:r>
                <a:rPr kumimoji="1" lang="en-US" altLang="ja-JP" sz="2400" b="1" i="1" dirty="0" smtClean="0">
                  <a:solidFill>
                    <a:srgbClr val="FF0066"/>
                  </a:solidFill>
                  <a:latin typeface="Calibri" pitchFamily="34" charset="0"/>
                </a:rPr>
                <a:t>X</a:t>
              </a:r>
              <a:r>
                <a:rPr kumimoji="1" lang="en-US" altLang="ja-JP" sz="2400" i="1" baseline="-10000" dirty="0" smtClean="0">
                  <a:solidFill>
                    <a:srgbClr val="FF0066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endParaRPr kumimoji="1" lang="ja-JP" altLang="en-US" sz="2400" dirty="0">
                <a:solidFill>
                  <a:srgbClr val="FF0066"/>
                </a:solidFill>
                <a:latin typeface="Calibri" pitchFamily="34" charset="0"/>
              </a:endParaRPr>
            </a:p>
          </p:txBody>
        </p:sp>
        <p:cxnSp>
          <p:nvCxnSpPr>
            <p:cNvPr id="38" name="直線コネクタ 37"/>
            <p:cNvCxnSpPr/>
            <p:nvPr/>
          </p:nvCxnSpPr>
          <p:spPr bwMode="auto">
            <a:xfrm>
              <a:off x="2115288" y="3867156"/>
              <a:ext cx="792000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71" name="図 7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1" y="1232756"/>
            <a:ext cx="6196589" cy="1371600"/>
          </a:xfrm>
          <a:prstGeom prst="rect">
            <a:avLst/>
          </a:prstGeom>
        </p:spPr>
      </p:pic>
      <p:cxnSp>
        <p:nvCxnSpPr>
          <p:cNvPr id="72" name="直線コネクタ 71"/>
          <p:cNvCxnSpPr/>
          <p:nvPr/>
        </p:nvCxnSpPr>
        <p:spPr bwMode="auto">
          <a:xfrm>
            <a:off x="5868276" y="1692000"/>
            <a:ext cx="108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テキスト ボックス 72"/>
          <p:cNvSpPr txBox="1"/>
          <p:nvPr/>
        </p:nvSpPr>
        <p:spPr>
          <a:xfrm>
            <a:off x="5410453" y="947649"/>
            <a:ext cx="22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CC99"/>
                </a:solidFill>
                <a:latin typeface="Calibri" pitchFamily="34" charset="0"/>
              </a:rPr>
              <a:t>Regularization term</a:t>
            </a:r>
            <a:endParaRPr kumimoji="1" lang="ja-JP" altLang="en-US" sz="2000" dirty="0">
              <a:solidFill>
                <a:srgbClr val="00CC99"/>
              </a:solidFill>
              <a:latin typeface="Calibri" pitchFamily="34" charset="0"/>
            </a:endParaRPr>
          </a:p>
        </p:txBody>
      </p:sp>
      <p:cxnSp>
        <p:nvCxnSpPr>
          <p:cNvPr id="74" name="直線コネクタ 73"/>
          <p:cNvCxnSpPr/>
          <p:nvPr/>
        </p:nvCxnSpPr>
        <p:spPr bwMode="auto">
          <a:xfrm>
            <a:off x="3347864" y="1690748"/>
            <a:ext cx="2268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直線コネクタ 74"/>
          <p:cNvCxnSpPr/>
          <p:nvPr/>
        </p:nvCxnSpPr>
        <p:spPr bwMode="auto">
          <a:xfrm>
            <a:off x="1970724" y="2636912"/>
            <a:ext cx="187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円弧 69"/>
          <p:cNvSpPr/>
          <p:nvPr/>
        </p:nvSpPr>
        <p:spPr bwMode="auto">
          <a:xfrm flipV="1">
            <a:off x="2375756" y="296651"/>
            <a:ext cx="1584133" cy="2912537"/>
          </a:xfrm>
          <a:prstGeom prst="arc">
            <a:avLst>
              <a:gd name="adj1" fmla="val 16215062"/>
              <a:gd name="adj2" fmla="val 274956"/>
            </a:avLst>
          </a:prstGeom>
          <a:noFill/>
          <a:ln w="19050" cap="flat" cmpd="sng" algn="ctr">
            <a:solidFill>
              <a:srgbClr val="00CC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43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Dual Complex NMF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"Dual form" of Complex NMF</a:t>
            </a:r>
            <a:endParaRPr kumimoji="1" lang="ja-JP" altLang="en-US" dirty="0"/>
          </a:p>
        </p:txBody>
      </p:sp>
      <p:cxnSp>
        <p:nvCxnSpPr>
          <p:cNvPr id="37" name="直線コネクタ 36"/>
          <p:cNvCxnSpPr/>
          <p:nvPr/>
        </p:nvCxnSpPr>
        <p:spPr bwMode="auto">
          <a:xfrm>
            <a:off x="738135" y="3401263"/>
            <a:ext cx="237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グループ化 50"/>
          <p:cNvGrpSpPr/>
          <p:nvPr/>
        </p:nvGrpSpPr>
        <p:grpSpPr>
          <a:xfrm>
            <a:off x="5642073" y="3976696"/>
            <a:ext cx="3348000" cy="2738476"/>
            <a:chOff x="4942488" y="3465513"/>
            <a:chExt cx="3972958" cy="3249657"/>
          </a:xfrm>
        </p:grpSpPr>
        <p:sp>
          <p:nvSpPr>
            <p:cNvPr id="41" name="円/楕円 40"/>
            <p:cNvSpPr/>
            <p:nvPr/>
          </p:nvSpPr>
          <p:spPr bwMode="auto">
            <a:xfrm>
              <a:off x="5239847" y="6233927"/>
              <a:ext cx="3123168" cy="481243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42" name="直線コネクタ 41"/>
            <p:cNvCxnSpPr/>
            <p:nvPr/>
          </p:nvCxnSpPr>
          <p:spPr bwMode="auto">
            <a:xfrm rot="16200000" flipH="1">
              <a:off x="5397100" y="5065969"/>
              <a:ext cx="2808000" cy="65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43" name="直線コネクタ 42"/>
            <p:cNvCxnSpPr>
              <a:stCxn id="41" idx="2"/>
            </p:cNvCxnSpPr>
            <p:nvPr/>
          </p:nvCxnSpPr>
          <p:spPr bwMode="auto">
            <a:xfrm rot="10800000" flipH="1">
              <a:off x="5239846" y="4410856"/>
              <a:ext cx="1555544" cy="206369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線コネクタ 43"/>
            <p:cNvCxnSpPr>
              <a:stCxn id="41" idx="6"/>
            </p:cNvCxnSpPr>
            <p:nvPr/>
          </p:nvCxnSpPr>
          <p:spPr bwMode="auto">
            <a:xfrm flipH="1" flipV="1">
              <a:off x="6801427" y="4416993"/>
              <a:ext cx="1561589" cy="20575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線矢印コネクタ 44"/>
            <p:cNvCxnSpPr/>
            <p:nvPr/>
          </p:nvCxnSpPr>
          <p:spPr bwMode="auto">
            <a:xfrm>
              <a:off x="4942488" y="4405651"/>
              <a:ext cx="3972958" cy="13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線矢印コネクタ 45"/>
            <p:cNvCxnSpPr/>
            <p:nvPr/>
          </p:nvCxnSpPr>
          <p:spPr bwMode="auto">
            <a:xfrm flipV="1">
              <a:off x="5521338" y="3687710"/>
              <a:ext cx="2117754" cy="178685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テキスト ボックス 46"/>
            <p:cNvSpPr txBox="1"/>
            <p:nvPr/>
          </p:nvSpPr>
          <p:spPr>
            <a:xfrm>
              <a:off x="8438830" y="4028787"/>
              <a:ext cx="395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Calibri" pitchFamily="34" charset="0"/>
                </a:rPr>
                <a:t>Re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7166598" y="3465513"/>
              <a:ext cx="399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err="1" smtClean="0">
                  <a:latin typeface="Calibri" pitchFamily="34" charset="0"/>
                </a:rPr>
                <a:t>Im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9" name="円/楕円 48"/>
            <p:cNvSpPr/>
            <p:nvPr/>
          </p:nvSpPr>
          <p:spPr bwMode="auto">
            <a:xfrm>
              <a:off x="6136352" y="5102024"/>
              <a:ext cx="1356688" cy="481243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  <p:cxnSp>
        <p:nvCxnSpPr>
          <p:cNvPr id="50" name="直線コネクタ 49"/>
          <p:cNvCxnSpPr/>
          <p:nvPr/>
        </p:nvCxnSpPr>
        <p:spPr bwMode="auto">
          <a:xfrm rot="16200000" flipH="1">
            <a:off x="6613461" y="5375211"/>
            <a:ext cx="1901700" cy="7082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グループ化 50"/>
          <p:cNvGrpSpPr/>
          <p:nvPr/>
        </p:nvGrpSpPr>
        <p:grpSpPr>
          <a:xfrm>
            <a:off x="2537681" y="5814697"/>
            <a:ext cx="3020170" cy="697704"/>
            <a:chOff x="2167659" y="4743713"/>
            <a:chExt cx="3020170" cy="697704"/>
          </a:xfrm>
        </p:grpSpPr>
        <p:cxnSp>
          <p:nvCxnSpPr>
            <p:cNvPr id="53" name="直線矢印コネクタ 52"/>
            <p:cNvCxnSpPr/>
            <p:nvPr/>
          </p:nvCxnSpPr>
          <p:spPr bwMode="auto">
            <a:xfrm>
              <a:off x="3020120" y="4879034"/>
              <a:ext cx="460067" cy="97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テキスト ボックス 54"/>
            <p:cNvSpPr txBox="1"/>
            <p:nvPr/>
          </p:nvSpPr>
          <p:spPr>
            <a:xfrm>
              <a:off x="2167659" y="5072085"/>
              <a:ext cx="2125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800" dirty="0" smtClean="0">
                  <a:latin typeface="Calibri" pitchFamily="34" charset="0"/>
                </a:rPr>
                <a:t>Equality holds when </a:t>
              </a:r>
              <a:endParaRPr kumimoji="1" lang="ja-JP" altLang="en-US" sz="1800" dirty="0">
                <a:latin typeface="Calibri" pitchFamily="34" charset="0"/>
              </a:endParaRPr>
            </a:p>
          </p:txBody>
        </p:sp>
        <p:pic>
          <p:nvPicPr>
            <p:cNvPr id="60" name="図 59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lum/>
            </a:blip>
            <a:stretch>
              <a:fillRect/>
            </a:stretch>
          </p:blipFill>
          <p:spPr>
            <a:xfrm>
              <a:off x="2294377" y="4743715"/>
              <a:ext cx="590421" cy="240104"/>
            </a:xfrm>
            <a:prstGeom prst="rect">
              <a:avLst/>
            </a:prstGeom>
          </p:spPr>
        </p:pic>
        <p:pic>
          <p:nvPicPr>
            <p:cNvPr id="61" name="図 60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lum/>
            </a:blip>
            <a:stretch>
              <a:fillRect/>
            </a:stretch>
          </p:blipFill>
          <p:spPr>
            <a:xfrm>
              <a:off x="3613373" y="4743713"/>
              <a:ext cx="1574456" cy="240104"/>
            </a:xfrm>
            <a:prstGeom prst="rect">
              <a:avLst/>
            </a:prstGeom>
          </p:spPr>
        </p:pic>
        <p:pic>
          <p:nvPicPr>
            <p:cNvPr id="66" name="図 65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lum/>
            </a:blip>
            <a:stretch>
              <a:fillRect/>
            </a:stretch>
          </p:blipFill>
          <p:spPr>
            <a:xfrm>
              <a:off x="4216146" y="5124086"/>
              <a:ext cx="830523" cy="240103"/>
            </a:xfrm>
            <a:prstGeom prst="rect">
              <a:avLst/>
            </a:prstGeom>
          </p:spPr>
        </p:pic>
      </p:grpSp>
      <p:sp>
        <p:nvSpPr>
          <p:cNvPr id="67" name="平行四辺形 66"/>
          <p:cNvSpPr/>
          <p:nvPr/>
        </p:nvSpPr>
        <p:spPr bwMode="auto">
          <a:xfrm rot="20906399" flipH="1">
            <a:off x="6921624" y="5043558"/>
            <a:ext cx="1332751" cy="1522056"/>
          </a:xfrm>
          <a:prstGeom prst="parallelogram">
            <a:avLst>
              <a:gd name="adj" fmla="val 21845"/>
            </a:avLst>
          </a:prstGeom>
          <a:solidFill>
            <a:srgbClr val="99CC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0" y="3050603"/>
            <a:ext cx="2209802" cy="3291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2" y="3512318"/>
            <a:ext cx="4291588" cy="355092"/>
          </a:xfrm>
          <a:prstGeom prst="rect">
            <a:avLst/>
          </a:prstGeom>
        </p:spPr>
      </p:pic>
      <p:cxnSp>
        <p:nvCxnSpPr>
          <p:cNvPr id="38" name="直線コネクタ 37"/>
          <p:cNvCxnSpPr/>
          <p:nvPr/>
        </p:nvCxnSpPr>
        <p:spPr bwMode="auto">
          <a:xfrm>
            <a:off x="2115288" y="3867156"/>
            <a:ext cx="792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線コネクタ 35"/>
          <p:cNvCxnSpPr/>
          <p:nvPr/>
        </p:nvCxnSpPr>
        <p:spPr bwMode="auto">
          <a:xfrm>
            <a:off x="827823" y="4795564"/>
            <a:ext cx="2628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テキスト ボックス 51"/>
          <p:cNvSpPr txBox="1"/>
          <p:nvPr/>
        </p:nvSpPr>
        <p:spPr>
          <a:xfrm>
            <a:off x="1046901" y="4781569"/>
            <a:ext cx="3707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  <a:t>Surrogate function that </a:t>
            </a:r>
            <a:b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</a:br>
            <a:r>
              <a:rPr kumimoji="1" lang="en-US" altLang="ja-JP" sz="2400" dirty="0" err="1" smtClean="0">
                <a:solidFill>
                  <a:srgbClr val="7030A0"/>
                </a:solidFill>
                <a:latin typeface="Calibri" pitchFamily="34" charset="0"/>
              </a:rPr>
              <a:t>majorizes</a:t>
            </a:r>
            <a: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  <a:t> objective function</a:t>
            </a:r>
            <a:endParaRPr kumimoji="1" lang="ja-JP" altLang="en-US" sz="2400" dirty="0">
              <a:solidFill>
                <a:srgbClr val="7030A0"/>
              </a:solidFill>
              <a:latin typeface="Calibri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3986989"/>
            <a:ext cx="5155694" cy="35509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4438098"/>
            <a:ext cx="2767587" cy="329184"/>
          </a:xfrm>
          <a:prstGeom prst="rect">
            <a:avLst/>
          </a:prstGeom>
        </p:spPr>
      </p:pic>
      <p:sp>
        <p:nvSpPr>
          <p:cNvPr id="56" name="タイトル 1"/>
          <p:cNvSpPr txBox="1">
            <a:spLocks/>
          </p:cNvSpPr>
          <p:nvPr/>
        </p:nvSpPr>
        <p:spPr bwMode="auto">
          <a:xfrm>
            <a:off x="226953" y="152400"/>
            <a:ext cx="876312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Tahoma" pitchFamily="34" charset="0"/>
                <a:ea typeface="MS UI Gothic" pitchFamily="50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Tahoma" pitchFamily="34" charset="0"/>
                <a:ea typeface="MS UI Gothic" pitchFamily="50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Tahoma" pitchFamily="34" charset="0"/>
                <a:ea typeface="MS UI Gothic" pitchFamily="50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Tahoma" pitchFamily="34" charset="0"/>
                <a:ea typeface="MS UI Gothic" pitchFamily="50" charset="-128"/>
              </a:defRPr>
            </a:lvl9pPr>
          </a:lstStyle>
          <a:p>
            <a:r>
              <a:rPr lang="en-US" altLang="ja-JP" kern="0" dirty="0" smtClean="0"/>
              <a:t>Dual Complex NMF formulation</a:t>
            </a:r>
            <a:endParaRPr lang="ja-JP" altLang="en-US" kern="0" dirty="0"/>
          </a:p>
        </p:txBody>
      </p:sp>
      <p:pic>
        <p:nvPicPr>
          <p:cNvPr id="57" name="図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1" y="1232756"/>
            <a:ext cx="6196589" cy="1371600"/>
          </a:xfrm>
          <a:prstGeom prst="rect">
            <a:avLst/>
          </a:prstGeom>
        </p:spPr>
      </p:pic>
      <p:cxnSp>
        <p:nvCxnSpPr>
          <p:cNvPr id="58" name="直線コネクタ 57"/>
          <p:cNvCxnSpPr/>
          <p:nvPr/>
        </p:nvCxnSpPr>
        <p:spPr bwMode="auto">
          <a:xfrm>
            <a:off x="5868276" y="1692000"/>
            <a:ext cx="108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テキスト ボックス 58"/>
          <p:cNvSpPr txBox="1"/>
          <p:nvPr/>
        </p:nvSpPr>
        <p:spPr>
          <a:xfrm>
            <a:off x="5410453" y="947649"/>
            <a:ext cx="22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CC99"/>
                </a:solidFill>
                <a:latin typeface="Calibri" pitchFamily="34" charset="0"/>
              </a:rPr>
              <a:t>Regularization term</a:t>
            </a:r>
            <a:endParaRPr kumimoji="1" lang="ja-JP" altLang="en-US" sz="2000" dirty="0">
              <a:solidFill>
                <a:srgbClr val="00CC99"/>
              </a:solidFill>
              <a:latin typeface="Calibri" pitchFamily="34" charset="0"/>
            </a:endParaRPr>
          </a:p>
        </p:txBody>
      </p:sp>
      <p:cxnSp>
        <p:nvCxnSpPr>
          <p:cNvPr id="62" name="直線コネクタ 61"/>
          <p:cNvCxnSpPr/>
          <p:nvPr/>
        </p:nvCxnSpPr>
        <p:spPr bwMode="auto">
          <a:xfrm>
            <a:off x="3347864" y="1690748"/>
            <a:ext cx="2268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直線コネクタ 62"/>
          <p:cNvCxnSpPr/>
          <p:nvPr/>
        </p:nvCxnSpPr>
        <p:spPr bwMode="auto">
          <a:xfrm>
            <a:off x="1970724" y="2636912"/>
            <a:ext cx="187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円弧 63"/>
          <p:cNvSpPr/>
          <p:nvPr/>
        </p:nvSpPr>
        <p:spPr bwMode="auto">
          <a:xfrm flipV="1">
            <a:off x="2375756" y="296651"/>
            <a:ext cx="1584133" cy="2912537"/>
          </a:xfrm>
          <a:prstGeom prst="arc">
            <a:avLst>
              <a:gd name="adj1" fmla="val 16215062"/>
              <a:gd name="adj2" fmla="val 274956"/>
            </a:avLst>
          </a:prstGeom>
          <a:noFill/>
          <a:ln w="19050" cap="flat" cmpd="sng" algn="ctr">
            <a:solidFill>
              <a:srgbClr val="00CC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856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Dual Complex NMF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"Dual form" of Complex NMF</a:t>
            </a:r>
            <a:endParaRPr kumimoji="1" lang="ja-JP" altLang="en-US" dirty="0"/>
          </a:p>
        </p:txBody>
      </p:sp>
      <p:cxnSp>
        <p:nvCxnSpPr>
          <p:cNvPr id="37" name="直線コネクタ 36"/>
          <p:cNvCxnSpPr/>
          <p:nvPr/>
        </p:nvCxnSpPr>
        <p:spPr bwMode="auto">
          <a:xfrm>
            <a:off x="738135" y="3401263"/>
            <a:ext cx="237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グループ化 50"/>
          <p:cNvGrpSpPr/>
          <p:nvPr/>
        </p:nvGrpSpPr>
        <p:grpSpPr>
          <a:xfrm>
            <a:off x="5642073" y="3976696"/>
            <a:ext cx="3348000" cy="2738476"/>
            <a:chOff x="4942488" y="3465513"/>
            <a:chExt cx="3972958" cy="3249657"/>
          </a:xfrm>
        </p:grpSpPr>
        <p:sp>
          <p:nvSpPr>
            <p:cNvPr id="41" name="円/楕円 40"/>
            <p:cNvSpPr/>
            <p:nvPr/>
          </p:nvSpPr>
          <p:spPr bwMode="auto">
            <a:xfrm>
              <a:off x="5239847" y="6233927"/>
              <a:ext cx="3123168" cy="481243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cxnSp>
          <p:nvCxnSpPr>
            <p:cNvPr id="42" name="直線コネクタ 41"/>
            <p:cNvCxnSpPr/>
            <p:nvPr/>
          </p:nvCxnSpPr>
          <p:spPr bwMode="auto">
            <a:xfrm rot="16200000" flipH="1">
              <a:off x="5397100" y="5065969"/>
              <a:ext cx="2808000" cy="65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43" name="直線コネクタ 42"/>
            <p:cNvCxnSpPr>
              <a:stCxn id="41" idx="2"/>
            </p:cNvCxnSpPr>
            <p:nvPr/>
          </p:nvCxnSpPr>
          <p:spPr bwMode="auto">
            <a:xfrm rot="10800000" flipH="1">
              <a:off x="5239846" y="4410856"/>
              <a:ext cx="1555544" cy="206369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線コネクタ 43"/>
            <p:cNvCxnSpPr>
              <a:stCxn id="41" idx="6"/>
            </p:cNvCxnSpPr>
            <p:nvPr/>
          </p:nvCxnSpPr>
          <p:spPr bwMode="auto">
            <a:xfrm flipH="1" flipV="1">
              <a:off x="6801427" y="4416993"/>
              <a:ext cx="1561589" cy="20575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線矢印コネクタ 44"/>
            <p:cNvCxnSpPr/>
            <p:nvPr/>
          </p:nvCxnSpPr>
          <p:spPr bwMode="auto">
            <a:xfrm>
              <a:off x="4942488" y="4405651"/>
              <a:ext cx="3972958" cy="13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線矢印コネクタ 45"/>
            <p:cNvCxnSpPr/>
            <p:nvPr/>
          </p:nvCxnSpPr>
          <p:spPr bwMode="auto">
            <a:xfrm flipV="1">
              <a:off x="5521338" y="3687710"/>
              <a:ext cx="2117754" cy="178685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テキスト ボックス 46"/>
            <p:cNvSpPr txBox="1"/>
            <p:nvPr/>
          </p:nvSpPr>
          <p:spPr>
            <a:xfrm>
              <a:off x="8438830" y="4028787"/>
              <a:ext cx="395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Calibri" pitchFamily="34" charset="0"/>
                </a:rPr>
                <a:t>Re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7166598" y="3465513"/>
              <a:ext cx="399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err="1" smtClean="0">
                  <a:latin typeface="Calibri" pitchFamily="34" charset="0"/>
                </a:rPr>
                <a:t>Im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9" name="円/楕円 48"/>
            <p:cNvSpPr/>
            <p:nvPr/>
          </p:nvSpPr>
          <p:spPr bwMode="auto">
            <a:xfrm>
              <a:off x="6136352" y="5102024"/>
              <a:ext cx="1356688" cy="481243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  <p:cxnSp>
        <p:nvCxnSpPr>
          <p:cNvPr id="50" name="直線コネクタ 49"/>
          <p:cNvCxnSpPr/>
          <p:nvPr/>
        </p:nvCxnSpPr>
        <p:spPr bwMode="auto">
          <a:xfrm rot="16200000" flipH="1">
            <a:off x="6613461" y="5375211"/>
            <a:ext cx="1901700" cy="7082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グループ化 50"/>
          <p:cNvGrpSpPr/>
          <p:nvPr/>
        </p:nvGrpSpPr>
        <p:grpSpPr>
          <a:xfrm>
            <a:off x="2537681" y="5814697"/>
            <a:ext cx="3020170" cy="697704"/>
            <a:chOff x="2167659" y="4743713"/>
            <a:chExt cx="3020170" cy="697704"/>
          </a:xfrm>
        </p:grpSpPr>
        <p:cxnSp>
          <p:nvCxnSpPr>
            <p:cNvPr id="53" name="直線矢印コネクタ 52"/>
            <p:cNvCxnSpPr/>
            <p:nvPr/>
          </p:nvCxnSpPr>
          <p:spPr bwMode="auto">
            <a:xfrm>
              <a:off x="3020120" y="4879034"/>
              <a:ext cx="460067" cy="97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テキスト ボックス 54"/>
            <p:cNvSpPr txBox="1"/>
            <p:nvPr/>
          </p:nvSpPr>
          <p:spPr>
            <a:xfrm>
              <a:off x="2167659" y="5072085"/>
              <a:ext cx="2125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800" dirty="0" smtClean="0">
                  <a:latin typeface="Calibri" pitchFamily="34" charset="0"/>
                </a:rPr>
                <a:t>Equality holds when </a:t>
              </a:r>
              <a:endParaRPr kumimoji="1" lang="ja-JP" altLang="en-US" sz="1800" dirty="0">
                <a:latin typeface="Calibri" pitchFamily="34" charset="0"/>
              </a:endParaRPr>
            </a:p>
          </p:txBody>
        </p:sp>
        <p:pic>
          <p:nvPicPr>
            <p:cNvPr id="60" name="図 59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>
              <a:lum/>
            </a:blip>
            <a:stretch>
              <a:fillRect/>
            </a:stretch>
          </p:blipFill>
          <p:spPr>
            <a:xfrm>
              <a:off x="2294377" y="4743715"/>
              <a:ext cx="590421" cy="240104"/>
            </a:xfrm>
            <a:prstGeom prst="rect">
              <a:avLst/>
            </a:prstGeom>
          </p:spPr>
        </p:pic>
        <p:pic>
          <p:nvPicPr>
            <p:cNvPr id="61" name="図 60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>
              <a:lum/>
            </a:blip>
            <a:stretch>
              <a:fillRect/>
            </a:stretch>
          </p:blipFill>
          <p:spPr>
            <a:xfrm>
              <a:off x="3613373" y="4743713"/>
              <a:ext cx="1574456" cy="240104"/>
            </a:xfrm>
            <a:prstGeom prst="rect">
              <a:avLst/>
            </a:prstGeom>
          </p:spPr>
        </p:pic>
        <p:pic>
          <p:nvPicPr>
            <p:cNvPr id="66" name="図 65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>
              <a:lum/>
            </a:blip>
            <a:stretch>
              <a:fillRect/>
            </a:stretch>
          </p:blipFill>
          <p:spPr>
            <a:xfrm>
              <a:off x="4216146" y="5124086"/>
              <a:ext cx="830523" cy="240103"/>
            </a:xfrm>
            <a:prstGeom prst="rect">
              <a:avLst/>
            </a:prstGeom>
          </p:spPr>
        </p:pic>
      </p:grpSp>
      <p:sp>
        <p:nvSpPr>
          <p:cNvPr id="67" name="平行四辺形 66"/>
          <p:cNvSpPr/>
          <p:nvPr/>
        </p:nvSpPr>
        <p:spPr bwMode="auto">
          <a:xfrm rot="20906399" flipH="1">
            <a:off x="6921624" y="5043558"/>
            <a:ext cx="1332751" cy="1522056"/>
          </a:xfrm>
          <a:prstGeom prst="parallelogram">
            <a:avLst>
              <a:gd name="adj" fmla="val 21845"/>
            </a:avLst>
          </a:prstGeom>
          <a:solidFill>
            <a:srgbClr val="99CC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0" y="3050603"/>
            <a:ext cx="2209802" cy="3291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2" y="3512318"/>
            <a:ext cx="4291588" cy="355092"/>
          </a:xfrm>
          <a:prstGeom prst="rect">
            <a:avLst/>
          </a:prstGeom>
        </p:spPr>
      </p:pic>
      <p:cxnSp>
        <p:nvCxnSpPr>
          <p:cNvPr id="38" name="直線コネクタ 37"/>
          <p:cNvCxnSpPr/>
          <p:nvPr/>
        </p:nvCxnSpPr>
        <p:spPr bwMode="auto">
          <a:xfrm>
            <a:off x="2115288" y="3867156"/>
            <a:ext cx="792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線コネクタ 35"/>
          <p:cNvCxnSpPr/>
          <p:nvPr/>
        </p:nvCxnSpPr>
        <p:spPr bwMode="auto">
          <a:xfrm>
            <a:off x="827823" y="4795564"/>
            <a:ext cx="2628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テキスト ボックス 51"/>
          <p:cNvSpPr txBox="1"/>
          <p:nvPr/>
        </p:nvSpPr>
        <p:spPr>
          <a:xfrm>
            <a:off x="1046901" y="4781569"/>
            <a:ext cx="3707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  <a:t>Surrogate function that </a:t>
            </a:r>
            <a:b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</a:br>
            <a:r>
              <a:rPr kumimoji="1" lang="en-US" altLang="ja-JP" sz="2400" dirty="0" err="1" smtClean="0">
                <a:solidFill>
                  <a:srgbClr val="7030A0"/>
                </a:solidFill>
                <a:latin typeface="Calibri" pitchFamily="34" charset="0"/>
              </a:rPr>
              <a:t>majorizes</a:t>
            </a:r>
            <a:r>
              <a:rPr kumimoji="1" lang="en-US" altLang="ja-JP" sz="2400" dirty="0" smtClean="0">
                <a:solidFill>
                  <a:srgbClr val="7030A0"/>
                </a:solidFill>
                <a:latin typeface="Calibri" pitchFamily="34" charset="0"/>
              </a:rPr>
              <a:t> objective function</a:t>
            </a:r>
            <a:endParaRPr kumimoji="1" lang="ja-JP" altLang="en-US" sz="2400" dirty="0">
              <a:solidFill>
                <a:srgbClr val="7030A0"/>
              </a:solidFill>
              <a:latin typeface="Calibri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3986989"/>
            <a:ext cx="5155694" cy="35509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4438098"/>
            <a:ext cx="2767587" cy="329184"/>
          </a:xfrm>
          <a:prstGeom prst="rect">
            <a:avLst/>
          </a:prstGeom>
        </p:spPr>
      </p:pic>
      <p:sp>
        <p:nvSpPr>
          <p:cNvPr id="56" name="タイトル 1"/>
          <p:cNvSpPr txBox="1">
            <a:spLocks/>
          </p:cNvSpPr>
          <p:nvPr/>
        </p:nvSpPr>
        <p:spPr bwMode="auto">
          <a:xfrm>
            <a:off x="226953" y="152400"/>
            <a:ext cx="876312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HGPｺﾞｼｯｸM" pitchFamily="50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Tahoma" pitchFamily="34" charset="0"/>
                <a:ea typeface="MS UI Gothic" pitchFamily="50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Tahoma" pitchFamily="34" charset="0"/>
                <a:ea typeface="MS UI Gothic" pitchFamily="50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Tahoma" pitchFamily="34" charset="0"/>
                <a:ea typeface="MS UI Gothic" pitchFamily="50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Tahoma" pitchFamily="34" charset="0"/>
                <a:ea typeface="MS UI Gothic" pitchFamily="50" charset="-128"/>
              </a:defRPr>
            </a:lvl9pPr>
          </a:lstStyle>
          <a:p>
            <a:r>
              <a:rPr lang="en-US" altLang="ja-JP" kern="0" dirty="0" smtClean="0"/>
              <a:t>Dual Complex NMF formulation</a:t>
            </a:r>
            <a:endParaRPr lang="ja-JP" altLang="en-US" kern="0" dirty="0"/>
          </a:p>
        </p:txBody>
      </p:sp>
      <p:pic>
        <p:nvPicPr>
          <p:cNvPr id="57" name="図 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1" y="1232756"/>
            <a:ext cx="6196589" cy="1371600"/>
          </a:xfrm>
          <a:prstGeom prst="rect">
            <a:avLst/>
          </a:prstGeom>
        </p:spPr>
      </p:pic>
      <p:cxnSp>
        <p:nvCxnSpPr>
          <p:cNvPr id="58" name="直線コネクタ 57"/>
          <p:cNvCxnSpPr/>
          <p:nvPr/>
        </p:nvCxnSpPr>
        <p:spPr bwMode="auto">
          <a:xfrm>
            <a:off x="5868276" y="1692000"/>
            <a:ext cx="108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テキスト ボックス 58"/>
          <p:cNvSpPr txBox="1"/>
          <p:nvPr/>
        </p:nvSpPr>
        <p:spPr>
          <a:xfrm>
            <a:off x="5410453" y="947649"/>
            <a:ext cx="22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CC99"/>
                </a:solidFill>
                <a:latin typeface="Calibri" pitchFamily="34" charset="0"/>
              </a:rPr>
              <a:t>Regularization term</a:t>
            </a:r>
            <a:endParaRPr kumimoji="1" lang="ja-JP" altLang="en-US" sz="2000" dirty="0">
              <a:solidFill>
                <a:srgbClr val="00CC99"/>
              </a:solidFill>
              <a:latin typeface="Calibri" pitchFamily="34" charset="0"/>
            </a:endParaRPr>
          </a:p>
        </p:txBody>
      </p:sp>
      <p:cxnSp>
        <p:nvCxnSpPr>
          <p:cNvPr id="62" name="直線コネクタ 61"/>
          <p:cNvCxnSpPr/>
          <p:nvPr/>
        </p:nvCxnSpPr>
        <p:spPr bwMode="auto">
          <a:xfrm>
            <a:off x="3347864" y="1690748"/>
            <a:ext cx="2268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直線コネクタ 62"/>
          <p:cNvCxnSpPr/>
          <p:nvPr/>
        </p:nvCxnSpPr>
        <p:spPr bwMode="auto">
          <a:xfrm>
            <a:off x="1970724" y="2636912"/>
            <a:ext cx="187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円弧 63"/>
          <p:cNvSpPr/>
          <p:nvPr/>
        </p:nvSpPr>
        <p:spPr bwMode="auto">
          <a:xfrm flipV="1">
            <a:off x="2375756" y="296651"/>
            <a:ext cx="1584133" cy="2912537"/>
          </a:xfrm>
          <a:prstGeom prst="arc">
            <a:avLst>
              <a:gd name="adj1" fmla="val 16215062"/>
              <a:gd name="adj2" fmla="val 274956"/>
            </a:avLst>
          </a:prstGeom>
          <a:noFill/>
          <a:ln w="19050" cap="flat" cmpd="sng" algn="ctr">
            <a:solidFill>
              <a:srgbClr val="00CC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39" name="グループ化 38"/>
          <p:cNvGrpSpPr/>
          <p:nvPr/>
        </p:nvGrpSpPr>
        <p:grpSpPr>
          <a:xfrm>
            <a:off x="3878253" y="2004993"/>
            <a:ext cx="5192721" cy="4779981"/>
            <a:chOff x="3878253" y="2004993"/>
            <a:chExt cx="5192721" cy="4779981"/>
          </a:xfrm>
        </p:grpSpPr>
        <p:sp>
          <p:nvSpPr>
            <p:cNvPr id="54" name="正方形/長方形 53"/>
            <p:cNvSpPr/>
            <p:nvPr/>
          </p:nvSpPr>
          <p:spPr bwMode="auto">
            <a:xfrm>
              <a:off x="3878253" y="2004993"/>
              <a:ext cx="5192721" cy="4779981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 w="38100" cap="flat" cmpd="sng" algn="ctr">
              <a:solidFill>
                <a:srgbClr val="4045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65" name="Group 10"/>
            <p:cNvGrpSpPr>
              <a:grpSpLocks/>
            </p:cNvGrpSpPr>
            <p:nvPr/>
          </p:nvGrpSpPr>
          <p:grpSpPr bwMode="auto">
            <a:xfrm>
              <a:off x="4166968" y="4535526"/>
              <a:ext cx="4630738" cy="1290638"/>
              <a:chOff x="13650" y="8324"/>
              <a:chExt cx="4141" cy="1204"/>
            </a:xfrm>
          </p:grpSpPr>
          <p:sp>
            <p:nvSpPr>
              <p:cNvPr id="87" name="Line 11"/>
              <p:cNvSpPr>
                <a:spLocks noChangeShapeType="1"/>
              </p:cNvSpPr>
              <p:nvPr/>
            </p:nvSpPr>
            <p:spPr bwMode="auto">
              <a:xfrm>
                <a:off x="13681" y="8324"/>
                <a:ext cx="409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ja-JP" altLang="en-US"/>
              </a:p>
            </p:txBody>
          </p:sp>
          <p:sp>
            <p:nvSpPr>
              <p:cNvPr id="88" name="Line 12"/>
              <p:cNvSpPr>
                <a:spLocks noChangeShapeType="1"/>
              </p:cNvSpPr>
              <p:nvPr/>
            </p:nvSpPr>
            <p:spPr bwMode="auto">
              <a:xfrm>
                <a:off x="13650" y="9528"/>
                <a:ext cx="414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ja-JP" altLang="en-US"/>
              </a:p>
            </p:txBody>
          </p:sp>
        </p:grp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 flipV="1">
              <a:off x="5203606" y="3058974"/>
              <a:ext cx="1587" cy="3456000"/>
            </a:xfrm>
            <a:prstGeom prst="line">
              <a:avLst/>
            </a:prstGeom>
            <a:noFill/>
            <a:ln w="76200">
              <a:solidFill>
                <a:srgbClr val="333399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ja-JP" altLang="en-US"/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 flipV="1">
              <a:off x="7368956" y="3058974"/>
              <a:ext cx="1587" cy="3456000"/>
            </a:xfrm>
            <a:prstGeom prst="line">
              <a:avLst/>
            </a:prstGeom>
            <a:noFill/>
            <a:ln w="76200">
              <a:solidFill>
                <a:srgbClr val="333399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ja-JP" altLang="en-US"/>
            </a:p>
          </p:txBody>
        </p:sp>
        <p:sp>
          <p:nvSpPr>
            <p:cNvPr id="70" name="Text Box 15"/>
            <p:cNvSpPr txBox="1">
              <a:spLocks noChangeArrowheads="1"/>
            </p:cNvSpPr>
            <p:nvPr/>
          </p:nvSpPr>
          <p:spPr bwMode="auto">
            <a:xfrm>
              <a:off x="4378106" y="2370123"/>
              <a:ext cx="164623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kumimoji="0" lang="en-US" altLang="ja-JP" sz="2000" b="1" u="sng" dirty="0" smtClean="0">
                  <a:solidFill>
                    <a:srgbClr val="3333FF"/>
                  </a:solidFill>
                  <a:latin typeface="Calibri" pitchFamily="34" charset="0"/>
                </a:rPr>
                <a:t>Objective function</a:t>
              </a:r>
              <a:endParaRPr kumimoji="0" lang="ja-JP" altLang="en-US" sz="2000" b="1" u="sng" dirty="0">
                <a:solidFill>
                  <a:srgbClr val="3333FF"/>
                </a:solidFill>
                <a:latin typeface="Calibri" pitchFamily="34" charset="0"/>
              </a:endParaRPr>
            </a:p>
          </p:txBody>
        </p:sp>
        <p:sp>
          <p:nvSpPr>
            <p:cNvPr id="71" name="Text Box 16"/>
            <p:cNvSpPr txBox="1">
              <a:spLocks noChangeArrowheads="1"/>
            </p:cNvSpPr>
            <p:nvPr/>
          </p:nvSpPr>
          <p:spPr bwMode="auto">
            <a:xfrm>
              <a:off x="6806015" y="2371374"/>
              <a:ext cx="1125181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ja-JP" sz="2000" b="1" u="sng" dirty="0" smtClean="0">
                  <a:solidFill>
                    <a:srgbClr val="3333FF"/>
                  </a:solidFill>
                  <a:latin typeface="Calibri" pitchFamily="34" charset="0"/>
                </a:rPr>
                <a:t>Auxiliary</a:t>
              </a:r>
            </a:p>
            <a:p>
              <a:pPr algn="ctr" eaLnBrk="0" hangingPunct="0"/>
              <a:r>
                <a:rPr lang="en-US" altLang="ja-JP" sz="2000" b="1" u="sng" dirty="0" smtClean="0">
                  <a:solidFill>
                    <a:srgbClr val="3333FF"/>
                  </a:solidFill>
                  <a:latin typeface="Calibri" pitchFamily="34" charset="0"/>
                </a:rPr>
                <a:t>function</a:t>
              </a:r>
              <a:endParaRPr kumimoji="0" lang="ja-JP" altLang="en-US" sz="2000" b="1" u="sng" dirty="0">
                <a:solidFill>
                  <a:srgbClr val="3333FF"/>
                </a:solidFill>
                <a:latin typeface="Calibri" pitchFamily="34" charset="0"/>
              </a:endParaRPr>
            </a:p>
          </p:txBody>
        </p:sp>
        <p:sp>
          <p:nvSpPr>
            <p:cNvPr id="72" name="Rectangle 17"/>
            <p:cNvSpPr>
              <a:spLocks noChangeArrowheads="1"/>
            </p:cNvSpPr>
            <p:nvPr/>
          </p:nvSpPr>
          <p:spPr bwMode="auto">
            <a:xfrm>
              <a:off x="4554318" y="4311689"/>
              <a:ext cx="1300163" cy="42545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66FFCC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3" name="Rectangle 18"/>
            <p:cNvSpPr>
              <a:spLocks noChangeArrowheads="1"/>
            </p:cNvSpPr>
            <p:nvPr/>
          </p:nvSpPr>
          <p:spPr bwMode="auto">
            <a:xfrm>
              <a:off x="6384706" y="3525876"/>
              <a:ext cx="1931987" cy="42862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99CCFF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4" name="Rectangle 19"/>
            <p:cNvSpPr>
              <a:spLocks noChangeArrowheads="1"/>
            </p:cNvSpPr>
            <p:nvPr/>
          </p:nvSpPr>
          <p:spPr bwMode="auto">
            <a:xfrm>
              <a:off x="6389468" y="4318039"/>
              <a:ext cx="1936750" cy="4270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99CCFF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5" name="Rectangle 20"/>
            <p:cNvSpPr>
              <a:spLocks noChangeArrowheads="1"/>
            </p:cNvSpPr>
            <p:nvPr/>
          </p:nvSpPr>
          <p:spPr bwMode="auto">
            <a:xfrm>
              <a:off x="4560668" y="5600739"/>
              <a:ext cx="1301750" cy="4270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66FFCC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76" name="Rectangle 21"/>
            <p:cNvSpPr>
              <a:spLocks noChangeArrowheads="1"/>
            </p:cNvSpPr>
            <p:nvPr/>
          </p:nvSpPr>
          <p:spPr bwMode="auto">
            <a:xfrm>
              <a:off x="6389468" y="5075276"/>
              <a:ext cx="1931988" cy="4270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99CCFF"/>
                </a:gs>
              </a:gsLst>
              <a:lin ang="27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kumimoji="0" lang="ja-JP" altLang="en-US" sz="2000" b="1">
                <a:solidFill>
                  <a:srgbClr val="000000"/>
                </a:solidFill>
              </a:endParaRPr>
            </a:p>
          </p:txBody>
        </p:sp>
        <p:pic>
          <p:nvPicPr>
            <p:cNvPr id="77" name="図 76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4799044" y="4362179"/>
              <a:ext cx="795320" cy="308263"/>
            </a:xfrm>
            <a:prstGeom prst="rect">
              <a:avLst/>
            </a:prstGeom>
            <a:noFill/>
          </p:spPr>
        </p:pic>
        <p:sp>
          <p:nvSpPr>
            <p:cNvPr id="78" name="円弧 77"/>
            <p:cNvSpPr/>
            <p:nvPr/>
          </p:nvSpPr>
          <p:spPr bwMode="auto">
            <a:xfrm flipH="1">
              <a:off x="4306294" y="4436397"/>
              <a:ext cx="959453" cy="1512000"/>
            </a:xfrm>
            <a:prstGeom prst="arc">
              <a:avLst>
                <a:gd name="adj1" fmla="val 17290497"/>
                <a:gd name="adj2" fmla="val 4260752"/>
              </a:avLst>
            </a:pr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79" name="図 78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4687420" y="5656293"/>
              <a:ext cx="1052996" cy="308344"/>
            </a:xfrm>
            <a:prstGeom prst="rect">
              <a:avLst/>
            </a:prstGeom>
            <a:noFill/>
          </p:spPr>
        </p:pic>
        <p:pic>
          <p:nvPicPr>
            <p:cNvPr id="80" name="図 79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6677586" y="3594915"/>
              <a:ext cx="1363149" cy="308754"/>
            </a:xfrm>
            <a:prstGeom prst="rect">
              <a:avLst/>
            </a:prstGeom>
            <a:noFill/>
          </p:spPr>
        </p:pic>
        <p:pic>
          <p:nvPicPr>
            <p:cNvPr id="81" name="図 80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6550000" y="4376360"/>
              <a:ext cx="1620960" cy="308754"/>
            </a:xfrm>
            <a:prstGeom prst="rect">
              <a:avLst/>
            </a:prstGeom>
            <a:noFill/>
          </p:spPr>
        </p:pic>
        <p:pic>
          <p:nvPicPr>
            <p:cNvPr id="82" name="図 81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6434163" y="5126484"/>
              <a:ext cx="1877225" cy="308753"/>
            </a:xfrm>
            <a:prstGeom prst="rect">
              <a:avLst/>
            </a:prstGeom>
            <a:noFill/>
          </p:spPr>
        </p:pic>
        <p:sp>
          <p:nvSpPr>
            <p:cNvPr id="83" name="円弧 82"/>
            <p:cNvSpPr/>
            <p:nvPr/>
          </p:nvSpPr>
          <p:spPr bwMode="auto">
            <a:xfrm flipH="1">
              <a:off x="6081345" y="3721104"/>
              <a:ext cx="864000" cy="828000"/>
            </a:xfrm>
            <a:prstGeom prst="arc">
              <a:avLst>
                <a:gd name="adj1" fmla="val 17290497"/>
                <a:gd name="adj2" fmla="val 4260752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84" name="円弧 83"/>
            <p:cNvSpPr/>
            <p:nvPr/>
          </p:nvSpPr>
          <p:spPr bwMode="auto">
            <a:xfrm>
              <a:off x="7760943" y="4535526"/>
              <a:ext cx="864000" cy="828000"/>
            </a:xfrm>
            <a:prstGeom prst="arc">
              <a:avLst>
                <a:gd name="adj1" fmla="val 17290497"/>
                <a:gd name="adj2" fmla="val 4260752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85" name="Text Box 32"/>
            <p:cNvSpPr txBox="1">
              <a:spLocks noChangeArrowheads="1"/>
            </p:cNvSpPr>
            <p:nvPr/>
          </p:nvSpPr>
          <p:spPr bwMode="auto">
            <a:xfrm>
              <a:off x="5630877" y="3794130"/>
              <a:ext cx="48122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ja-JP" sz="2000" b="1" dirty="0">
                  <a:solidFill>
                    <a:srgbClr val="FF0066"/>
                  </a:solidFill>
                  <a:latin typeface="Calibri" pitchFamily="34" charset="0"/>
                </a:rPr>
                <a:t>[1]</a:t>
              </a:r>
            </a:p>
          </p:txBody>
        </p:sp>
        <p:sp>
          <p:nvSpPr>
            <p:cNvPr id="86" name="Text Box 33"/>
            <p:cNvSpPr txBox="1">
              <a:spLocks noChangeArrowheads="1"/>
            </p:cNvSpPr>
            <p:nvPr/>
          </p:nvSpPr>
          <p:spPr bwMode="auto">
            <a:xfrm>
              <a:off x="8581877" y="4729169"/>
              <a:ext cx="48122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0" lang="en-US" altLang="ja-JP" sz="2000" b="1" dirty="0">
                  <a:solidFill>
                    <a:srgbClr val="FF0066"/>
                  </a:solidFill>
                  <a:latin typeface="Calibri" pitchFamily="34" charset="0"/>
                </a:rPr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458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Dual Complex NMF algorithm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Optimization algorithm:</a:t>
            </a:r>
            <a:endParaRPr kumimoji="1" lang="ja-JP" altLang="en-US" dirty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 bwMode="auto">
          <a:xfrm>
            <a:off x="647564" y="1232756"/>
            <a:ext cx="8497888" cy="535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Char char="n"/>
              <a:defRPr kumimoji="1" sz="2400">
                <a:solidFill>
                  <a:srgbClr val="000000"/>
                </a:solidFill>
                <a:latin typeface="Calibri" pitchFamily="34" charset="0"/>
                <a:ea typeface="HGPｺﾞｼｯｸM" pitchFamily="50" charset="-128"/>
                <a:cs typeface="+mn-cs"/>
              </a:defRPr>
            </a:lvl1pPr>
            <a:lvl2pPr marL="628650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2pPr>
            <a:lvl3pPr marL="990600" indent="-2746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kumimoji="1" sz="20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3pPr>
            <a:lvl4pPr marL="1343025" indent="-260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4pPr>
            <a:lvl5pPr marL="1704975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Calibri" pitchFamily="34" charset="0"/>
                <a:ea typeface="HGPｺﾞｼｯｸM" pitchFamily="50" charset="-128"/>
              </a:defRPr>
            </a:lvl5pPr>
            <a:lvl6pPr marL="20732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304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876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44875" indent="-1841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ja-JP" b="1" kern="0" dirty="0" smtClean="0">
                <a:solidFill>
                  <a:srgbClr val="FF0066"/>
                </a:solidFill>
              </a:rPr>
              <a:t>(Step 1) Update auxiliary variables</a:t>
            </a:r>
          </a:p>
          <a:p>
            <a:endParaRPr lang="en-US" altLang="ja-JP" kern="0" dirty="0" smtClean="0"/>
          </a:p>
          <a:p>
            <a:endParaRPr lang="en-US" altLang="ja-JP" sz="1800" kern="0" dirty="0" smtClean="0"/>
          </a:p>
          <a:p>
            <a:pPr>
              <a:buFont typeface="Wingdings" pitchFamily="2" charset="2"/>
              <a:buNone/>
            </a:pPr>
            <a:r>
              <a:rPr lang="en-US" altLang="ja-JP" b="1" kern="0" dirty="0" smtClean="0">
                <a:solidFill>
                  <a:srgbClr val="FF0066"/>
                </a:solidFill>
              </a:rPr>
              <a:t>(Step 2) Update model parameters</a:t>
            </a:r>
            <a:endParaRPr lang="ja-JP" altLang="en-US" b="1" kern="0" dirty="0">
              <a:solidFill>
                <a:srgbClr val="FF0066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9" y="3062100"/>
            <a:ext cx="3108054" cy="13249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9" y="4466643"/>
            <a:ext cx="3039469" cy="13249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9" y="1900064"/>
            <a:ext cx="2336297" cy="3048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292080" y="3971569"/>
            <a:ext cx="3696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Leads to the dual version of </a:t>
            </a:r>
            <a:br>
              <a:rPr kumimoji="1" lang="en-US" altLang="ja-JP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</a:br>
            <a:r>
              <a:rPr kumimoji="1" lang="en-US" altLang="ja-JP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the complex NMF algorithm</a:t>
            </a:r>
            <a:endParaRPr kumimoji="1" lang="ja-JP" altLang="en-US" sz="2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図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5850000"/>
            <a:ext cx="5993903" cy="6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8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Constraint that all complex spectrograms must satisfy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/>
            <a:r>
              <a:rPr lang="en-US" altLang="ja-JP" dirty="0" smtClean="0"/>
              <a:t>C</a:t>
            </a:r>
            <a:r>
              <a:rPr kumimoji="1" lang="en-US" altLang="ja-JP" dirty="0" smtClean="0"/>
              <a:t>omplex NMF and IS-NMF treat phase at each time-frequency point as independent parameter (or latent variable).</a:t>
            </a:r>
          </a:p>
          <a:p>
            <a:pPr marL="266700" indent="-266700"/>
            <a:r>
              <a:rPr kumimoji="1" lang="en-US" altLang="ja-JP" sz="2200" dirty="0" smtClean="0"/>
              <a:t>However, phases at different time-frequency points are in fact constrained and dependent on each other.</a:t>
            </a:r>
            <a:br>
              <a:rPr kumimoji="1" lang="en-US" altLang="ja-JP" sz="2200" dirty="0" smtClean="0"/>
            </a:br>
            <a:endParaRPr kumimoji="1" lang="ja-JP" altLang="en-US" sz="2200" dirty="0">
              <a:solidFill>
                <a:srgbClr val="FF0066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6418800" y="3102911"/>
            <a:ext cx="98176" cy="2608489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418800" y="3102911"/>
            <a:ext cx="98176" cy="4649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133" name="グループ化 132"/>
          <p:cNvGrpSpPr/>
          <p:nvPr/>
        </p:nvGrpSpPr>
        <p:grpSpPr>
          <a:xfrm>
            <a:off x="6518552" y="3023695"/>
            <a:ext cx="1984154" cy="584775"/>
            <a:chOff x="6518552" y="3023695"/>
            <a:chExt cx="1984154" cy="584775"/>
          </a:xfrm>
        </p:grpSpPr>
        <p:sp>
          <p:nvSpPr>
            <p:cNvPr id="45" name="テキスト ボックス 44"/>
            <p:cNvSpPr txBox="1"/>
            <p:nvPr/>
          </p:nvSpPr>
          <p:spPr>
            <a:xfrm>
              <a:off x="6759793" y="3023695"/>
              <a:ext cx="17429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 smtClean="0">
                  <a:latin typeface="Calibri" pitchFamily="34" charset="0"/>
                </a:rPr>
                <a:t>Complex spectrum</a:t>
              </a:r>
            </a:p>
            <a:p>
              <a:pPr algn="l"/>
              <a:r>
                <a:rPr kumimoji="1" lang="en-US" altLang="ja-JP" dirty="0" smtClean="0">
                  <a:latin typeface="Calibri" pitchFamily="34" charset="0"/>
                </a:rPr>
                <a:t>at frame 1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7" name="右中かっこ 46"/>
            <p:cNvSpPr/>
            <p:nvPr/>
          </p:nvSpPr>
          <p:spPr bwMode="auto">
            <a:xfrm>
              <a:off x="6518552" y="3139751"/>
              <a:ext cx="134689" cy="399520"/>
            </a:xfrm>
            <a:prstGeom prst="rightBrace">
              <a:avLst>
                <a:gd name="adj1" fmla="val 33084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51" name="直線コネクタ 50"/>
            <p:cNvCxnSpPr>
              <a:stCxn id="47" idx="1"/>
            </p:cNvCxnSpPr>
            <p:nvPr/>
          </p:nvCxnSpPr>
          <p:spPr bwMode="auto">
            <a:xfrm rot="10800000" flipH="1">
              <a:off x="6653240" y="3210895"/>
              <a:ext cx="182565" cy="1286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4" name="グループ化 133"/>
          <p:cNvGrpSpPr/>
          <p:nvPr/>
        </p:nvGrpSpPr>
        <p:grpSpPr>
          <a:xfrm>
            <a:off x="6518552" y="3614420"/>
            <a:ext cx="1984154" cy="843839"/>
            <a:chOff x="6518552" y="3614420"/>
            <a:chExt cx="1984154" cy="843839"/>
          </a:xfrm>
        </p:grpSpPr>
        <p:sp>
          <p:nvSpPr>
            <p:cNvPr id="46" name="テキスト ボックス 45"/>
            <p:cNvSpPr txBox="1"/>
            <p:nvPr/>
          </p:nvSpPr>
          <p:spPr>
            <a:xfrm>
              <a:off x="6759793" y="3873484"/>
              <a:ext cx="17429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 smtClean="0">
                  <a:latin typeface="Calibri" pitchFamily="34" charset="0"/>
                </a:rPr>
                <a:t>Complex spectrum</a:t>
              </a:r>
            </a:p>
            <a:p>
              <a:pPr algn="l"/>
              <a:r>
                <a:rPr kumimoji="1" lang="en-US" altLang="ja-JP" dirty="0" smtClean="0">
                  <a:latin typeface="Calibri" pitchFamily="34" charset="0"/>
                </a:rPr>
                <a:t>at frame 2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9" name="右中かっこ 48"/>
            <p:cNvSpPr/>
            <p:nvPr/>
          </p:nvSpPr>
          <p:spPr bwMode="auto">
            <a:xfrm>
              <a:off x="6518552" y="3614420"/>
              <a:ext cx="134689" cy="399520"/>
            </a:xfrm>
            <a:prstGeom prst="rightBrace">
              <a:avLst>
                <a:gd name="adj1" fmla="val 33084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53" name="直線コネクタ 52"/>
            <p:cNvCxnSpPr>
              <a:stCxn id="49" idx="1"/>
            </p:cNvCxnSpPr>
            <p:nvPr/>
          </p:nvCxnSpPr>
          <p:spPr bwMode="auto">
            <a:xfrm rot="10800000" flipH="1" flipV="1">
              <a:off x="6653241" y="3814179"/>
              <a:ext cx="219078" cy="1632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4" name="正方形/長方形 623"/>
          <p:cNvSpPr/>
          <p:nvPr/>
        </p:nvSpPr>
        <p:spPr bwMode="auto">
          <a:xfrm>
            <a:off x="6418800" y="3567256"/>
            <a:ext cx="98176" cy="4649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633" name="図 63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6403431" y="2871294"/>
            <a:ext cx="176784" cy="152400"/>
          </a:xfrm>
          <a:prstGeom prst="rect">
            <a:avLst/>
          </a:prstGeom>
        </p:spPr>
      </p:pic>
      <p:sp>
        <p:nvSpPr>
          <p:cNvPr id="634" name="テキスト ボックス 633"/>
          <p:cNvSpPr txBox="1"/>
          <p:nvPr/>
        </p:nvSpPr>
        <p:spPr>
          <a:xfrm>
            <a:off x="6617029" y="2224071"/>
            <a:ext cx="2263505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kumimoji="1" lang="en-US" altLang="ja-JP" sz="1800" b="1" dirty="0" smtClean="0">
                <a:solidFill>
                  <a:srgbClr val="3333FF"/>
                </a:solidFill>
                <a:latin typeface="Calibri" pitchFamily="34" charset="0"/>
              </a:rPr>
              <a:t>Complex spectrogram</a:t>
            </a:r>
          </a:p>
          <a:p>
            <a:pPr algn="l">
              <a:lnSpc>
                <a:spcPts val="2000"/>
              </a:lnSpc>
            </a:pPr>
            <a:r>
              <a:rPr kumimoji="1" lang="en-US" altLang="ja-JP" sz="1800" b="1" dirty="0" smtClean="0">
                <a:solidFill>
                  <a:srgbClr val="3333FF"/>
                </a:solidFill>
                <a:latin typeface="Calibri" pitchFamily="34" charset="0"/>
              </a:rPr>
              <a:t>arranged as vector</a:t>
            </a:r>
            <a:endParaRPr kumimoji="1" lang="ja-JP" altLang="en-US" sz="1800" b="1" dirty="0">
              <a:solidFill>
                <a:srgbClr val="3333FF"/>
              </a:solidFill>
              <a:latin typeface="Calibri" pitchFamily="34" charset="0"/>
            </a:endParaRPr>
          </a:p>
        </p:txBody>
      </p:sp>
      <p:sp>
        <p:nvSpPr>
          <p:cNvPr id="638" name="フリーフォーム 637"/>
          <p:cNvSpPr/>
          <p:nvPr/>
        </p:nvSpPr>
        <p:spPr bwMode="auto">
          <a:xfrm flipH="1">
            <a:off x="6526517" y="2587668"/>
            <a:ext cx="90211" cy="266700"/>
          </a:xfrm>
          <a:custGeom>
            <a:avLst/>
            <a:gdLst>
              <a:gd name="connsiteX0" fmla="*/ 0 w 180975"/>
              <a:gd name="connsiteY0" fmla="*/ 0 h 266700"/>
              <a:gd name="connsiteX1" fmla="*/ 123825 w 180975"/>
              <a:gd name="connsiteY1" fmla="*/ 104775 h 266700"/>
              <a:gd name="connsiteX2" fmla="*/ 180975 w 180975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975" h="266700">
                <a:moveTo>
                  <a:pt x="0" y="0"/>
                </a:moveTo>
                <a:cubicBezTo>
                  <a:pt x="46831" y="30162"/>
                  <a:pt x="93663" y="60325"/>
                  <a:pt x="123825" y="104775"/>
                </a:cubicBezTo>
                <a:cubicBezTo>
                  <a:pt x="153987" y="149225"/>
                  <a:pt x="167481" y="207962"/>
                  <a:pt x="180975" y="266700"/>
                </a:cubicBezTo>
              </a:path>
            </a:pathLst>
          </a:custGeom>
          <a:noFill/>
          <a:ln w="1905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04" name="正方形/長方形 103"/>
          <p:cNvSpPr/>
          <p:nvPr/>
        </p:nvSpPr>
        <p:spPr bwMode="auto">
          <a:xfrm>
            <a:off x="835200" y="3048658"/>
            <a:ext cx="140856" cy="115015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5" name="正方形/長方形 104"/>
          <p:cNvSpPr/>
          <p:nvPr/>
        </p:nvSpPr>
        <p:spPr bwMode="auto">
          <a:xfrm>
            <a:off x="975018" y="3045006"/>
            <a:ext cx="140856" cy="115380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6" name="正方形/長方形 105"/>
          <p:cNvSpPr/>
          <p:nvPr/>
        </p:nvSpPr>
        <p:spPr bwMode="auto">
          <a:xfrm>
            <a:off x="1115498" y="3046194"/>
            <a:ext cx="134011" cy="1152617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1246697" y="3046236"/>
            <a:ext cx="140856" cy="115015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1384922" y="3045600"/>
            <a:ext cx="130874" cy="115501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1516695" y="3045600"/>
            <a:ext cx="134045" cy="115491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1" name="正方形/長方形 110"/>
          <p:cNvSpPr/>
          <p:nvPr/>
        </p:nvSpPr>
        <p:spPr bwMode="auto">
          <a:xfrm>
            <a:off x="1790430" y="3045600"/>
            <a:ext cx="140856" cy="115620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2" name="正方形/長方形 111"/>
          <p:cNvSpPr/>
          <p:nvPr/>
        </p:nvSpPr>
        <p:spPr bwMode="auto">
          <a:xfrm>
            <a:off x="1930910" y="3045600"/>
            <a:ext cx="134011" cy="115620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3" name="正方形/長方形 112"/>
          <p:cNvSpPr/>
          <p:nvPr/>
        </p:nvSpPr>
        <p:spPr bwMode="auto">
          <a:xfrm>
            <a:off x="2062902" y="3045600"/>
            <a:ext cx="140856" cy="115499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4" name="正方形/長方形 113"/>
          <p:cNvSpPr/>
          <p:nvPr/>
        </p:nvSpPr>
        <p:spPr bwMode="auto">
          <a:xfrm>
            <a:off x="2200334" y="3045600"/>
            <a:ext cx="130874" cy="115620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5" name="正方形/長方形 114"/>
          <p:cNvSpPr/>
          <p:nvPr/>
        </p:nvSpPr>
        <p:spPr bwMode="auto">
          <a:xfrm>
            <a:off x="2332107" y="3045600"/>
            <a:ext cx="134045" cy="115431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446031" y="2552688"/>
            <a:ext cx="22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0" b="1" dirty="0" smtClean="0">
                <a:solidFill>
                  <a:srgbClr val="3333FF"/>
                </a:solidFill>
                <a:latin typeface="Calibri" pitchFamily="34" charset="0"/>
              </a:rPr>
              <a:t>Complex spectrogram</a:t>
            </a:r>
            <a:endParaRPr lang="ja-JP" altLang="en-US" sz="1800" b="1" dirty="0">
              <a:solidFill>
                <a:srgbClr val="3333FF"/>
              </a:solidFill>
              <a:latin typeface="Calibri" pitchFamily="34" charset="0"/>
            </a:endParaRPr>
          </a:p>
        </p:txBody>
      </p:sp>
      <p:sp>
        <p:nvSpPr>
          <p:cNvPr id="117" name="Text Box 27"/>
          <p:cNvSpPr txBox="1">
            <a:spLocks noChangeArrowheads="1"/>
          </p:cNvSpPr>
          <p:nvPr/>
        </p:nvSpPr>
        <p:spPr bwMode="auto">
          <a:xfrm>
            <a:off x="2016840" y="4163462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ja-JP" sz="1400" dirty="0" smtClean="0">
                <a:latin typeface="Calibri" pitchFamily="34" charset="0"/>
                <a:ea typeface="HGPｺﾞｼｯｸM" pitchFamily="50" charset="-128"/>
              </a:rPr>
              <a:t>Time</a:t>
            </a:r>
            <a:endParaRPr lang="ja-JP" altLang="en-US" sz="14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18" name="Text Box 28"/>
          <p:cNvSpPr txBox="1">
            <a:spLocks noChangeArrowheads="1"/>
          </p:cNvSpPr>
          <p:nvPr/>
        </p:nvSpPr>
        <p:spPr bwMode="auto">
          <a:xfrm rot="16200000">
            <a:off x="206893" y="3279208"/>
            <a:ext cx="9469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HGPｺﾞｼｯｸM" pitchFamily="50" charset="-128"/>
              </a:rPr>
              <a:t>Frequency</a:t>
            </a:r>
            <a:endParaRPr lang="ja-JP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19" name="正方形/長方形 118"/>
          <p:cNvSpPr/>
          <p:nvPr/>
        </p:nvSpPr>
        <p:spPr bwMode="auto">
          <a:xfrm>
            <a:off x="835200" y="3045600"/>
            <a:ext cx="140856" cy="11538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0" name="正方形/長方形 119"/>
          <p:cNvSpPr/>
          <p:nvPr/>
        </p:nvSpPr>
        <p:spPr bwMode="auto">
          <a:xfrm>
            <a:off x="979671" y="3045600"/>
            <a:ext cx="140856" cy="11501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1" name="正方形/長方形 120"/>
          <p:cNvSpPr/>
          <p:nvPr/>
        </p:nvSpPr>
        <p:spPr bwMode="auto">
          <a:xfrm>
            <a:off x="1109999" y="3045600"/>
            <a:ext cx="140856" cy="115386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2" name="正方形/長方形 121"/>
          <p:cNvSpPr/>
          <p:nvPr/>
        </p:nvSpPr>
        <p:spPr bwMode="auto">
          <a:xfrm>
            <a:off x="1246927" y="3045600"/>
            <a:ext cx="140856" cy="115491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3" name="正方形/長方形 122"/>
          <p:cNvSpPr/>
          <p:nvPr/>
        </p:nvSpPr>
        <p:spPr bwMode="auto">
          <a:xfrm>
            <a:off x="1649191" y="3045600"/>
            <a:ext cx="140856" cy="115491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5" name="正方形/長方形 124"/>
          <p:cNvSpPr/>
          <p:nvPr/>
        </p:nvSpPr>
        <p:spPr bwMode="auto">
          <a:xfrm>
            <a:off x="6418800" y="4032000"/>
            <a:ext cx="98176" cy="4649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26" name="正方形/長方形 125"/>
          <p:cNvSpPr/>
          <p:nvPr/>
        </p:nvSpPr>
        <p:spPr bwMode="auto">
          <a:xfrm>
            <a:off x="6418800" y="4496953"/>
            <a:ext cx="98176" cy="4649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10" name="円弧 109"/>
          <p:cNvSpPr/>
          <p:nvPr/>
        </p:nvSpPr>
        <p:spPr bwMode="auto">
          <a:xfrm>
            <a:off x="834943" y="2625714"/>
            <a:ext cx="5691574" cy="1606572"/>
          </a:xfrm>
          <a:prstGeom prst="arc">
            <a:avLst>
              <a:gd name="adj1" fmla="val 11035531"/>
              <a:gd name="adj2" fmla="val 21408284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24" name="円弧 123"/>
          <p:cNvSpPr/>
          <p:nvPr/>
        </p:nvSpPr>
        <p:spPr bwMode="auto">
          <a:xfrm>
            <a:off x="811161" y="2889132"/>
            <a:ext cx="5692271" cy="1884541"/>
          </a:xfrm>
          <a:prstGeom prst="arc">
            <a:avLst>
              <a:gd name="adj1" fmla="val 11288787"/>
              <a:gd name="adj2" fmla="val 21408284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31" name="円弧 130"/>
          <p:cNvSpPr/>
          <p:nvPr/>
        </p:nvSpPr>
        <p:spPr bwMode="auto">
          <a:xfrm>
            <a:off x="409518" y="3155574"/>
            <a:ext cx="6093914" cy="2646771"/>
          </a:xfrm>
          <a:prstGeom prst="arc">
            <a:avLst>
              <a:gd name="adj1" fmla="val 12073231"/>
              <a:gd name="adj2" fmla="val 21301652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32" name="円弧 131"/>
          <p:cNvSpPr/>
          <p:nvPr/>
        </p:nvSpPr>
        <p:spPr bwMode="auto">
          <a:xfrm>
            <a:off x="358775" y="3376024"/>
            <a:ext cx="6184927" cy="3266120"/>
          </a:xfrm>
          <a:prstGeom prst="arc">
            <a:avLst>
              <a:gd name="adj1" fmla="val 12552161"/>
              <a:gd name="adj2" fmla="val 21147822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2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24" grpId="0" animBg="1"/>
      <p:bldP spid="119" grpId="0" animBg="1"/>
      <p:bldP spid="120" grpId="0" animBg="1"/>
      <p:bldP spid="121" grpId="0" animBg="1"/>
      <p:bldP spid="122" grpId="0" animBg="1"/>
      <p:bldP spid="125" grpId="0" animBg="1"/>
      <p:bldP spid="126" grpId="0" animBg="1"/>
      <p:bldP spid="110" grpId="0" animBg="1"/>
      <p:bldP spid="110" grpId="1" animBg="1"/>
      <p:bldP spid="124" grpId="0" animBg="1"/>
      <p:bldP spid="124" grpId="1" animBg="1"/>
      <p:bldP spid="131" grpId="0" animBg="1"/>
      <p:bldP spid="131" grpId="1" animBg="1"/>
      <p:bldP spid="132" grpId="0" animBg="1"/>
      <p:bldP spid="132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Constraint that all complex spectrograms must satisfy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/>
            <a:r>
              <a:rPr lang="en-US" altLang="ja-JP" dirty="0" smtClean="0"/>
              <a:t>C</a:t>
            </a:r>
            <a:r>
              <a:rPr kumimoji="1" lang="en-US" altLang="ja-JP" dirty="0" smtClean="0"/>
              <a:t>omplex NMF and IS-NMF treat phase at each time-frequency point as independent parameter (or latent variable).</a:t>
            </a:r>
          </a:p>
          <a:p>
            <a:pPr marL="266700" indent="-266700"/>
            <a:r>
              <a:rPr kumimoji="1" lang="en-US" altLang="ja-JP" sz="2200" dirty="0" smtClean="0"/>
              <a:t>However, phases at different time-frequency points are in fact constrained and dependent on each other.</a:t>
            </a:r>
            <a:br>
              <a:rPr kumimoji="1" lang="en-US" altLang="ja-JP" sz="2200" dirty="0" smtClean="0"/>
            </a:br>
            <a:endParaRPr kumimoji="1" lang="ja-JP" altLang="en-US" sz="2200" dirty="0">
              <a:solidFill>
                <a:srgbClr val="FF0066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6418800" y="3102911"/>
            <a:ext cx="98176" cy="2608489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418800" y="3102911"/>
            <a:ext cx="98176" cy="4649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4" name="グループ化 132"/>
          <p:cNvGrpSpPr/>
          <p:nvPr/>
        </p:nvGrpSpPr>
        <p:grpSpPr>
          <a:xfrm>
            <a:off x="6518552" y="3023695"/>
            <a:ext cx="1984154" cy="584775"/>
            <a:chOff x="6518552" y="3023695"/>
            <a:chExt cx="1984154" cy="584775"/>
          </a:xfrm>
        </p:grpSpPr>
        <p:sp>
          <p:nvSpPr>
            <p:cNvPr id="45" name="テキスト ボックス 44"/>
            <p:cNvSpPr txBox="1"/>
            <p:nvPr/>
          </p:nvSpPr>
          <p:spPr>
            <a:xfrm>
              <a:off x="6759793" y="3023695"/>
              <a:ext cx="17429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 smtClean="0">
                  <a:latin typeface="Calibri" pitchFamily="34" charset="0"/>
                </a:rPr>
                <a:t>Complex spectrum</a:t>
              </a:r>
            </a:p>
            <a:p>
              <a:pPr algn="l"/>
              <a:r>
                <a:rPr kumimoji="1" lang="en-US" altLang="ja-JP" dirty="0" smtClean="0">
                  <a:latin typeface="Calibri" pitchFamily="34" charset="0"/>
                </a:rPr>
                <a:t>at frame 1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7" name="右中かっこ 46"/>
            <p:cNvSpPr/>
            <p:nvPr/>
          </p:nvSpPr>
          <p:spPr bwMode="auto">
            <a:xfrm>
              <a:off x="6518552" y="3139751"/>
              <a:ext cx="134689" cy="399520"/>
            </a:xfrm>
            <a:prstGeom prst="rightBrace">
              <a:avLst>
                <a:gd name="adj1" fmla="val 33084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51" name="直線コネクタ 50"/>
            <p:cNvCxnSpPr>
              <a:stCxn id="47" idx="1"/>
            </p:cNvCxnSpPr>
            <p:nvPr/>
          </p:nvCxnSpPr>
          <p:spPr bwMode="auto">
            <a:xfrm rot="10800000" flipH="1">
              <a:off x="6653240" y="3210895"/>
              <a:ext cx="182565" cy="1286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グループ化 133"/>
          <p:cNvGrpSpPr/>
          <p:nvPr/>
        </p:nvGrpSpPr>
        <p:grpSpPr>
          <a:xfrm>
            <a:off x="6518552" y="3614420"/>
            <a:ext cx="1984154" cy="843839"/>
            <a:chOff x="6518552" y="3614420"/>
            <a:chExt cx="1984154" cy="843839"/>
          </a:xfrm>
        </p:grpSpPr>
        <p:sp>
          <p:nvSpPr>
            <p:cNvPr id="46" name="テキスト ボックス 45"/>
            <p:cNvSpPr txBox="1"/>
            <p:nvPr/>
          </p:nvSpPr>
          <p:spPr>
            <a:xfrm>
              <a:off x="6759793" y="3873484"/>
              <a:ext cx="17429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 smtClean="0">
                  <a:latin typeface="Calibri" pitchFamily="34" charset="0"/>
                </a:rPr>
                <a:t>Complex spectrum</a:t>
              </a:r>
            </a:p>
            <a:p>
              <a:pPr algn="l"/>
              <a:r>
                <a:rPr kumimoji="1" lang="en-US" altLang="ja-JP" dirty="0" smtClean="0">
                  <a:latin typeface="Calibri" pitchFamily="34" charset="0"/>
                </a:rPr>
                <a:t>at frame 2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49" name="右中かっこ 48"/>
            <p:cNvSpPr/>
            <p:nvPr/>
          </p:nvSpPr>
          <p:spPr bwMode="auto">
            <a:xfrm>
              <a:off x="6518552" y="3614420"/>
              <a:ext cx="134689" cy="399520"/>
            </a:xfrm>
            <a:prstGeom prst="rightBrace">
              <a:avLst>
                <a:gd name="adj1" fmla="val 33084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53" name="直線コネクタ 52"/>
            <p:cNvCxnSpPr>
              <a:stCxn id="49" idx="1"/>
            </p:cNvCxnSpPr>
            <p:nvPr/>
          </p:nvCxnSpPr>
          <p:spPr bwMode="auto">
            <a:xfrm rot="10800000" flipH="1" flipV="1">
              <a:off x="6653241" y="3814179"/>
              <a:ext cx="219078" cy="1632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4" name="正方形/長方形 623"/>
          <p:cNvSpPr/>
          <p:nvPr/>
        </p:nvSpPr>
        <p:spPr bwMode="auto">
          <a:xfrm>
            <a:off x="6418800" y="3567256"/>
            <a:ext cx="98176" cy="4649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633" name="図 63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lum/>
          </a:blip>
          <a:stretch>
            <a:fillRect/>
          </a:stretch>
        </p:blipFill>
        <p:spPr>
          <a:xfrm>
            <a:off x="6403431" y="2871294"/>
            <a:ext cx="176784" cy="152400"/>
          </a:xfrm>
          <a:prstGeom prst="rect">
            <a:avLst/>
          </a:prstGeom>
        </p:spPr>
      </p:pic>
      <p:sp>
        <p:nvSpPr>
          <p:cNvPr id="634" name="テキスト ボックス 633"/>
          <p:cNvSpPr txBox="1"/>
          <p:nvPr/>
        </p:nvSpPr>
        <p:spPr>
          <a:xfrm>
            <a:off x="6617029" y="2224071"/>
            <a:ext cx="2263505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kumimoji="1" lang="en-US" altLang="ja-JP" sz="1800" b="1" dirty="0" smtClean="0">
                <a:solidFill>
                  <a:srgbClr val="3333FF"/>
                </a:solidFill>
                <a:latin typeface="Calibri" pitchFamily="34" charset="0"/>
              </a:rPr>
              <a:t>Complex spectrogram</a:t>
            </a:r>
          </a:p>
          <a:p>
            <a:pPr algn="l">
              <a:lnSpc>
                <a:spcPts val="2000"/>
              </a:lnSpc>
            </a:pPr>
            <a:r>
              <a:rPr kumimoji="1" lang="en-US" altLang="ja-JP" sz="1800" b="1" dirty="0" smtClean="0">
                <a:solidFill>
                  <a:srgbClr val="3333FF"/>
                </a:solidFill>
                <a:latin typeface="Calibri" pitchFamily="34" charset="0"/>
              </a:rPr>
              <a:t>arranged as vector</a:t>
            </a:r>
            <a:endParaRPr kumimoji="1" lang="ja-JP" altLang="en-US" sz="1800" b="1" dirty="0">
              <a:solidFill>
                <a:srgbClr val="3333FF"/>
              </a:solidFill>
              <a:latin typeface="Calibri" pitchFamily="34" charset="0"/>
            </a:endParaRPr>
          </a:p>
        </p:txBody>
      </p:sp>
      <p:grpSp>
        <p:nvGrpSpPr>
          <p:cNvPr id="133" name="グループ化 132"/>
          <p:cNvGrpSpPr/>
          <p:nvPr/>
        </p:nvGrpSpPr>
        <p:grpSpPr>
          <a:xfrm>
            <a:off x="4692716" y="2224071"/>
            <a:ext cx="1699153" cy="3487328"/>
            <a:chOff x="4692716" y="2224071"/>
            <a:chExt cx="1699153" cy="3487328"/>
          </a:xfrm>
        </p:grpSpPr>
        <p:sp>
          <p:nvSpPr>
            <p:cNvPr id="28" name="正方形/長方形 27"/>
            <p:cNvSpPr/>
            <p:nvPr/>
          </p:nvSpPr>
          <p:spPr bwMode="auto">
            <a:xfrm>
              <a:off x="6080396" y="3102911"/>
              <a:ext cx="98176" cy="114084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9" name="正方形/長方形 28"/>
            <p:cNvSpPr/>
            <p:nvPr/>
          </p:nvSpPr>
          <p:spPr bwMode="auto">
            <a:xfrm rot="16200000">
              <a:off x="4141643" y="3836735"/>
              <a:ext cx="2608488" cy="114084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6" name="グループ化 607"/>
            <p:cNvGrpSpPr/>
            <p:nvPr/>
          </p:nvGrpSpPr>
          <p:grpSpPr>
            <a:xfrm>
              <a:off x="4875467" y="3118985"/>
              <a:ext cx="1141969" cy="454747"/>
              <a:chOff x="4656389" y="1694246"/>
              <a:chExt cx="1141969" cy="454747"/>
            </a:xfrm>
          </p:grpSpPr>
          <p:grpSp>
            <p:nvGrpSpPr>
              <p:cNvPr id="7" name="グループ化 506"/>
              <p:cNvGrpSpPr/>
              <p:nvPr/>
            </p:nvGrpSpPr>
            <p:grpSpPr>
              <a:xfrm>
                <a:off x="4657422" y="1694246"/>
                <a:ext cx="377763" cy="72000"/>
                <a:chOff x="3698875" y="4133850"/>
                <a:chExt cx="2206626" cy="2051050"/>
              </a:xfrm>
            </p:grpSpPr>
            <p:sp>
              <p:nvSpPr>
                <p:cNvPr id="1389" name="Freeform 365"/>
                <p:cNvSpPr>
                  <a:spLocks/>
                </p:cNvSpPr>
                <p:nvPr/>
              </p:nvSpPr>
              <p:spPr bwMode="auto">
                <a:xfrm>
                  <a:off x="3698875" y="4133850"/>
                  <a:ext cx="1106488" cy="2051050"/>
                </a:xfrm>
                <a:custGeom>
                  <a:avLst/>
                  <a:gdLst/>
                  <a:ahLst/>
                  <a:cxnLst>
                    <a:cxn ang="0">
                      <a:pos x="12" y="1292"/>
                    </a:cxn>
                    <a:cxn ang="0">
                      <a:pos x="27" y="1288"/>
                    </a:cxn>
                    <a:cxn ang="0">
                      <a:pos x="46" y="1277"/>
                    </a:cxn>
                    <a:cxn ang="0">
                      <a:pos x="61" y="1265"/>
                    </a:cxn>
                    <a:cxn ang="0">
                      <a:pos x="76" y="1250"/>
                    </a:cxn>
                    <a:cxn ang="0">
                      <a:pos x="95" y="1231"/>
                    </a:cxn>
                    <a:cxn ang="0">
                      <a:pos x="110" y="1209"/>
                    </a:cxn>
                    <a:cxn ang="0">
                      <a:pos x="125" y="1186"/>
                    </a:cxn>
                    <a:cxn ang="0">
                      <a:pos x="144" y="1159"/>
                    </a:cxn>
                    <a:cxn ang="0">
                      <a:pos x="159" y="1129"/>
                    </a:cxn>
                    <a:cxn ang="0">
                      <a:pos x="174" y="1095"/>
                    </a:cxn>
                    <a:cxn ang="0">
                      <a:pos x="193" y="1057"/>
                    </a:cxn>
                    <a:cxn ang="0">
                      <a:pos x="209" y="1019"/>
                    </a:cxn>
                    <a:cxn ang="0">
                      <a:pos x="224" y="981"/>
                    </a:cxn>
                    <a:cxn ang="0">
                      <a:pos x="243" y="940"/>
                    </a:cxn>
                    <a:cxn ang="0">
                      <a:pos x="258" y="898"/>
                    </a:cxn>
                    <a:cxn ang="0">
                      <a:pos x="273" y="853"/>
                    </a:cxn>
                    <a:cxn ang="0">
                      <a:pos x="292" y="807"/>
                    </a:cxn>
                    <a:cxn ang="0">
                      <a:pos x="307" y="762"/>
                    </a:cxn>
                    <a:cxn ang="0">
                      <a:pos x="322" y="712"/>
                    </a:cxn>
                    <a:cxn ang="0">
                      <a:pos x="341" y="667"/>
                    </a:cxn>
                    <a:cxn ang="0">
                      <a:pos x="356" y="618"/>
                    </a:cxn>
                    <a:cxn ang="0">
                      <a:pos x="371" y="572"/>
                    </a:cxn>
                    <a:cxn ang="0">
                      <a:pos x="390" y="523"/>
                    </a:cxn>
                    <a:cxn ang="0">
                      <a:pos x="405" y="478"/>
                    </a:cxn>
                    <a:cxn ang="0">
                      <a:pos x="421" y="432"/>
                    </a:cxn>
                    <a:cxn ang="0">
                      <a:pos x="440" y="387"/>
                    </a:cxn>
                    <a:cxn ang="0">
                      <a:pos x="455" y="345"/>
                    </a:cxn>
                    <a:cxn ang="0">
                      <a:pos x="470" y="303"/>
                    </a:cxn>
                    <a:cxn ang="0">
                      <a:pos x="489" y="265"/>
                    </a:cxn>
                    <a:cxn ang="0">
                      <a:pos x="504" y="228"/>
                    </a:cxn>
                    <a:cxn ang="0">
                      <a:pos x="519" y="193"/>
                    </a:cxn>
                    <a:cxn ang="0">
                      <a:pos x="538" y="159"/>
                    </a:cxn>
                    <a:cxn ang="0">
                      <a:pos x="553" y="129"/>
                    </a:cxn>
                    <a:cxn ang="0">
                      <a:pos x="568" y="102"/>
                    </a:cxn>
                    <a:cxn ang="0">
                      <a:pos x="587" y="80"/>
                    </a:cxn>
                    <a:cxn ang="0">
                      <a:pos x="602" y="57"/>
                    </a:cxn>
                    <a:cxn ang="0">
                      <a:pos x="618" y="38"/>
                    </a:cxn>
                    <a:cxn ang="0">
                      <a:pos x="637" y="23"/>
                    </a:cxn>
                    <a:cxn ang="0">
                      <a:pos x="652" y="12"/>
                    </a:cxn>
                    <a:cxn ang="0">
                      <a:pos x="667" y="4"/>
                    </a:cxn>
                    <a:cxn ang="0">
                      <a:pos x="686" y="0"/>
                    </a:cxn>
                  </a:cxnLst>
                  <a:rect l="0" t="0" r="r" b="b"/>
                  <a:pathLst>
                    <a:path w="697" h="1292">
                      <a:moveTo>
                        <a:pt x="0" y="1292"/>
                      </a:moveTo>
                      <a:lnTo>
                        <a:pt x="4" y="1292"/>
                      </a:lnTo>
                      <a:lnTo>
                        <a:pt x="12" y="1292"/>
                      </a:lnTo>
                      <a:lnTo>
                        <a:pt x="15" y="1292"/>
                      </a:lnTo>
                      <a:lnTo>
                        <a:pt x="23" y="1288"/>
                      </a:lnTo>
                      <a:lnTo>
                        <a:pt x="27" y="1288"/>
                      </a:lnTo>
                      <a:lnTo>
                        <a:pt x="34" y="1284"/>
                      </a:lnTo>
                      <a:lnTo>
                        <a:pt x="38" y="1281"/>
                      </a:lnTo>
                      <a:lnTo>
                        <a:pt x="46" y="1277"/>
                      </a:lnTo>
                      <a:lnTo>
                        <a:pt x="49" y="1273"/>
                      </a:lnTo>
                      <a:lnTo>
                        <a:pt x="53" y="1269"/>
                      </a:lnTo>
                      <a:lnTo>
                        <a:pt x="61" y="1265"/>
                      </a:lnTo>
                      <a:lnTo>
                        <a:pt x="65" y="1262"/>
                      </a:lnTo>
                      <a:lnTo>
                        <a:pt x="72" y="1258"/>
                      </a:lnTo>
                      <a:lnTo>
                        <a:pt x="76" y="1250"/>
                      </a:lnTo>
                      <a:lnTo>
                        <a:pt x="84" y="1247"/>
                      </a:lnTo>
                      <a:lnTo>
                        <a:pt x="87" y="1239"/>
                      </a:lnTo>
                      <a:lnTo>
                        <a:pt x="95" y="1231"/>
                      </a:lnTo>
                      <a:lnTo>
                        <a:pt x="99" y="1224"/>
                      </a:lnTo>
                      <a:lnTo>
                        <a:pt x="103" y="1216"/>
                      </a:lnTo>
                      <a:lnTo>
                        <a:pt x="110" y="1209"/>
                      </a:lnTo>
                      <a:lnTo>
                        <a:pt x="114" y="1201"/>
                      </a:lnTo>
                      <a:lnTo>
                        <a:pt x="121" y="1193"/>
                      </a:lnTo>
                      <a:lnTo>
                        <a:pt x="125" y="1186"/>
                      </a:lnTo>
                      <a:lnTo>
                        <a:pt x="133" y="1178"/>
                      </a:lnTo>
                      <a:lnTo>
                        <a:pt x="137" y="1167"/>
                      </a:lnTo>
                      <a:lnTo>
                        <a:pt x="144" y="1159"/>
                      </a:lnTo>
                      <a:lnTo>
                        <a:pt x="148" y="1148"/>
                      </a:lnTo>
                      <a:lnTo>
                        <a:pt x="152" y="1137"/>
                      </a:lnTo>
                      <a:lnTo>
                        <a:pt x="159" y="1129"/>
                      </a:lnTo>
                      <a:lnTo>
                        <a:pt x="163" y="1118"/>
                      </a:lnTo>
                      <a:lnTo>
                        <a:pt x="171" y="1106"/>
                      </a:lnTo>
                      <a:lnTo>
                        <a:pt x="174" y="1095"/>
                      </a:lnTo>
                      <a:lnTo>
                        <a:pt x="182" y="1084"/>
                      </a:lnTo>
                      <a:lnTo>
                        <a:pt x="186" y="1072"/>
                      </a:lnTo>
                      <a:lnTo>
                        <a:pt x="193" y="1057"/>
                      </a:lnTo>
                      <a:lnTo>
                        <a:pt x="197" y="1046"/>
                      </a:lnTo>
                      <a:lnTo>
                        <a:pt x="201" y="1034"/>
                      </a:lnTo>
                      <a:lnTo>
                        <a:pt x="209" y="1019"/>
                      </a:lnTo>
                      <a:lnTo>
                        <a:pt x="212" y="1008"/>
                      </a:lnTo>
                      <a:lnTo>
                        <a:pt x="220" y="996"/>
                      </a:lnTo>
                      <a:lnTo>
                        <a:pt x="224" y="981"/>
                      </a:lnTo>
                      <a:lnTo>
                        <a:pt x="231" y="966"/>
                      </a:lnTo>
                      <a:lnTo>
                        <a:pt x="235" y="955"/>
                      </a:lnTo>
                      <a:lnTo>
                        <a:pt x="243" y="940"/>
                      </a:lnTo>
                      <a:lnTo>
                        <a:pt x="246" y="925"/>
                      </a:lnTo>
                      <a:lnTo>
                        <a:pt x="250" y="909"/>
                      </a:lnTo>
                      <a:lnTo>
                        <a:pt x="258" y="898"/>
                      </a:lnTo>
                      <a:lnTo>
                        <a:pt x="262" y="883"/>
                      </a:lnTo>
                      <a:lnTo>
                        <a:pt x="269" y="868"/>
                      </a:lnTo>
                      <a:lnTo>
                        <a:pt x="273" y="853"/>
                      </a:lnTo>
                      <a:lnTo>
                        <a:pt x="281" y="837"/>
                      </a:lnTo>
                      <a:lnTo>
                        <a:pt x="284" y="822"/>
                      </a:lnTo>
                      <a:lnTo>
                        <a:pt x="292" y="807"/>
                      </a:lnTo>
                      <a:lnTo>
                        <a:pt x="296" y="792"/>
                      </a:lnTo>
                      <a:lnTo>
                        <a:pt x="303" y="777"/>
                      </a:lnTo>
                      <a:lnTo>
                        <a:pt x="307" y="762"/>
                      </a:lnTo>
                      <a:lnTo>
                        <a:pt x="311" y="746"/>
                      </a:lnTo>
                      <a:lnTo>
                        <a:pt x="318" y="728"/>
                      </a:lnTo>
                      <a:lnTo>
                        <a:pt x="322" y="712"/>
                      </a:lnTo>
                      <a:lnTo>
                        <a:pt x="330" y="697"/>
                      </a:lnTo>
                      <a:lnTo>
                        <a:pt x="334" y="682"/>
                      </a:lnTo>
                      <a:lnTo>
                        <a:pt x="341" y="667"/>
                      </a:lnTo>
                      <a:lnTo>
                        <a:pt x="345" y="652"/>
                      </a:lnTo>
                      <a:lnTo>
                        <a:pt x="352" y="633"/>
                      </a:lnTo>
                      <a:lnTo>
                        <a:pt x="356" y="618"/>
                      </a:lnTo>
                      <a:lnTo>
                        <a:pt x="360" y="603"/>
                      </a:lnTo>
                      <a:lnTo>
                        <a:pt x="368" y="587"/>
                      </a:lnTo>
                      <a:lnTo>
                        <a:pt x="371" y="572"/>
                      </a:lnTo>
                      <a:lnTo>
                        <a:pt x="379" y="557"/>
                      </a:lnTo>
                      <a:lnTo>
                        <a:pt x="383" y="538"/>
                      </a:lnTo>
                      <a:lnTo>
                        <a:pt x="390" y="523"/>
                      </a:lnTo>
                      <a:lnTo>
                        <a:pt x="394" y="508"/>
                      </a:lnTo>
                      <a:lnTo>
                        <a:pt x="402" y="493"/>
                      </a:lnTo>
                      <a:lnTo>
                        <a:pt x="405" y="478"/>
                      </a:lnTo>
                      <a:lnTo>
                        <a:pt x="409" y="462"/>
                      </a:lnTo>
                      <a:lnTo>
                        <a:pt x="417" y="447"/>
                      </a:lnTo>
                      <a:lnTo>
                        <a:pt x="421" y="432"/>
                      </a:lnTo>
                      <a:lnTo>
                        <a:pt x="428" y="417"/>
                      </a:lnTo>
                      <a:lnTo>
                        <a:pt x="432" y="402"/>
                      </a:lnTo>
                      <a:lnTo>
                        <a:pt x="440" y="387"/>
                      </a:lnTo>
                      <a:lnTo>
                        <a:pt x="443" y="375"/>
                      </a:lnTo>
                      <a:lnTo>
                        <a:pt x="451" y="360"/>
                      </a:lnTo>
                      <a:lnTo>
                        <a:pt x="455" y="345"/>
                      </a:lnTo>
                      <a:lnTo>
                        <a:pt x="459" y="330"/>
                      </a:lnTo>
                      <a:lnTo>
                        <a:pt x="466" y="318"/>
                      </a:lnTo>
                      <a:lnTo>
                        <a:pt x="470" y="303"/>
                      </a:lnTo>
                      <a:lnTo>
                        <a:pt x="477" y="292"/>
                      </a:lnTo>
                      <a:lnTo>
                        <a:pt x="481" y="277"/>
                      </a:lnTo>
                      <a:lnTo>
                        <a:pt x="489" y="265"/>
                      </a:lnTo>
                      <a:lnTo>
                        <a:pt x="493" y="250"/>
                      </a:lnTo>
                      <a:lnTo>
                        <a:pt x="500" y="239"/>
                      </a:lnTo>
                      <a:lnTo>
                        <a:pt x="504" y="228"/>
                      </a:lnTo>
                      <a:lnTo>
                        <a:pt x="508" y="216"/>
                      </a:lnTo>
                      <a:lnTo>
                        <a:pt x="515" y="205"/>
                      </a:lnTo>
                      <a:lnTo>
                        <a:pt x="519" y="193"/>
                      </a:lnTo>
                      <a:lnTo>
                        <a:pt x="527" y="182"/>
                      </a:lnTo>
                      <a:lnTo>
                        <a:pt x="530" y="171"/>
                      </a:lnTo>
                      <a:lnTo>
                        <a:pt x="538" y="159"/>
                      </a:lnTo>
                      <a:lnTo>
                        <a:pt x="542" y="148"/>
                      </a:lnTo>
                      <a:lnTo>
                        <a:pt x="549" y="140"/>
                      </a:lnTo>
                      <a:lnTo>
                        <a:pt x="553" y="129"/>
                      </a:lnTo>
                      <a:lnTo>
                        <a:pt x="561" y="121"/>
                      </a:lnTo>
                      <a:lnTo>
                        <a:pt x="565" y="110"/>
                      </a:lnTo>
                      <a:lnTo>
                        <a:pt x="568" y="102"/>
                      </a:lnTo>
                      <a:lnTo>
                        <a:pt x="576" y="95"/>
                      </a:lnTo>
                      <a:lnTo>
                        <a:pt x="580" y="87"/>
                      </a:lnTo>
                      <a:lnTo>
                        <a:pt x="587" y="80"/>
                      </a:lnTo>
                      <a:lnTo>
                        <a:pt x="591" y="72"/>
                      </a:lnTo>
                      <a:lnTo>
                        <a:pt x="599" y="65"/>
                      </a:lnTo>
                      <a:lnTo>
                        <a:pt x="602" y="57"/>
                      </a:lnTo>
                      <a:lnTo>
                        <a:pt x="610" y="49"/>
                      </a:lnTo>
                      <a:lnTo>
                        <a:pt x="614" y="46"/>
                      </a:lnTo>
                      <a:lnTo>
                        <a:pt x="618" y="38"/>
                      </a:lnTo>
                      <a:lnTo>
                        <a:pt x="625" y="34"/>
                      </a:lnTo>
                      <a:lnTo>
                        <a:pt x="629" y="27"/>
                      </a:lnTo>
                      <a:lnTo>
                        <a:pt x="637" y="23"/>
                      </a:lnTo>
                      <a:lnTo>
                        <a:pt x="640" y="19"/>
                      </a:lnTo>
                      <a:lnTo>
                        <a:pt x="648" y="15"/>
                      </a:lnTo>
                      <a:lnTo>
                        <a:pt x="652" y="12"/>
                      </a:lnTo>
                      <a:lnTo>
                        <a:pt x="659" y="8"/>
                      </a:lnTo>
                      <a:lnTo>
                        <a:pt x="663" y="8"/>
                      </a:lnTo>
                      <a:lnTo>
                        <a:pt x="667" y="4"/>
                      </a:lnTo>
                      <a:lnTo>
                        <a:pt x="674" y="4"/>
                      </a:lnTo>
                      <a:lnTo>
                        <a:pt x="678" y="0"/>
                      </a:lnTo>
                      <a:lnTo>
                        <a:pt x="686" y="0"/>
                      </a:lnTo>
                      <a:lnTo>
                        <a:pt x="690" y="0"/>
                      </a:lnTo>
                      <a:lnTo>
                        <a:pt x="697" y="0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1390" name="Freeform 366"/>
                <p:cNvSpPr>
                  <a:spLocks/>
                </p:cNvSpPr>
                <p:nvPr/>
              </p:nvSpPr>
              <p:spPr bwMode="auto">
                <a:xfrm>
                  <a:off x="4805363" y="4133850"/>
                  <a:ext cx="1100138" cy="2051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27" y="4"/>
                    </a:cxn>
                    <a:cxn ang="0">
                      <a:pos x="42" y="8"/>
                    </a:cxn>
                    <a:cxn ang="0">
                      <a:pos x="61" y="19"/>
                    </a:cxn>
                    <a:cxn ang="0">
                      <a:pos x="76" y="34"/>
                    </a:cxn>
                    <a:cxn ang="0">
                      <a:pos x="91" y="49"/>
                    </a:cxn>
                    <a:cxn ang="0">
                      <a:pos x="110" y="72"/>
                    </a:cxn>
                    <a:cxn ang="0">
                      <a:pos x="125" y="95"/>
                    </a:cxn>
                    <a:cxn ang="0">
                      <a:pos x="140" y="121"/>
                    </a:cxn>
                    <a:cxn ang="0">
                      <a:pos x="159" y="148"/>
                    </a:cxn>
                    <a:cxn ang="0">
                      <a:pos x="174" y="182"/>
                    </a:cxn>
                    <a:cxn ang="0">
                      <a:pos x="189" y="216"/>
                    </a:cxn>
                    <a:cxn ang="0">
                      <a:pos x="208" y="250"/>
                    </a:cxn>
                    <a:cxn ang="0">
                      <a:pos x="224" y="292"/>
                    </a:cxn>
                    <a:cxn ang="0">
                      <a:pos x="239" y="330"/>
                    </a:cxn>
                    <a:cxn ang="0">
                      <a:pos x="258" y="375"/>
                    </a:cxn>
                    <a:cxn ang="0">
                      <a:pos x="273" y="417"/>
                    </a:cxn>
                    <a:cxn ang="0">
                      <a:pos x="288" y="462"/>
                    </a:cxn>
                    <a:cxn ang="0">
                      <a:pos x="307" y="508"/>
                    </a:cxn>
                    <a:cxn ang="0">
                      <a:pos x="322" y="557"/>
                    </a:cxn>
                    <a:cxn ang="0">
                      <a:pos x="337" y="603"/>
                    </a:cxn>
                    <a:cxn ang="0">
                      <a:pos x="356" y="652"/>
                    </a:cxn>
                    <a:cxn ang="0">
                      <a:pos x="371" y="697"/>
                    </a:cxn>
                    <a:cxn ang="0">
                      <a:pos x="386" y="746"/>
                    </a:cxn>
                    <a:cxn ang="0">
                      <a:pos x="405" y="792"/>
                    </a:cxn>
                    <a:cxn ang="0">
                      <a:pos x="420" y="837"/>
                    </a:cxn>
                    <a:cxn ang="0">
                      <a:pos x="436" y="883"/>
                    </a:cxn>
                    <a:cxn ang="0">
                      <a:pos x="455" y="925"/>
                    </a:cxn>
                    <a:cxn ang="0">
                      <a:pos x="470" y="966"/>
                    </a:cxn>
                    <a:cxn ang="0">
                      <a:pos x="485" y="1008"/>
                    </a:cxn>
                    <a:cxn ang="0">
                      <a:pos x="504" y="1046"/>
                    </a:cxn>
                    <a:cxn ang="0">
                      <a:pos x="519" y="1084"/>
                    </a:cxn>
                    <a:cxn ang="0">
                      <a:pos x="534" y="1118"/>
                    </a:cxn>
                    <a:cxn ang="0">
                      <a:pos x="553" y="1148"/>
                    </a:cxn>
                    <a:cxn ang="0">
                      <a:pos x="568" y="1178"/>
                    </a:cxn>
                    <a:cxn ang="0">
                      <a:pos x="583" y="1201"/>
                    </a:cxn>
                    <a:cxn ang="0">
                      <a:pos x="602" y="1224"/>
                    </a:cxn>
                    <a:cxn ang="0">
                      <a:pos x="617" y="1247"/>
                    </a:cxn>
                    <a:cxn ang="0">
                      <a:pos x="633" y="1262"/>
                    </a:cxn>
                    <a:cxn ang="0">
                      <a:pos x="652" y="1273"/>
                    </a:cxn>
                    <a:cxn ang="0">
                      <a:pos x="667" y="1284"/>
                    </a:cxn>
                    <a:cxn ang="0">
                      <a:pos x="686" y="1292"/>
                    </a:cxn>
                  </a:cxnLst>
                  <a:rect l="0" t="0" r="r" b="b"/>
                  <a:pathLst>
                    <a:path w="693" h="1292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1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7" y="4"/>
                      </a:lnTo>
                      <a:lnTo>
                        <a:pt x="30" y="4"/>
                      </a:lnTo>
                      <a:lnTo>
                        <a:pt x="38" y="8"/>
                      </a:lnTo>
                      <a:lnTo>
                        <a:pt x="42" y="8"/>
                      </a:lnTo>
                      <a:lnTo>
                        <a:pt x="49" y="12"/>
                      </a:lnTo>
                      <a:lnTo>
                        <a:pt x="53" y="15"/>
                      </a:lnTo>
                      <a:lnTo>
                        <a:pt x="61" y="19"/>
                      </a:lnTo>
                      <a:lnTo>
                        <a:pt x="64" y="23"/>
                      </a:lnTo>
                      <a:lnTo>
                        <a:pt x="68" y="27"/>
                      </a:lnTo>
                      <a:lnTo>
                        <a:pt x="76" y="34"/>
                      </a:lnTo>
                      <a:lnTo>
                        <a:pt x="80" y="38"/>
                      </a:lnTo>
                      <a:lnTo>
                        <a:pt x="87" y="46"/>
                      </a:lnTo>
                      <a:lnTo>
                        <a:pt x="91" y="49"/>
                      </a:lnTo>
                      <a:lnTo>
                        <a:pt x="99" y="57"/>
                      </a:lnTo>
                      <a:lnTo>
                        <a:pt x="102" y="65"/>
                      </a:lnTo>
                      <a:lnTo>
                        <a:pt x="110" y="72"/>
                      </a:lnTo>
                      <a:lnTo>
                        <a:pt x="114" y="80"/>
                      </a:lnTo>
                      <a:lnTo>
                        <a:pt x="121" y="87"/>
                      </a:lnTo>
                      <a:lnTo>
                        <a:pt x="125" y="95"/>
                      </a:lnTo>
                      <a:lnTo>
                        <a:pt x="129" y="102"/>
                      </a:lnTo>
                      <a:lnTo>
                        <a:pt x="136" y="110"/>
                      </a:lnTo>
                      <a:lnTo>
                        <a:pt x="140" y="121"/>
                      </a:lnTo>
                      <a:lnTo>
                        <a:pt x="148" y="129"/>
                      </a:lnTo>
                      <a:lnTo>
                        <a:pt x="152" y="140"/>
                      </a:lnTo>
                      <a:lnTo>
                        <a:pt x="159" y="148"/>
                      </a:lnTo>
                      <a:lnTo>
                        <a:pt x="163" y="159"/>
                      </a:lnTo>
                      <a:lnTo>
                        <a:pt x="171" y="171"/>
                      </a:lnTo>
                      <a:lnTo>
                        <a:pt x="174" y="182"/>
                      </a:lnTo>
                      <a:lnTo>
                        <a:pt x="178" y="193"/>
                      </a:lnTo>
                      <a:lnTo>
                        <a:pt x="186" y="205"/>
                      </a:lnTo>
                      <a:lnTo>
                        <a:pt x="189" y="216"/>
                      </a:lnTo>
                      <a:lnTo>
                        <a:pt x="197" y="228"/>
                      </a:lnTo>
                      <a:lnTo>
                        <a:pt x="201" y="239"/>
                      </a:lnTo>
                      <a:lnTo>
                        <a:pt x="208" y="250"/>
                      </a:lnTo>
                      <a:lnTo>
                        <a:pt x="212" y="265"/>
                      </a:lnTo>
                      <a:lnTo>
                        <a:pt x="220" y="277"/>
                      </a:lnTo>
                      <a:lnTo>
                        <a:pt x="224" y="292"/>
                      </a:lnTo>
                      <a:lnTo>
                        <a:pt x="227" y="303"/>
                      </a:lnTo>
                      <a:lnTo>
                        <a:pt x="235" y="318"/>
                      </a:lnTo>
                      <a:lnTo>
                        <a:pt x="239" y="330"/>
                      </a:lnTo>
                      <a:lnTo>
                        <a:pt x="246" y="345"/>
                      </a:lnTo>
                      <a:lnTo>
                        <a:pt x="250" y="360"/>
                      </a:lnTo>
                      <a:lnTo>
                        <a:pt x="258" y="375"/>
                      </a:lnTo>
                      <a:lnTo>
                        <a:pt x="261" y="387"/>
                      </a:lnTo>
                      <a:lnTo>
                        <a:pt x="269" y="402"/>
                      </a:lnTo>
                      <a:lnTo>
                        <a:pt x="273" y="417"/>
                      </a:lnTo>
                      <a:lnTo>
                        <a:pt x="277" y="432"/>
                      </a:lnTo>
                      <a:lnTo>
                        <a:pt x="284" y="447"/>
                      </a:lnTo>
                      <a:lnTo>
                        <a:pt x="288" y="462"/>
                      </a:lnTo>
                      <a:lnTo>
                        <a:pt x="296" y="478"/>
                      </a:lnTo>
                      <a:lnTo>
                        <a:pt x="299" y="493"/>
                      </a:lnTo>
                      <a:lnTo>
                        <a:pt x="307" y="508"/>
                      </a:lnTo>
                      <a:lnTo>
                        <a:pt x="311" y="523"/>
                      </a:lnTo>
                      <a:lnTo>
                        <a:pt x="318" y="538"/>
                      </a:lnTo>
                      <a:lnTo>
                        <a:pt x="322" y="557"/>
                      </a:lnTo>
                      <a:lnTo>
                        <a:pt x="326" y="572"/>
                      </a:lnTo>
                      <a:lnTo>
                        <a:pt x="333" y="587"/>
                      </a:lnTo>
                      <a:lnTo>
                        <a:pt x="337" y="603"/>
                      </a:lnTo>
                      <a:lnTo>
                        <a:pt x="345" y="618"/>
                      </a:lnTo>
                      <a:lnTo>
                        <a:pt x="349" y="633"/>
                      </a:lnTo>
                      <a:lnTo>
                        <a:pt x="356" y="652"/>
                      </a:lnTo>
                      <a:lnTo>
                        <a:pt x="360" y="667"/>
                      </a:lnTo>
                      <a:lnTo>
                        <a:pt x="367" y="682"/>
                      </a:lnTo>
                      <a:lnTo>
                        <a:pt x="371" y="697"/>
                      </a:lnTo>
                      <a:lnTo>
                        <a:pt x="375" y="712"/>
                      </a:lnTo>
                      <a:lnTo>
                        <a:pt x="383" y="728"/>
                      </a:lnTo>
                      <a:lnTo>
                        <a:pt x="386" y="746"/>
                      </a:lnTo>
                      <a:lnTo>
                        <a:pt x="394" y="762"/>
                      </a:lnTo>
                      <a:lnTo>
                        <a:pt x="398" y="777"/>
                      </a:lnTo>
                      <a:lnTo>
                        <a:pt x="405" y="792"/>
                      </a:lnTo>
                      <a:lnTo>
                        <a:pt x="409" y="807"/>
                      </a:lnTo>
                      <a:lnTo>
                        <a:pt x="417" y="822"/>
                      </a:lnTo>
                      <a:lnTo>
                        <a:pt x="420" y="837"/>
                      </a:lnTo>
                      <a:lnTo>
                        <a:pt x="428" y="853"/>
                      </a:lnTo>
                      <a:lnTo>
                        <a:pt x="432" y="868"/>
                      </a:lnTo>
                      <a:lnTo>
                        <a:pt x="436" y="883"/>
                      </a:lnTo>
                      <a:lnTo>
                        <a:pt x="443" y="898"/>
                      </a:lnTo>
                      <a:lnTo>
                        <a:pt x="447" y="909"/>
                      </a:lnTo>
                      <a:lnTo>
                        <a:pt x="455" y="925"/>
                      </a:lnTo>
                      <a:lnTo>
                        <a:pt x="458" y="940"/>
                      </a:lnTo>
                      <a:lnTo>
                        <a:pt x="466" y="955"/>
                      </a:lnTo>
                      <a:lnTo>
                        <a:pt x="470" y="966"/>
                      </a:lnTo>
                      <a:lnTo>
                        <a:pt x="477" y="981"/>
                      </a:lnTo>
                      <a:lnTo>
                        <a:pt x="481" y="996"/>
                      </a:lnTo>
                      <a:lnTo>
                        <a:pt x="485" y="1008"/>
                      </a:lnTo>
                      <a:lnTo>
                        <a:pt x="492" y="1019"/>
                      </a:lnTo>
                      <a:lnTo>
                        <a:pt x="496" y="1034"/>
                      </a:lnTo>
                      <a:lnTo>
                        <a:pt x="504" y="1046"/>
                      </a:lnTo>
                      <a:lnTo>
                        <a:pt x="508" y="1057"/>
                      </a:lnTo>
                      <a:lnTo>
                        <a:pt x="515" y="1072"/>
                      </a:lnTo>
                      <a:lnTo>
                        <a:pt x="519" y="1084"/>
                      </a:lnTo>
                      <a:lnTo>
                        <a:pt x="527" y="1095"/>
                      </a:lnTo>
                      <a:lnTo>
                        <a:pt x="530" y="1106"/>
                      </a:lnTo>
                      <a:lnTo>
                        <a:pt x="534" y="1118"/>
                      </a:lnTo>
                      <a:lnTo>
                        <a:pt x="542" y="1129"/>
                      </a:lnTo>
                      <a:lnTo>
                        <a:pt x="545" y="1137"/>
                      </a:lnTo>
                      <a:lnTo>
                        <a:pt x="553" y="1148"/>
                      </a:lnTo>
                      <a:lnTo>
                        <a:pt x="557" y="1159"/>
                      </a:lnTo>
                      <a:lnTo>
                        <a:pt x="564" y="1167"/>
                      </a:lnTo>
                      <a:lnTo>
                        <a:pt x="568" y="1178"/>
                      </a:lnTo>
                      <a:lnTo>
                        <a:pt x="576" y="1186"/>
                      </a:lnTo>
                      <a:lnTo>
                        <a:pt x="580" y="1193"/>
                      </a:lnTo>
                      <a:lnTo>
                        <a:pt x="583" y="1201"/>
                      </a:lnTo>
                      <a:lnTo>
                        <a:pt x="591" y="1209"/>
                      </a:lnTo>
                      <a:lnTo>
                        <a:pt x="595" y="1216"/>
                      </a:lnTo>
                      <a:lnTo>
                        <a:pt x="602" y="1224"/>
                      </a:lnTo>
                      <a:lnTo>
                        <a:pt x="606" y="1231"/>
                      </a:lnTo>
                      <a:lnTo>
                        <a:pt x="614" y="1239"/>
                      </a:lnTo>
                      <a:lnTo>
                        <a:pt x="617" y="1247"/>
                      </a:lnTo>
                      <a:lnTo>
                        <a:pt x="625" y="1250"/>
                      </a:lnTo>
                      <a:lnTo>
                        <a:pt x="629" y="1258"/>
                      </a:lnTo>
                      <a:lnTo>
                        <a:pt x="633" y="1262"/>
                      </a:lnTo>
                      <a:lnTo>
                        <a:pt x="640" y="1265"/>
                      </a:lnTo>
                      <a:lnTo>
                        <a:pt x="644" y="1269"/>
                      </a:lnTo>
                      <a:lnTo>
                        <a:pt x="652" y="1273"/>
                      </a:lnTo>
                      <a:lnTo>
                        <a:pt x="655" y="1277"/>
                      </a:lnTo>
                      <a:lnTo>
                        <a:pt x="663" y="1281"/>
                      </a:lnTo>
                      <a:lnTo>
                        <a:pt x="667" y="1284"/>
                      </a:lnTo>
                      <a:lnTo>
                        <a:pt x="674" y="1288"/>
                      </a:lnTo>
                      <a:lnTo>
                        <a:pt x="678" y="1288"/>
                      </a:lnTo>
                      <a:lnTo>
                        <a:pt x="686" y="1292"/>
                      </a:lnTo>
                      <a:lnTo>
                        <a:pt x="689" y="1292"/>
                      </a:lnTo>
                      <a:lnTo>
                        <a:pt x="693" y="1292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8" name="グループ化 505"/>
              <p:cNvGrpSpPr/>
              <p:nvPr/>
            </p:nvGrpSpPr>
            <p:grpSpPr>
              <a:xfrm>
                <a:off x="4656878" y="2004993"/>
                <a:ext cx="377491" cy="144000"/>
                <a:chOff x="6991350" y="3773488"/>
                <a:chExt cx="2205038" cy="2039938"/>
              </a:xfrm>
            </p:grpSpPr>
            <p:sp>
              <p:nvSpPr>
                <p:cNvPr id="1462" name="Freeform 438"/>
                <p:cNvSpPr>
                  <a:spLocks/>
                </p:cNvSpPr>
                <p:nvPr/>
              </p:nvSpPr>
              <p:spPr bwMode="auto">
                <a:xfrm>
                  <a:off x="6991350" y="3779838"/>
                  <a:ext cx="1106488" cy="2033588"/>
                </a:xfrm>
                <a:custGeom>
                  <a:avLst/>
                  <a:gdLst/>
                  <a:ahLst/>
                  <a:cxnLst>
                    <a:cxn ang="0">
                      <a:pos x="11" y="633"/>
                    </a:cxn>
                    <a:cxn ang="0">
                      <a:pos x="27" y="633"/>
                    </a:cxn>
                    <a:cxn ang="0">
                      <a:pos x="46" y="633"/>
                    </a:cxn>
                    <a:cxn ang="0">
                      <a:pos x="61" y="644"/>
                    </a:cxn>
                    <a:cxn ang="0">
                      <a:pos x="76" y="655"/>
                    </a:cxn>
                    <a:cxn ang="0">
                      <a:pos x="95" y="644"/>
                    </a:cxn>
                    <a:cxn ang="0">
                      <a:pos x="110" y="606"/>
                    </a:cxn>
                    <a:cxn ang="0">
                      <a:pos x="125" y="580"/>
                    </a:cxn>
                    <a:cxn ang="0">
                      <a:pos x="144" y="606"/>
                    </a:cxn>
                    <a:cxn ang="0">
                      <a:pos x="159" y="678"/>
                    </a:cxn>
                    <a:cxn ang="0">
                      <a:pos x="174" y="735"/>
                    </a:cxn>
                    <a:cxn ang="0">
                      <a:pos x="193" y="697"/>
                    </a:cxn>
                    <a:cxn ang="0">
                      <a:pos x="208" y="576"/>
                    </a:cxn>
                    <a:cxn ang="0">
                      <a:pos x="223" y="481"/>
                    </a:cxn>
                    <a:cxn ang="0">
                      <a:pos x="242" y="519"/>
                    </a:cxn>
                    <a:cxn ang="0">
                      <a:pos x="258" y="693"/>
                    </a:cxn>
                    <a:cxn ang="0">
                      <a:pos x="273" y="849"/>
                    </a:cxn>
                    <a:cxn ang="0">
                      <a:pos x="292" y="818"/>
                    </a:cxn>
                    <a:cxn ang="0">
                      <a:pos x="307" y="595"/>
                    </a:cxn>
                    <a:cxn ang="0">
                      <a:pos x="322" y="371"/>
                    </a:cxn>
                    <a:cxn ang="0">
                      <a:pos x="341" y="371"/>
                    </a:cxn>
                    <a:cxn ang="0">
                      <a:pos x="356" y="636"/>
                    </a:cxn>
                    <a:cxn ang="0">
                      <a:pos x="371" y="940"/>
                    </a:cxn>
                    <a:cxn ang="0">
                      <a:pos x="390" y="985"/>
                    </a:cxn>
                    <a:cxn ang="0">
                      <a:pos x="405" y="690"/>
                    </a:cxn>
                    <a:cxn ang="0">
                      <a:pos x="420" y="307"/>
                    </a:cxn>
                    <a:cxn ang="0">
                      <a:pos x="439" y="201"/>
                    </a:cxn>
                    <a:cxn ang="0">
                      <a:pos x="454" y="508"/>
                    </a:cxn>
                    <a:cxn ang="0">
                      <a:pos x="470" y="962"/>
                    </a:cxn>
                    <a:cxn ang="0">
                      <a:pos x="488" y="1144"/>
                    </a:cxn>
                    <a:cxn ang="0">
                      <a:pos x="504" y="849"/>
                    </a:cxn>
                    <a:cxn ang="0">
                      <a:pos x="519" y="329"/>
                    </a:cxn>
                    <a:cxn ang="0">
                      <a:pos x="538" y="68"/>
                    </a:cxn>
                    <a:cxn ang="0">
                      <a:pos x="553" y="326"/>
                    </a:cxn>
                    <a:cxn ang="0">
                      <a:pos x="568" y="890"/>
                    </a:cxn>
                    <a:cxn ang="0">
                      <a:pos x="587" y="1239"/>
                    </a:cxn>
                    <a:cxn ang="0">
                      <a:pos x="602" y="1034"/>
                    </a:cxn>
                    <a:cxn ang="0">
                      <a:pos x="617" y="447"/>
                    </a:cxn>
                    <a:cxn ang="0">
                      <a:pos x="636" y="22"/>
                    </a:cxn>
                    <a:cxn ang="0">
                      <a:pos x="651" y="155"/>
                    </a:cxn>
                    <a:cxn ang="0">
                      <a:pos x="666" y="739"/>
                    </a:cxn>
                    <a:cxn ang="0">
                      <a:pos x="685" y="1228"/>
                    </a:cxn>
                  </a:cxnLst>
                  <a:rect l="0" t="0" r="r" b="b"/>
                  <a:pathLst>
                    <a:path w="697" h="1281">
                      <a:moveTo>
                        <a:pt x="0" y="633"/>
                      </a:moveTo>
                      <a:lnTo>
                        <a:pt x="4" y="633"/>
                      </a:lnTo>
                      <a:lnTo>
                        <a:pt x="11" y="633"/>
                      </a:lnTo>
                      <a:lnTo>
                        <a:pt x="15" y="633"/>
                      </a:lnTo>
                      <a:lnTo>
                        <a:pt x="23" y="633"/>
                      </a:lnTo>
                      <a:lnTo>
                        <a:pt x="27" y="633"/>
                      </a:lnTo>
                      <a:lnTo>
                        <a:pt x="34" y="633"/>
                      </a:lnTo>
                      <a:lnTo>
                        <a:pt x="38" y="633"/>
                      </a:lnTo>
                      <a:lnTo>
                        <a:pt x="46" y="633"/>
                      </a:lnTo>
                      <a:lnTo>
                        <a:pt x="49" y="636"/>
                      </a:lnTo>
                      <a:lnTo>
                        <a:pt x="53" y="640"/>
                      </a:lnTo>
                      <a:lnTo>
                        <a:pt x="61" y="644"/>
                      </a:lnTo>
                      <a:lnTo>
                        <a:pt x="64" y="648"/>
                      </a:lnTo>
                      <a:lnTo>
                        <a:pt x="72" y="652"/>
                      </a:lnTo>
                      <a:lnTo>
                        <a:pt x="76" y="655"/>
                      </a:lnTo>
                      <a:lnTo>
                        <a:pt x="83" y="655"/>
                      </a:lnTo>
                      <a:lnTo>
                        <a:pt x="87" y="652"/>
                      </a:lnTo>
                      <a:lnTo>
                        <a:pt x="95" y="644"/>
                      </a:lnTo>
                      <a:lnTo>
                        <a:pt x="99" y="633"/>
                      </a:lnTo>
                      <a:lnTo>
                        <a:pt x="102" y="621"/>
                      </a:lnTo>
                      <a:lnTo>
                        <a:pt x="110" y="606"/>
                      </a:lnTo>
                      <a:lnTo>
                        <a:pt x="114" y="595"/>
                      </a:lnTo>
                      <a:lnTo>
                        <a:pt x="121" y="587"/>
                      </a:lnTo>
                      <a:lnTo>
                        <a:pt x="125" y="580"/>
                      </a:lnTo>
                      <a:lnTo>
                        <a:pt x="133" y="583"/>
                      </a:lnTo>
                      <a:lnTo>
                        <a:pt x="136" y="591"/>
                      </a:lnTo>
                      <a:lnTo>
                        <a:pt x="144" y="606"/>
                      </a:lnTo>
                      <a:lnTo>
                        <a:pt x="148" y="629"/>
                      </a:lnTo>
                      <a:lnTo>
                        <a:pt x="152" y="652"/>
                      </a:lnTo>
                      <a:lnTo>
                        <a:pt x="159" y="678"/>
                      </a:lnTo>
                      <a:lnTo>
                        <a:pt x="163" y="705"/>
                      </a:lnTo>
                      <a:lnTo>
                        <a:pt x="170" y="724"/>
                      </a:lnTo>
                      <a:lnTo>
                        <a:pt x="174" y="735"/>
                      </a:lnTo>
                      <a:lnTo>
                        <a:pt x="182" y="735"/>
                      </a:lnTo>
                      <a:lnTo>
                        <a:pt x="186" y="724"/>
                      </a:lnTo>
                      <a:lnTo>
                        <a:pt x="193" y="697"/>
                      </a:lnTo>
                      <a:lnTo>
                        <a:pt x="197" y="663"/>
                      </a:lnTo>
                      <a:lnTo>
                        <a:pt x="201" y="621"/>
                      </a:lnTo>
                      <a:lnTo>
                        <a:pt x="208" y="576"/>
                      </a:lnTo>
                      <a:lnTo>
                        <a:pt x="212" y="534"/>
                      </a:lnTo>
                      <a:lnTo>
                        <a:pt x="220" y="500"/>
                      </a:lnTo>
                      <a:lnTo>
                        <a:pt x="223" y="481"/>
                      </a:lnTo>
                      <a:lnTo>
                        <a:pt x="231" y="473"/>
                      </a:lnTo>
                      <a:lnTo>
                        <a:pt x="235" y="489"/>
                      </a:lnTo>
                      <a:lnTo>
                        <a:pt x="242" y="519"/>
                      </a:lnTo>
                      <a:lnTo>
                        <a:pt x="246" y="568"/>
                      </a:lnTo>
                      <a:lnTo>
                        <a:pt x="250" y="625"/>
                      </a:lnTo>
                      <a:lnTo>
                        <a:pt x="258" y="693"/>
                      </a:lnTo>
                      <a:lnTo>
                        <a:pt x="261" y="754"/>
                      </a:lnTo>
                      <a:lnTo>
                        <a:pt x="269" y="811"/>
                      </a:lnTo>
                      <a:lnTo>
                        <a:pt x="273" y="849"/>
                      </a:lnTo>
                      <a:lnTo>
                        <a:pt x="280" y="864"/>
                      </a:lnTo>
                      <a:lnTo>
                        <a:pt x="284" y="853"/>
                      </a:lnTo>
                      <a:lnTo>
                        <a:pt x="292" y="818"/>
                      </a:lnTo>
                      <a:lnTo>
                        <a:pt x="295" y="758"/>
                      </a:lnTo>
                      <a:lnTo>
                        <a:pt x="303" y="682"/>
                      </a:lnTo>
                      <a:lnTo>
                        <a:pt x="307" y="595"/>
                      </a:lnTo>
                      <a:lnTo>
                        <a:pt x="311" y="508"/>
                      </a:lnTo>
                      <a:lnTo>
                        <a:pt x="318" y="428"/>
                      </a:lnTo>
                      <a:lnTo>
                        <a:pt x="322" y="371"/>
                      </a:lnTo>
                      <a:lnTo>
                        <a:pt x="329" y="337"/>
                      </a:lnTo>
                      <a:lnTo>
                        <a:pt x="333" y="337"/>
                      </a:lnTo>
                      <a:lnTo>
                        <a:pt x="341" y="371"/>
                      </a:lnTo>
                      <a:lnTo>
                        <a:pt x="345" y="439"/>
                      </a:lnTo>
                      <a:lnTo>
                        <a:pt x="352" y="530"/>
                      </a:lnTo>
                      <a:lnTo>
                        <a:pt x="356" y="636"/>
                      </a:lnTo>
                      <a:lnTo>
                        <a:pt x="360" y="750"/>
                      </a:lnTo>
                      <a:lnTo>
                        <a:pt x="367" y="856"/>
                      </a:lnTo>
                      <a:lnTo>
                        <a:pt x="371" y="940"/>
                      </a:lnTo>
                      <a:lnTo>
                        <a:pt x="379" y="993"/>
                      </a:lnTo>
                      <a:lnTo>
                        <a:pt x="382" y="1012"/>
                      </a:lnTo>
                      <a:lnTo>
                        <a:pt x="390" y="985"/>
                      </a:lnTo>
                      <a:lnTo>
                        <a:pt x="394" y="917"/>
                      </a:lnTo>
                      <a:lnTo>
                        <a:pt x="401" y="815"/>
                      </a:lnTo>
                      <a:lnTo>
                        <a:pt x="405" y="690"/>
                      </a:lnTo>
                      <a:lnTo>
                        <a:pt x="409" y="553"/>
                      </a:lnTo>
                      <a:lnTo>
                        <a:pt x="417" y="420"/>
                      </a:lnTo>
                      <a:lnTo>
                        <a:pt x="420" y="307"/>
                      </a:lnTo>
                      <a:lnTo>
                        <a:pt x="428" y="227"/>
                      </a:lnTo>
                      <a:lnTo>
                        <a:pt x="432" y="189"/>
                      </a:lnTo>
                      <a:lnTo>
                        <a:pt x="439" y="201"/>
                      </a:lnTo>
                      <a:lnTo>
                        <a:pt x="443" y="261"/>
                      </a:lnTo>
                      <a:lnTo>
                        <a:pt x="451" y="367"/>
                      </a:lnTo>
                      <a:lnTo>
                        <a:pt x="454" y="508"/>
                      </a:lnTo>
                      <a:lnTo>
                        <a:pt x="458" y="663"/>
                      </a:lnTo>
                      <a:lnTo>
                        <a:pt x="466" y="822"/>
                      </a:lnTo>
                      <a:lnTo>
                        <a:pt x="470" y="962"/>
                      </a:lnTo>
                      <a:lnTo>
                        <a:pt x="477" y="1072"/>
                      </a:lnTo>
                      <a:lnTo>
                        <a:pt x="481" y="1137"/>
                      </a:lnTo>
                      <a:lnTo>
                        <a:pt x="488" y="1144"/>
                      </a:lnTo>
                      <a:lnTo>
                        <a:pt x="492" y="1095"/>
                      </a:lnTo>
                      <a:lnTo>
                        <a:pt x="500" y="993"/>
                      </a:lnTo>
                      <a:lnTo>
                        <a:pt x="504" y="849"/>
                      </a:lnTo>
                      <a:lnTo>
                        <a:pt x="507" y="678"/>
                      </a:lnTo>
                      <a:lnTo>
                        <a:pt x="515" y="500"/>
                      </a:lnTo>
                      <a:lnTo>
                        <a:pt x="519" y="329"/>
                      </a:lnTo>
                      <a:lnTo>
                        <a:pt x="526" y="193"/>
                      </a:lnTo>
                      <a:lnTo>
                        <a:pt x="530" y="102"/>
                      </a:lnTo>
                      <a:lnTo>
                        <a:pt x="538" y="68"/>
                      </a:lnTo>
                      <a:lnTo>
                        <a:pt x="541" y="94"/>
                      </a:lnTo>
                      <a:lnTo>
                        <a:pt x="549" y="185"/>
                      </a:lnTo>
                      <a:lnTo>
                        <a:pt x="553" y="326"/>
                      </a:lnTo>
                      <a:lnTo>
                        <a:pt x="560" y="504"/>
                      </a:lnTo>
                      <a:lnTo>
                        <a:pt x="564" y="701"/>
                      </a:lnTo>
                      <a:lnTo>
                        <a:pt x="568" y="890"/>
                      </a:lnTo>
                      <a:lnTo>
                        <a:pt x="576" y="1053"/>
                      </a:lnTo>
                      <a:lnTo>
                        <a:pt x="579" y="1175"/>
                      </a:lnTo>
                      <a:lnTo>
                        <a:pt x="587" y="1239"/>
                      </a:lnTo>
                      <a:lnTo>
                        <a:pt x="591" y="1235"/>
                      </a:lnTo>
                      <a:lnTo>
                        <a:pt x="598" y="1163"/>
                      </a:lnTo>
                      <a:lnTo>
                        <a:pt x="602" y="1034"/>
                      </a:lnTo>
                      <a:lnTo>
                        <a:pt x="610" y="856"/>
                      </a:lnTo>
                      <a:lnTo>
                        <a:pt x="613" y="655"/>
                      </a:lnTo>
                      <a:lnTo>
                        <a:pt x="617" y="447"/>
                      </a:lnTo>
                      <a:lnTo>
                        <a:pt x="625" y="261"/>
                      </a:lnTo>
                      <a:lnTo>
                        <a:pt x="629" y="113"/>
                      </a:lnTo>
                      <a:lnTo>
                        <a:pt x="636" y="22"/>
                      </a:lnTo>
                      <a:lnTo>
                        <a:pt x="640" y="0"/>
                      </a:lnTo>
                      <a:lnTo>
                        <a:pt x="647" y="45"/>
                      </a:lnTo>
                      <a:lnTo>
                        <a:pt x="651" y="155"/>
                      </a:lnTo>
                      <a:lnTo>
                        <a:pt x="659" y="322"/>
                      </a:lnTo>
                      <a:lnTo>
                        <a:pt x="663" y="523"/>
                      </a:lnTo>
                      <a:lnTo>
                        <a:pt x="666" y="739"/>
                      </a:lnTo>
                      <a:lnTo>
                        <a:pt x="674" y="940"/>
                      </a:lnTo>
                      <a:lnTo>
                        <a:pt x="678" y="1110"/>
                      </a:lnTo>
                      <a:lnTo>
                        <a:pt x="685" y="1228"/>
                      </a:lnTo>
                      <a:lnTo>
                        <a:pt x="689" y="1281"/>
                      </a:lnTo>
                      <a:lnTo>
                        <a:pt x="697" y="1262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1463" name="Freeform 439"/>
                <p:cNvSpPr>
                  <a:spLocks/>
                </p:cNvSpPr>
                <p:nvPr/>
              </p:nvSpPr>
              <p:spPr bwMode="auto">
                <a:xfrm>
                  <a:off x="8097838" y="3773488"/>
                  <a:ext cx="1098550" cy="2009775"/>
                </a:xfrm>
                <a:custGeom>
                  <a:avLst/>
                  <a:gdLst/>
                  <a:ahLst/>
                  <a:cxnLst>
                    <a:cxn ang="0">
                      <a:pos x="11" y="1031"/>
                    </a:cxn>
                    <a:cxn ang="0">
                      <a:pos x="26" y="417"/>
                    </a:cxn>
                    <a:cxn ang="0">
                      <a:pos x="41" y="11"/>
                    </a:cxn>
                    <a:cxn ang="0">
                      <a:pos x="60" y="186"/>
                    </a:cxn>
                    <a:cxn ang="0">
                      <a:pos x="75" y="769"/>
                    </a:cxn>
                    <a:cxn ang="0">
                      <a:pos x="90" y="1220"/>
                    </a:cxn>
                    <a:cxn ang="0">
                      <a:pos x="109" y="1129"/>
                    </a:cxn>
                    <a:cxn ang="0">
                      <a:pos x="125" y="599"/>
                    </a:cxn>
                    <a:cxn ang="0">
                      <a:pos x="140" y="125"/>
                    </a:cxn>
                    <a:cxn ang="0">
                      <a:pos x="159" y="136"/>
                    </a:cxn>
                    <a:cxn ang="0">
                      <a:pos x="174" y="599"/>
                    </a:cxn>
                    <a:cxn ang="0">
                      <a:pos x="189" y="1069"/>
                    </a:cxn>
                    <a:cxn ang="0">
                      <a:pos x="208" y="1126"/>
                    </a:cxn>
                    <a:cxn ang="0">
                      <a:pos x="223" y="747"/>
                    </a:cxn>
                    <a:cxn ang="0">
                      <a:pos x="238" y="299"/>
                    </a:cxn>
                    <a:cxn ang="0">
                      <a:pos x="257" y="189"/>
                    </a:cxn>
                    <a:cxn ang="0">
                      <a:pos x="272" y="485"/>
                    </a:cxn>
                    <a:cxn ang="0">
                      <a:pos x="287" y="887"/>
                    </a:cxn>
                    <a:cxn ang="0">
                      <a:pos x="306" y="1031"/>
                    </a:cxn>
                    <a:cxn ang="0">
                      <a:pos x="321" y="815"/>
                    </a:cxn>
                    <a:cxn ang="0">
                      <a:pos x="337" y="474"/>
                    </a:cxn>
                    <a:cxn ang="0">
                      <a:pos x="355" y="318"/>
                    </a:cxn>
                    <a:cxn ang="0">
                      <a:pos x="371" y="459"/>
                    </a:cxn>
                    <a:cxn ang="0">
                      <a:pos x="386" y="735"/>
                    </a:cxn>
                    <a:cxn ang="0">
                      <a:pos x="405" y="883"/>
                    </a:cxn>
                    <a:cxn ang="0">
                      <a:pos x="420" y="800"/>
                    </a:cxn>
                    <a:cxn ang="0">
                      <a:pos x="435" y="595"/>
                    </a:cxn>
                    <a:cxn ang="0">
                      <a:pos x="454" y="466"/>
                    </a:cxn>
                    <a:cxn ang="0">
                      <a:pos x="469" y="508"/>
                    </a:cxn>
                    <a:cxn ang="0">
                      <a:pos x="484" y="648"/>
                    </a:cxn>
                    <a:cxn ang="0">
                      <a:pos x="503" y="747"/>
                    </a:cxn>
                    <a:cxn ang="0">
                      <a:pos x="518" y="731"/>
                    </a:cxn>
                    <a:cxn ang="0">
                      <a:pos x="533" y="644"/>
                    </a:cxn>
                    <a:cxn ang="0">
                      <a:pos x="552" y="580"/>
                    </a:cxn>
                    <a:cxn ang="0">
                      <a:pos x="567" y="584"/>
                    </a:cxn>
                    <a:cxn ang="0">
                      <a:pos x="583" y="629"/>
                    </a:cxn>
                    <a:cxn ang="0">
                      <a:pos x="602" y="663"/>
                    </a:cxn>
                    <a:cxn ang="0">
                      <a:pos x="617" y="663"/>
                    </a:cxn>
                    <a:cxn ang="0">
                      <a:pos x="632" y="644"/>
                    </a:cxn>
                    <a:cxn ang="0">
                      <a:pos x="651" y="633"/>
                    </a:cxn>
                    <a:cxn ang="0">
                      <a:pos x="666" y="633"/>
                    </a:cxn>
                    <a:cxn ang="0">
                      <a:pos x="685" y="637"/>
                    </a:cxn>
                  </a:cxnLst>
                  <a:rect l="0" t="0" r="r" b="b"/>
                  <a:pathLst>
                    <a:path w="692" h="1266">
                      <a:moveTo>
                        <a:pt x="0" y="1266"/>
                      </a:moveTo>
                      <a:lnTo>
                        <a:pt x="3" y="1179"/>
                      </a:lnTo>
                      <a:lnTo>
                        <a:pt x="11" y="1031"/>
                      </a:lnTo>
                      <a:lnTo>
                        <a:pt x="15" y="841"/>
                      </a:lnTo>
                      <a:lnTo>
                        <a:pt x="19" y="625"/>
                      </a:lnTo>
                      <a:lnTo>
                        <a:pt x="26" y="417"/>
                      </a:lnTo>
                      <a:lnTo>
                        <a:pt x="30" y="231"/>
                      </a:lnTo>
                      <a:lnTo>
                        <a:pt x="37" y="91"/>
                      </a:lnTo>
                      <a:lnTo>
                        <a:pt x="41" y="11"/>
                      </a:lnTo>
                      <a:lnTo>
                        <a:pt x="49" y="0"/>
                      </a:lnTo>
                      <a:lnTo>
                        <a:pt x="53" y="61"/>
                      </a:lnTo>
                      <a:lnTo>
                        <a:pt x="60" y="186"/>
                      </a:lnTo>
                      <a:lnTo>
                        <a:pt x="64" y="356"/>
                      </a:lnTo>
                      <a:lnTo>
                        <a:pt x="68" y="561"/>
                      </a:lnTo>
                      <a:lnTo>
                        <a:pt x="75" y="769"/>
                      </a:lnTo>
                      <a:lnTo>
                        <a:pt x="79" y="963"/>
                      </a:lnTo>
                      <a:lnTo>
                        <a:pt x="87" y="1118"/>
                      </a:lnTo>
                      <a:lnTo>
                        <a:pt x="90" y="1220"/>
                      </a:lnTo>
                      <a:lnTo>
                        <a:pt x="98" y="1258"/>
                      </a:lnTo>
                      <a:lnTo>
                        <a:pt x="102" y="1224"/>
                      </a:lnTo>
                      <a:lnTo>
                        <a:pt x="109" y="1129"/>
                      </a:lnTo>
                      <a:lnTo>
                        <a:pt x="113" y="982"/>
                      </a:lnTo>
                      <a:lnTo>
                        <a:pt x="121" y="796"/>
                      </a:lnTo>
                      <a:lnTo>
                        <a:pt x="125" y="599"/>
                      </a:lnTo>
                      <a:lnTo>
                        <a:pt x="128" y="405"/>
                      </a:lnTo>
                      <a:lnTo>
                        <a:pt x="136" y="242"/>
                      </a:lnTo>
                      <a:lnTo>
                        <a:pt x="140" y="125"/>
                      </a:lnTo>
                      <a:lnTo>
                        <a:pt x="147" y="64"/>
                      </a:lnTo>
                      <a:lnTo>
                        <a:pt x="151" y="68"/>
                      </a:lnTo>
                      <a:lnTo>
                        <a:pt x="159" y="136"/>
                      </a:lnTo>
                      <a:lnTo>
                        <a:pt x="162" y="258"/>
                      </a:lnTo>
                      <a:lnTo>
                        <a:pt x="170" y="417"/>
                      </a:lnTo>
                      <a:lnTo>
                        <a:pt x="174" y="599"/>
                      </a:lnTo>
                      <a:lnTo>
                        <a:pt x="178" y="781"/>
                      </a:lnTo>
                      <a:lnTo>
                        <a:pt x="185" y="944"/>
                      </a:lnTo>
                      <a:lnTo>
                        <a:pt x="189" y="1069"/>
                      </a:lnTo>
                      <a:lnTo>
                        <a:pt x="196" y="1148"/>
                      </a:lnTo>
                      <a:lnTo>
                        <a:pt x="200" y="1167"/>
                      </a:lnTo>
                      <a:lnTo>
                        <a:pt x="208" y="1126"/>
                      </a:lnTo>
                      <a:lnTo>
                        <a:pt x="212" y="1035"/>
                      </a:lnTo>
                      <a:lnTo>
                        <a:pt x="219" y="902"/>
                      </a:lnTo>
                      <a:lnTo>
                        <a:pt x="223" y="747"/>
                      </a:lnTo>
                      <a:lnTo>
                        <a:pt x="227" y="580"/>
                      </a:lnTo>
                      <a:lnTo>
                        <a:pt x="234" y="424"/>
                      </a:lnTo>
                      <a:lnTo>
                        <a:pt x="238" y="299"/>
                      </a:lnTo>
                      <a:lnTo>
                        <a:pt x="246" y="212"/>
                      </a:lnTo>
                      <a:lnTo>
                        <a:pt x="249" y="174"/>
                      </a:lnTo>
                      <a:lnTo>
                        <a:pt x="257" y="189"/>
                      </a:lnTo>
                      <a:lnTo>
                        <a:pt x="261" y="250"/>
                      </a:lnTo>
                      <a:lnTo>
                        <a:pt x="268" y="356"/>
                      </a:lnTo>
                      <a:lnTo>
                        <a:pt x="272" y="485"/>
                      </a:lnTo>
                      <a:lnTo>
                        <a:pt x="276" y="629"/>
                      </a:lnTo>
                      <a:lnTo>
                        <a:pt x="284" y="769"/>
                      </a:lnTo>
                      <a:lnTo>
                        <a:pt x="287" y="887"/>
                      </a:lnTo>
                      <a:lnTo>
                        <a:pt x="295" y="978"/>
                      </a:lnTo>
                      <a:lnTo>
                        <a:pt x="299" y="1027"/>
                      </a:lnTo>
                      <a:lnTo>
                        <a:pt x="306" y="1031"/>
                      </a:lnTo>
                      <a:lnTo>
                        <a:pt x="310" y="993"/>
                      </a:lnTo>
                      <a:lnTo>
                        <a:pt x="318" y="917"/>
                      </a:lnTo>
                      <a:lnTo>
                        <a:pt x="321" y="815"/>
                      </a:lnTo>
                      <a:lnTo>
                        <a:pt x="325" y="697"/>
                      </a:lnTo>
                      <a:lnTo>
                        <a:pt x="333" y="580"/>
                      </a:lnTo>
                      <a:lnTo>
                        <a:pt x="337" y="474"/>
                      </a:lnTo>
                      <a:lnTo>
                        <a:pt x="344" y="387"/>
                      </a:lnTo>
                      <a:lnTo>
                        <a:pt x="348" y="333"/>
                      </a:lnTo>
                      <a:lnTo>
                        <a:pt x="355" y="318"/>
                      </a:lnTo>
                      <a:lnTo>
                        <a:pt x="359" y="333"/>
                      </a:lnTo>
                      <a:lnTo>
                        <a:pt x="367" y="387"/>
                      </a:lnTo>
                      <a:lnTo>
                        <a:pt x="371" y="459"/>
                      </a:lnTo>
                      <a:lnTo>
                        <a:pt x="374" y="549"/>
                      </a:lnTo>
                      <a:lnTo>
                        <a:pt x="382" y="644"/>
                      </a:lnTo>
                      <a:lnTo>
                        <a:pt x="386" y="735"/>
                      </a:lnTo>
                      <a:lnTo>
                        <a:pt x="393" y="811"/>
                      </a:lnTo>
                      <a:lnTo>
                        <a:pt x="397" y="860"/>
                      </a:lnTo>
                      <a:lnTo>
                        <a:pt x="405" y="883"/>
                      </a:lnTo>
                      <a:lnTo>
                        <a:pt x="408" y="879"/>
                      </a:lnTo>
                      <a:lnTo>
                        <a:pt x="416" y="849"/>
                      </a:lnTo>
                      <a:lnTo>
                        <a:pt x="420" y="800"/>
                      </a:lnTo>
                      <a:lnTo>
                        <a:pt x="427" y="735"/>
                      </a:lnTo>
                      <a:lnTo>
                        <a:pt x="431" y="663"/>
                      </a:lnTo>
                      <a:lnTo>
                        <a:pt x="435" y="595"/>
                      </a:lnTo>
                      <a:lnTo>
                        <a:pt x="443" y="534"/>
                      </a:lnTo>
                      <a:lnTo>
                        <a:pt x="446" y="489"/>
                      </a:lnTo>
                      <a:lnTo>
                        <a:pt x="454" y="466"/>
                      </a:lnTo>
                      <a:lnTo>
                        <a:pt x="458" y="462"/>
                      </a:lnTo>
                      <a:lnTo>
                        <a:pt x="465" y="477"/>
                      </a:lnTo>
                      <a:lnTo>
                        <a:pt x="469" y="508"/>
                      </a:lnTo>
                      <a:lnTo>
                        <a:pt x="477" y="553"/>
                      </a:lnTo>
                      <a:lnTo>
                        <a:pt x="480" y="599"/>
                      </a:lnTo>
                      <a:lnTo>
                        <a:pt x="484" y="648"/>
                      </a:lnTo>
                      <a:lnTo>
                        <a:pt x="492" y="694"/>
                      </a:lnTo>
                      <a:lnTo>
                        <a:pt x="496" y="728"/>
                      </a:lnTo>
                      <a:lnTo>
                        <a:pt x="503" y="747"/>
                      </a:lnTo>
                      <a:lnTo>
                        <a:pt x="507" y="754"/>
                      </a:lnTo>
                      <a:lnTo>
                        <a:pt x="514" y="750"/>
                      </a:lnTo>
                      <a:lnTo>
                        <a:pt x="518" y="731"/>
                      </a:lnTo>
                      <a:lnTo>
                        <a:pt x="526" y="705"/>
                      </a:lnTo>
                      <a:lnTo>
                        <a:pt x="530" y="675"/>
                      </a:lnTo>
                      <a:lnTo>
                        <a:pt x="533" y="644"/>
                      </a:lnTo>
                      <a:lnTo>
                        <a:pt x="541" y="618"/>
                      </a:lnTo>
                      <a:lnTo>
                        <a:pt x="545" y="595"/>
                      </a:lnTo>
                      <a:lnTo>
                        <a:pt x="552" y="580"/>
                      </a:lnTo>
                      <a:lnTo>
                        <a:pt x="556" y="572"/>
                      </a:lnTo>
                      <a:lnTo>
                        <a:pt x="564" y="576"/>
                      </a:lnTo>
                      <a:lnTo>
                        <a:pt x="567" y="584"/>
                      </a:lnTo>
                      <a:lnTo>
                        <a:pt x="575" y="599"/>
                      </a:lnTo>
                      <a:lnTo>
                        <a:pt x="579" y="614"/>
                      </a:lnTo>
                      <a:lnTo>
                        <a:pt x="583" y="629"/>
                      </a:lnTo>
                      <a:lnTo>
                        <a:pt x="590" y="644"/>
                      </a:lnTo>
                      <a:lnTo>
                        <a:pt x="594" y="656"/>
                      </a:lnTo>
                      <a:lnTo>
                        <a:pt x="602" y="663"/>
                      </a:lnTo>
                      <a:lnTo>
                        <a:pt x="605" y="667"/>
                      </a:lnTo>
                      <a:lnTo>
                        <a:pt x="613" y="667"/>
                      </a:lnTo>
                      <a:lnTo>
                        <a:pt x="617" y="663"/>
                      </a:lnTo>
                      <a:lnTo>
                        <a:pt x="624" y="656"/>
                      </a:lnTo>
                      <a:lnTo>
                        <a:pt x="628" y="652"/>
                      </a:lnTo>
                      <a:lnTo>
                        <a:pt x="632" y="644"/>
                      </a:lnTo>
                      <a:lnTo>
                        <a:pt x="639" y="640"/>
                      </a:lnTo>
                      <a:lnTo>
                        <a:pt x="643" y="637"/>
                      </a:lnTo>
                      <a:lnTo>
                        <a:pt x="651" y="633"/>
                      </a:lnTo>
                      <a:lnTo>
                        <a:pt x="655" y="633"/>
                      </a:lnTo>
                      <a:lnTo>
                        <a:pt x="662" y="633"/>
                      </a:lnTo>
                      <a:lnTo>
                        <a:pt x="666" y="633"/>
                      </a:lnTo>
                      <a:lnTo>
                        <a:pt x="673" y="637"/>
                      </a:lnTo>
                      <a:lnTo>
                        <a:pt x="677" y="637"/>
                      </a:lnTo>
                      <a:lnTo>
                        <a:pt x="685" y="637"/>
                      </a:lnTo>
                      <a:lnTo>
                        <a:pt x="689" y="637"/>
                      </a:lnTo>
                      <a:lnTo>
                        <a:pt x="692" y="640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9" name="グループ化 579"/>
              <p:cNvGrpSpPr/>
              <p:nvPr/>
            </p:nvGrpSpPr>
            <p:grpSpPr>
              <a:xfrm>
                <a:off x="4656389" y="1764233"/>
                <a:ext cx="377491" cy="144000"/>
                <a:chOff x="10777538" y="4332288"/>
                <a:chExt cx="2205038" cy="1981200"/>
              </a:xfrm>
            </p:grpSpPr>
            <p:sp>
              <p:nvSpPr>
                <p:cNvPr id="1535" name="Freeform 511"/>
                <p:cNvSpPr>
                  <a:spLocks/>
                </p:cNvSpPr>
                <p:nvPr/>
              </p:nvSpPr>
              <p:spPr bwMode="auto">
                <a:xfrm>
                  <a:off x="10777538" y="4633913"/>
                  <a:ext cx="1106488" cy="1679575"/>
                </a:xfrm>
                <a:custGeom>
                  <a:avLst/>
                  <a:gdLst/>
                  <a:ahLst/>
                  <a:cxnLst>
                    <a:cxn ang="0">
                      <a:pos x="11" y="440"/>
                    </a:cxn>
                    <a:cxn ang="0">
                      <a:pos x="27" y="440"/>
                    </a:cxn>
                    <a:cxn ang="0">
                      <a:pos x="46" y="436"/>
                    </a:cxn>
                    <a:cxn ang="0">
                      <a:pos x="61" y="428"/>
                    </a:cxn>
                    <a:cxn ang="0">
                      <a:pos x="76" y="421"/>
                    </a:cxn>
                    <a:cxn ang="0">
                      <a:pos x="95" y="413"/>
                    </a:cxn>
                    <a:cxn ang="0">
                      <a:pos x="110" y="406"/>
                    </a:cxn>
                    <a:cxn ang="0">
                      <a:pos x="125" y="406"/>
                    </a:cxn>
                    <a:cxn ang="0">
                      <a:pos x="144" y="413"/>
                    </a:cxn>
                    <a:cxn ang="0">
                      <a:pos x="159" y="428"/>
                    </a:cxn>
                    <a:cxn ang="0">
                      <a:pos x="174" y="459"/>
                    </a:cxn>
                    <a:cxn ang="0">
                      <a:pos x="193" y="493"/>
                    </a:cxn>
                    <a:cxn ang="0">
                      <a:pos x="208" y="534"/>
                    </a:cxn>
                    <a:cxn ang="0">
                      <a:pos x="223" y="576"/>
                    </a:cxn>
                    <a:cxn ang="0">
                      <a:pos x="242" y="614"/>
                    </a:cxn>
                    <a:cxn ang="0">
                      <a:pos x="258" y="641"/>
                    </a:cxn>
                    <a:cxn ang="0">
                      <a:pos x="273" y="644"/>
                    </a:cxn>
                    <a:cxn ang="0">
                      <a:pos x="292" y="629"/>
                    </a:cxn>
                    <a:cxn ang="0">
                      <a:pos x="307" y="588"/>
                    </a:cxn>
                    <a:cxn ang="0">
                      <a:pos x="322" y="523"/>
                    </a:cxn>
                    <a:cxn ang="0">
                      <a:pos x="341" y="436"/>
                    </a:cxn>
                    <a:cxn ang="0">
                      <a:pos x="356" y="337"/>
                    </a:cxn>
                    <a:cxn ang="0">
                      <a:pos x="371" y="231"/>
                    </a:cxn>
                    <a:cxn ang="0">
                      <a:pos x="390" y="136"/>
                    </a:cxn>
                    <a:cxn ang="0">
                      <a:pos x="405" y="57"/>
                    </a:cxn>
                    <a:cxn ang="0">
                      <a:pos x="420" y="11"/>
                    </a:cxn>
                    <a:cxn ang="0">
                      <a:pos x="439" y="4"/>
                    </a:cxn>
                    <a:cxn ang="0">
                      <a:pos x="454" y="38"/>
                    </a:cxn>
                    <a:cxn ang="0">
                      <a:pos x="470" y="114"/>
                    </a:cxn>
                    <a:cxn ang="0">
                      <a:pos x="488" y="231"/>
                    </a:cxn>
                    <a:cxn ang="0">
                      <a:pos x="504" y="375"/>
                    </a:cxn>
                    <a:cxn ang="0">
                      <a:pos x="519" y="538"/>
                    </a:cxn>
                    <a:cxn ang="0">
                      <a:pos x="538" y="701"/>
                    </a:cxn>
                    <a:cxn ang="0">
                      <a:pos x="553" y="849"/>
                    </a:cxn>
                    <a:cxn ang="0">
                      <a:pos x="568" y="967"/>
                    </a:cxn>
                    <a:cxn ang="0">
                      <a:pos x="587" y="1039"/>
                    </a:cxn>
                    <a:cxn ang="0">
                      <a:pos x="602" y="1058"/>
                    </a:cxn>
                    <a:cxn ang="0">
                      <a:pos x="617" y="1020"/>
                    </a:cxn>
                    <a:cxn ang="0">
                      <a:pos x="636" y="925"/>
                    </a:cxn>
                    <a:cxn ang="0">
                      <a:pos x="651" y="785"/>
                    </a:cxn>
                    <a:cxn ang="0">
                      <a:pos x="666" y="610"/>
                    </a:cxn>
                    <a:cxn ang="0">
                      <a:pos x="685" y="421"/>
                    </a:cxn>
                  </a:cxnLst>
                  <a:rect l="0" t="0" r="r" b="b"/>
                  <a:pathLst>
                    <a:path w="697" h="1058">
                      <a:moveTo>
                        <a:pt x="0" y="440"/>
                      </a:moveTo>
                      <a:lnTo>
                        <a:pt x="4" y="440"/>
                      </a:lnTo>
                      <a:lnTo>
                        <a:pt x="11" y="440"/>
                      </a:lnTo>
                      <a:lnTo>
                        <a:pt x="15" y="440"/>
                      </a:lnTo>
                      <a:lnTo>
                        <a:pt x="23" y="440"/>
                      </a:lnTo>
                      <a:lnTo>
                        <a:pt x="27" y="440"/>
                      </a:lnTo>
                      <a:lnTo>
                        <a:pt x="34" y="440"/>
                      </a:lnTo>
                      <a:lnTo>
                        <a:pt x="38" y="436"/>
                      </a:lnTo>
                      <a:lnTo>
                        <a:pt x="46" y="436"/>
                      </a:lnTo>
                      <a:lnTo>
                        <a:pt x="49" y="432"/>
                      </a:lnTo>
                      <a:lnTo>
                        <a:pt x="53" y="432"/>
                      </a:lnTo>
                      <a:lnTo>
                        <a:pt x="61" y="428"/>
                      </a:lnTo>
                      <a:lnTo>
                        <a:pt x="64" y="425"/>
                      </a:lnTo>
                      <a:lnTo>
                        <a:pt x="72" y="425"/>
                      </a:lnTo>
                      <a:lnTo>
                        <a:pt x="76" y="421"/>
                      </a:lnTo>
                      <a:lnTo>
                        <a:pt x="83" y="417"/>
                      </a:lnTo>
                      <a:lnTo>
                        <a:pt x="87" y="413"/>
                      </a:lnTo>
                      <a:lnTo>
                        <a:pt x="95" y="413"/>
                      </a:lnTo>
                      <a:lnTo>
                        <a:pt x="99" y="409"/>
                      </a:lnTo>
                      <a:lnTo>
                        <a:pt x="102" y="406"/>
                      </a:lnTo>
                      <a:lnTo>
                        <a:pt x="110" y="406"/>
                      </a:lnTo>
                      <a:lnTo>
                        <a:pt x="114" y="406"/>
                      </a:lnTo>
                      <a:lnTo>
                        <a:pt x="121" y="406"/>
                      </a:lnTo>
                      <a:lnTo>
                        <a:pt x="125" y="406"/>
                      </a:lnTo>
                      <a:lnTo>
                        <a:pt x="133" y="406"/>
                      </a:lnTo>
                      <a:lnTo>
                        <a:pt x="136" y="409"/>
                      </a:lnTo>
                      <a:lnTo>
                        <a:pt x="144" y="413"/>
                      </a:lnTo>
                      <a:lnTo>
                        <a:pt x="148" y="417"/>
                      </a:lnTo>
                      <a:lnTo>
                        <a:pt x="152" y="425"/>
                      </a:lnTo>
                      <a:lnTo>
                        <a:pt x="159" y="428"/>
                      </a:lnTo>
                      <a:lnTo>
                        <a:pt x="163" y="440"/>
                      </a:lnTo>
                      <a:lnTo>
                        <a:pt x="170" y="447"/>
                      </a:lnTo>
                      <a:lnTo>
                        <a:pt x="174" y="459"/>
                      </a:lnTo>
                      <a:lnTo>
                        <a:pt x="182" y="470"/>
                      </a:lnTo>
                      <a:lnTo>
                        <a:pt x="186" y="481"/>
                      </a:lnTo>
                      <a:lnTo>
                        <a:pt x="193" y="493"/>
                      </a:lnTo>
                      <a:lnTo>
                        <a:pt x="197" y="508"/>
                      </a:lnTo>
                      <a:lnTo>
                        <a:pt x="201" y="519"/>
                      </a:lnTo>
                      <a:lnTo>
                        <a:pt x="208" y="534"/>
                      </a:lnTo>
                      <a:lnTo>
                        <a:pt x="212" y="550"/>
                      </a:lnTo>
                      <a:lnTo>
                        <a:pt x="220" y="565"/>
                      </a:lnTo>
                      <a:lnTo>
                        <a:pt x="223" y="576"/>
                      </a:lnTo>
                      <a:lnTo>
                        <a:pt x="231" y="591"/>
                      </a:lnTo>
                      <a:lnTo>
                        <a:pt x="235" y="603"/>
                      </a:lnTo>
                      <a:lnTo>
                        <a:pt x="242" y="614"/>
                      </a:lnTo>
                      <a:lnTo>
                        <a:pt x="246" y="625"/>
                      </a:lnTo>
                      <a:lnTo>
                        <a:pt x="250" y="633"/>
                      </a:lnTo>
                      <a:lnTo>
                        <a:pt x="258" y="641"/>
                      </a:lnTo>
                      <a:lnTo>
                        <a:pt x="261" y="644"/>
                      </a:lnTo>
                      <a:lnTo>
                        <a:pt x="269" y="644"/>
                      </a:lnTo>
                      <a:lnTo>
                        <a:pt x="273" y="644"/>
                      </a:lnTo>
                      <a:lnTo>
                        <a:pt x="280" y="644"/>
                      </a:lnTo>
                      <a:lnTo>
                        <a:pt x="284" y="637"/>
                      </a:lnTo>
                      <a:lnTo>
                        <a:pt x="292" y="629"/>
                      </a:lnTo>
                      <a:lnTo>
                        <a:pt x="295" y="618"/>
                      </a:lnTo>
                      <a:lnTo>
                        <a:pt x="303" y="606"/>
                      </a:lnTo>
                      <a:lnTo>
                        <a:pt x="307" y="588"/>
                      </a:lnTo>
                      <a:lnTo>
                        <a:pt x="311" y="569"/>
                      </a:lnTo>
                      <a:lnTo>
                        <a:pt x="318" y="546"/>
                      </a:lnTo>
                      <a:lnTo>
                        <a:pt x="322" y="523"/>
                      </a:lnTo>
                      <a:lnTo>
                        <a:pt x="329" y="497"/>
                      </a:lnTo>
                      <a:lnTo>
                        <a:pt x="333" y="466"/>
                      </a:lnTo>
                      <a:lnTo>
                        <a:pt x="341" y="436"/>
                      </a:lnTo>
                      <a:lnTo>
                        <a:pt x="345" y="406"/>
                      </a:lnTo>
                      <a:lnTo>
                        <a:pt x="352" y="371"/>
                      </a:lnTo>
                      <a:lnTo>
                        <a:pt x="356" y="337"/>
                      </a:lnTo>
                      <a:lnTo>
                        <a:pt x="360" y="303"/>
                      </a:lnTo>
                      <a:lnTo>
                        <a:pt x="367" y="265"/>
                      </a:lnTo>
                      <a:lnTo>
                        <a:pt x="371" y="231"/>
                      </a:lnTo>
                      <a:lnTo>
                        <a:pt x="379" y="197"/>
                      </a:lnTo>
                      <a:lnTo>
                        <a:pt x="382" y="167"/>
                      </a:lnTo>
                      <a:lnTo>
                        <a:pt x="390" y="136"/>
                      </a:lnTo>
                      <a:lnTo>
                        <a:pt x="394" y="106"/>
                      </a:lnTo>
                      <a:lnTo>
                        <a:pt x="401" y="83"/>
                      </a:lnTo>
                      <a:lnTo>
                        <a:pt x="405" y="57"/>
                      </a:lnTo>
                      <a:lnTo>
                        <a:pt x="409" y="38"/>
                      </a:lnTo>
                      <a:lnTo>
                        <a:pt x="417" y="23"/>
                      </a:lnTo>
                      <a:lnTo>
                        <a:pt x="420" y="11"/>
                      </a:lnTo>
                      <a:lnTo>
                        <a:pt x="428" y="4"/>
                      </a:lnTo>
                      <a:lnTo>
                        <a:pt x="432" y="0"/>
                      </a:lnTo>
                      <a:lnTo>
                        <a:pt x="439" y="4"/>
                      </a:lnTo>
                      <a:lnTo>
                        <a:pt x="443" y="8"/>
                      </a:lnTo>
                      <a:lnTo>
                        <a:pt x="451" y="19"/>
                      </a:lnTo>
                      <a:lnTo>
                        <a:pt x="454" y="38"/>
                      </a:lnTo>
                      <a:lnTo>
                        <a:pt x="458" y="57"/>
                      </a:lnTo>
                      <a:lnTo>
                        <a:pt x="466" y="83"/>
                      </a:lnTo>
                      <a:lnTo>
                        <a:pt x="470" y="114"/>
                      </a:lnTo>
                      <a:lnTo>
                        <a:pt x="477" y="148"/>
                      </a:lnTo>
                      <a:lnTo>
                        <a:pt x="481" y="186"/>
                      </a:lnTo>
                      <a:lnTo>
                        <a:pt x="488" y="231"/>
                      </a:lnTo>
                      <a:lnTo>
                        <a:pt x="492" y="277"/>
                      </a:lnTo>
                      <a:lnTo>
                        <a:pt x="500" y="322"/>
                      </a:lnTo>
                      <a:lnTo>
                        <a:pt x="504" y="375"/>
                      </a:lnTo>
                      <a:lnTo>
                        <a:pt x="507" y="428"/>
                      </a:lnTo>
                      <a:lnTo>
                        <a:pt x="515" y="481"/>
                      </a:lnTo>
                      <a:lnTo>
                        <a:pt x="519" y="538"/>
                      </a:lnTo>
                      <a:lnTo>
                        <a:pt x="526" y="591"/>
                      </a:lnTo>
                      <a:lnTo>
                        <a:pt x="530" y="648"/>
                      </a:lnTo>
                      <a:lnTo>
                        <a:pt x="538" y="701"/>
                      </a:lnTo>
                      <a:lnTo>
                        <a:pt x="541" y="754"/>
                      </a:lnTo>
                      <a:lnTo>
                        <a:pt x="549" y="804"/>
                      </a:lnTo>
                      <a:lnTo>
                        <a:pt x="553" y="849"/>
                      </a:lnTo>
                      <a:lnTo>
                        <a:pt x="560" y="891"/>
                      </a:lnTo>
                      <a:lnTo>
                        <a:pt x="564" y="932"/>
                      </a:lnTo>
                      <a:lnTo>
                        <a:pt x="568" y="967"/>
                      </a:lnTo>
                      <a:lnTo>
                        <a:pt x="576" y="997"/>
                      </a:lnTo>
                      <a:lnTo>
                        <a:pt x="579" y="1020"/>
                      </a:lnTo>
                      <a:lnTo>
                        <a:pt x="587" y="1039"/>
                      </a:lnTo>
                      <a:lnTo>
                        <a:pt x="591" y="1050"/>
                      </a:lnTo>
                      <a:lnTo>
                        <a:pt x="598" y="1058"/>
                      </a:lnTo>
                      <a:lnTo>
                        <a:pt x="602" y="1058"/>
                      </a:lnTo>
                      <a:lnTo>
                        <a:pt x="610" y="1050"/>
                      </a:lnTo>
                      <a:lnTo>
                        <a:pt x="613" y="1039"/>
                      </a:lnTo>
                      <a:lnTo>
                        <a:pt x="617" y="1020"/>
                      </a:lnTo>
                      <a:lnTo>
                        <a:pt x="625" y="993"/>
                      </a:lnTo>
                      <a:lnTo>
                        <a:pt x="629" y="963"/>
                      </a:lnTo>
                      <a:lnTo>
                        <a:pt x="636" y="925"/>
                      </a:lnTo>
                      <a:lnTo>
                        <a:pt x="640" y="883"/>
                      </a:lnTo>
                      <a:lnTo>
                        <a:pt x="647" y="838"/>
                      </a:lnTo>
                      <a:lnTo>
                        <a:pt x="651" y="785"/>
                      </a:lnTo>
                      <a:lnTo>
                        <a:pt x="659" y="732"/>
                      </a:lnTo>
                      <a:lnTo>
                        <a:pt x="663" y="671"/>
                      </a:lnTo>
                      <a:lnTo>
                        <a:pt x="666" y="610"/>
                      </a:lnTo>
                      <a:lnTo>
                        <a:pt x="674" y="550"/>
                      </a:lnTo>
                      <a:lnTo>
                        <a:pt x="678" y="485"/>
                      </a:lnTo>
                      <a:lnTo>
                        <a:pt x="685" y="421"/>
                      </a:lnTo>
                      <a:lnTo>
                        <a:pt x="689" y="356"/>
                      </a:lnTo>
                      <a:lnTo>
                        <a:pt x="697" y="292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1536" name="Freeform 512"/>
                <p:cNvSpPr>
                  <a:spLocks/>
                </p:cNvSpPr>
                <p:nvPr/>
              </p:nvSpPr>
              <p:spPr bwMode="auto">
                <a:xfrm>
                  <a:off x="11884026" y="4332288"/>
                  <a:ext cx="1098550" cy="1763713"/>
                </a:xfrm>
                <a:custGeom>
                  <a:avLst/>
                  <a:gdLst/>
                  <a:ahLst/>
                  <a:cxnLst>
                    <a:cxn ang="0">
                      <a:pos x="11" y="361"/>
                    </a:cxn>
                    <a:cxn ang="0">
                      <a:pos x="26" y="198"/>
                    </a:cxn>
                    <a:cxn ang="0">
                      <a:pos x="41" y="80"/>
                    </a:cxn>
                    <a:cxn ang="0">
                      <a:pos x="60" y="12"/>
                    </a:cxn>
                    <a:cxn ang="0">
                      <a:pos x="75" y="0"/>
                    </a:cxn>
                    <a:cxn ang="0">
                      <a:pos x="90" y="50"/>
                    </a:cxn>
                    <a:cxn ang="0">
                      <a:pos x="109" y="148"/>
                    </a:cxn>
                    <a:cxn ang="0">
                      <a:pos x="125" y="289"/>
                    </a:cxn>
                    <a:cxn ang="0">
                      <a:pos x="140" y="455"/>
                    </a:cxn>
                    <a:cxn ang="0">
                      <a:pos x="159" y="626"/>
                    </a:cxn>
                    <a:cxn ang="0">
                      <a:pos x="174" y="793"/>
                    </a:cxn>
                    <a:cxn ang="0">
                      <a:pos x="189" y="933"/>
                    </a:cxn>
                    <a:cxn ang="0">
                      <a:pos x="208" y="1039"/>
                    </a:cxn>
                    <a:cxn ang="0">
                      <a:pos x="223" y="1100"/>
                    </a:cxn>
                    <a:cxn ang="0">
                      <a:pos x="238" y="1111"/>
                    </a:cxn>
                    <a:cxn ang="0">
                      <a:pos x="257" y="1081"/>
                    </a:cxn>
                    <a:cxn ang="0">
                      <a:pos x="272" y="1013"/>
                    </a:cxn>
                    <a:cxn ang="0">
                      <a:pos x="287" y="914"/>
                    </a:cxn>
                    <a:cxn ang="0">
                      <a:pos x="306" y="804"/>
                    </a:cxn>
                    <a:cxn ang="0">
                      <a:pos x="321" y="687"/>
                    </a:cxn>
                    <a:cxn ang="0">
                      <a:pos x="337" y="580"/>
                    </a:cxn>
                    <a:cxn ang="0">
                      <a:pos x="355" y="493"/>
                    </a:cxn>
                    <a:cxn ang="0">
                      <a:pos x="371" y="429"/>
                    </a:cxn>
                    <a:cxn ang="0">
                      <a:pos x="386" y="395"/>
                    </a:cxn>
                    <a:cxn ang="0">
                      <a:pos x="405" y="387"/>
                    </a:cxn>
                    <a:cxn ang="0">
                      <a:pos x="420" y="402"/>
                    </a:cxn>
                    <a:cxn ang="0">
                      <a:pos x="435" y="440"/>
                    </a:cxn>
                    <a:cxn ang="0">
                      <a:pos x="454" y="489"/>
                    </a:cxn>
                    <a:cxn ang="0">
                      <a:pos x="469" y="542"/>
                    </a:cxn>
                    <a:cxn ang="0">
                      <a:pos x="484" y="592"/>
                    </a:cxn>
                    <a:cxn ang="0">
                      <a:pos x="503" y="633"/>
                    </a:cxn>
                    <a:cxn ang="0">
                      <a:pos x="518" y="664"/>
                    </a:cxn>
                    <a:cxn ang="0">
                      <a:pos x="533" y="683"/>
                    </a:cxn>
                    <a:cxn ang="0">
                      <a:pos x="552" y="690"/>
                    </a:cxn>
                    <a:cxn ang="0">
                      <a:pos x="567" y="687"/>
                    </a:cxn>
                    <a:cxn ang="0">
                      <a:pos x="583" y="679"/>
                    </a:cxn>
                    <a:cxn ang="0">
                      <a:pos x="602" y="664"/>
                    </a:cxn>
                    <a:cxn ang="0">
                      <a:pos x="617" y="652"/>
                    </a:cxn>
                    <a:cxn ang="0">
                      <a:pos x="632" y="641"/>
                    </a:cxn>
                    <a:cxn ang="0">
                      <a:pos x="651" y="637"/>
                    </a:cxn>
                    <a:cxn ang="0">
                      <a:pos x="666" y="633"/>
                    </a:cxn>
                    <a:cxn ang="0">
                      <a:pos x="685" y="630"/>
                    </a:cxn>
                  </a:cxnLst>
                  <a:rect l="0" t="0" r="r" b="b"/>
                  <a:pathLst>
                    <a:path w="692" h="1111">
                      <a:moveTo>
                        <a:pt x="0" y="482"/>
                      </a:moveTo>
                      <a:lnTo>
                        <a:pt x="3" y="421"/>
                      </a:lnTo>
                      <a:lnTo>
                        <a:pt x="11" y="361"/>
                      </a:lnTo>
                      <a:lnTo>
                        <a:pt x="15" y="304"/>
                      </a:lnTo>
                      <a:lnTo>
                        <a:pt x="19" y="247"/>
                      </a:lnTo>
                      <a:lnTo>
                        <a:pt x="26" y="198"/>
                      </a:lnTo>
                      <a:lnTo>
                        <a:pt x="30" y="152"/>
                      </a:lnTo>
                      <a:lnTo>
                        <a:pt x="37" y="114"/>
                      </a:lnTo>
                      <a:lnTo>
                        <a:pt x="41" y="80"/>
                      </a:lnTo>
                      <a:lnTo>
                        <a:pt x="49" y="50"/>
                      </a:lnTo>
                      <a:lnTo>
                        <a:pt x="53" y="27"/>
                      </a:lnTo>
                      <a:lnTo>
                        <a:pt x="60" y="12"/>
                      </a:lnTo>
                      <a:lnTo>
                        <a:pt x="64" y="0"/>
                      </a:lnTo>
                      <a:lnTo>
                        <a:pt x="68" y="0"/>
                      </a:lnTo>
                      <a:lnTo>
                        <a:pt x="75" y="0"/>
                      </a:lnTo>
                      <a:lnTo>
                        <a:pt x="79" y="12"/>
                      </a:lnTo>
                      <a:lnTo>
                        <a:pt x="87" y="27"/>
                      </a:lnTo>
                      <a:lnTo>
                        <a:pt x="90" y="50"/>
                      </a:lnTo>
                      <a:lnTo>
                        <a:pt x="98" y="76"/>
                      </a:lnTo>
                      <a:lnTo>
                        <a:pt x="102" y="110"/>
                      </a:lnTo>
                      <a:lnTo>
                        <a:pt x="109" y="148"/>
                      </a:lnTo>
                      <a:lnTo>
                        <a:pt x="113" y="190"/>
                      </a:lnTo>
                      <a:lnTo>
                        <a:pt x="121" y="239"/>
                      </a:lnTo>
                      <a:lnTo>
                        <a:pt x="125" y="289"/>
                      </a:lnTo>
                      <a:lnTo>
                        <a:pt x="128" y="342"/>
                      </a:lnTo>
                      <a:lnTo>
                        <a:pt x="136" y="398"/>
                      </a:lnTo>
                      <a:lnTo>
                        <a:pt x="140" y="455"/>
                      </a:lnTo>
                      <a:lnTo>
                        <a:pt x="147" y="512"/>
                      </a:lnTo>
                      <a:lnTo>
                        <a:pt x="151" y="569"/>
                      </a:lnTo>
                      <a:lnTo>
                        <a:pt x="159" y="626"/>
                      </a:lnTo>
                      <a:lnTo>
                        <a:pt x="162" y="683"/>
                      </a:lnTo>
                      <a:lnTo>
                        <a:pt x="170" y="740"/>
                      </a:lnTo>
                      <a:lnTo>
                        <a:pt x="174" y="793"/>
                      </a:lnTo>
                      <a:lnTo>
                        <a:pt x="178" y="842"/>
                      </a:lnTo>
                      <a:lnTo>
                        <a:pt x="185" y="887"/>
                      </a:lnTo>
                      <a:lnTo>
                        <a:pt x="189" y="933"/>
                      </a:lnTo>
                      <a:lnTo>
                        <a:pt x="196" y="971"/>
                      </a:lnTo>
                      <a:lnTo>
                        <a:pt x="200" y="1009"/>
                      </a:lnTo>
                      <a:lnTo>
                        <a:pt x="208" y="1039"/>
                      </a:lnTo>
                      <a:lnTo>
                        <a:pt x="212" y="1062"/>
                      </a:lnTo>
                      <a:lnTo>
                        <a:pt x="219" y="1085"/>
                      </a:lnTo>
                      <a:lnTo>
                        <a:pt x="223" y="1100"/>
                      </a:lnTo>
                      <a:lnTo>
                        <a:pt x="227" y="1107"/>
                      </a:lnTo>
                      <a:lnTo>
                        <a:pt x="234" y="1111"/>
                      </a:lnTo>
                      <a:lnTo>
                        <a:pt x="238" y="1111"/>
                      </a:lnTo>
                      <a:lnTo>
                        <a:pt x="246" y="1107"/>
                      </a:lnTo>
                      <a:lnTo>
                        <a:pt x="249" y="1096"/>
                      </a:lnTo>
                      <a:lnTo>
                        <a:pt x="257" y="1081"/>
                      </a:lnTo>
                      <a:lnTo>
                        <a:pt x="261" y="1062"/>
                      </a:lnTo>
                      <a:lnTo>
                        <a:pt x="268" y="1039"/>
                      </a:lnTo>
                      <a:lnTo>
                        <a:pt x="272" y="1013"/>
                      </a:lnTo>
                      <a:lnTo>
                        <a:pt x="276" y="982"/>
                      </a:lnTo>
                      <a:lnTo>
                        <a:pt x="284" y="948"/>
                      </a:lnTo>
                      <a:lnTo>
                        <a:pt x="287" y="914"/>
                      </a:lnTo>
                      <a:lnTo>
                        <a:pt x="295" y="880"/>
                      </a:lnTo>
                      <a:lnTo>
                        <a:pt x="299" y="842"/>
                      </a:lnTo>
                      <a:lnTo>
                        <a:pt x="306" y="804"/>
                      </a:lnTo>
                      <a:lnTo>
                        <a:pt x="310" y="762"/>
                      </a:lnTo>
                      <a:lnTo>
                        <a:pt x="318" y="724"/>
                      </a:lnTo>
                      <a:lnTo>
                        <a:pt x="321" y="687"/>
                      </a:lnTo>
                      <a:lnTo>
                        <a:pt x="325" y="649"/>
                      </a:lnTo>
                      <a:lnTo>
                        <a:pt x="333" y="615"/>
                      </a:lnTo>
                      <a:lnTo>
                        <a:pt x="337" y="580"/>
                      </a:lnTo>
                      <a:lnTo>
                        <a:pt x="344" y="546"/>
                      </a:lnTo>
                      <a:lnTo>
                        <a:pt x="348" y="520"/>
                      </a:lnTo>
                      <a:lnTo>
                        <a:pt x="355" y="493"/>
                      </a:lnTo>
                      <a:lnTo>
                        <a:pt x="359" y="467"/>
                      </a:lnTo>
                      <a:lnTo>
                        <a:pt x="367" y="448"/>
                      </a:lnTo>
                      <a:lnTo>
                        <a:pt x="371" y="429"/>
                      </a:lnTo>
                      <a:lnTo>
                        <a:pt x="374" y="414"/>
                      </a:lnTo>
                      <a:lnTo>
                        <a:pt x="382" y="402"/>
                      </a:lnTo>
                      <a:lnTo>
                        <a:pt x="386" y="395"/>
                      </a:lnTo>
                      <a:lnTo>
                        <a:pt x="393" y="387"/>
                      </a:lnTo>
                      <a:lnTo>
                        <a:pt x="397" y="387"/>
                      </a:lnTo>
                      <a:lnTo>
                        <a:pt x="405" y="387"/>
                      </a:lnTo>
                      <a:lnTo>
                        <a:pt x="408" y="391"/>
                      </a:lnTo>
                      <a:lnTo>
                        <a:pt x="416" y="395"/>
                      </a:lnTo>
                      <a:lnTo>
                        <a:pt x="420" y="402"/>
                      </a:lnTo>
                      <a:lnTo>
                        <a:pt x="427" y="414"/>
                      </a:lnTo>
                      <a:lnTo>
                        <a:pt x="431" y="425"/>
                      </a:lnTo>
                      <a:lnTo>
                        <a:pt x="435" y="440"/>
                      </a:lnTo>
                      <a:lnTo>
                        <a:pt x="443" y="455"/>
                      </a:lnTo>
                      <a:lnTo>
                        <a:pt x="446" y="470"/>
                      </a:lnTo>
                      <a:lnTo>
                        <a:pt x="454" y="489"/>
                      </a:lnTo>
                      <a:lnTo>
                        <a:pt x="458" y="505"/>
                      </a:lnTo>
                      <a:lnTo>
                        <a:pt x="465" y="524"/>
                      </a:lnTo>
                      <a:lnTo>
                        <a:pt x="469" y="542"/>
                      </a:lnTo>
                      <a:lnTo>
                        <a:pt x="477" y="558"/>
                      </a:lnTo>
                      <a:lnTo>
                        <a:pt x="480" y="573"/>
                      </a:lnTo>
                      <a:lnTo>
                        <a:pt x="484" y="592"/>
                      </a:lnTo>
                      <a:lnTo>
                        <a:pt x="492" y="607"/>
                      </a:lnTo>
                      <a:lnTo>
                        <a:pt x="496" y="618"/>
                      </a:lnTo>
                      <a:lnTo>
                        <a:pt x="503" y="633"/>
                      </a:lnTo>
                      <a:lnTo>
                        <a:pt x="507" y="645"/>
                      </a:lnTo>
                      <a:lnTo>
                        <a:pt x="514" y="656"/>
                      </a:lnTo>
                      <a:lnTo>
                        <a:pt x="518" y="664"/>
                      </a:lnTo>
                      <a:lnTo>
                        <a:pt x="526" y="671"/>
                      </a:lnTo>
                      <a:lnTo>
                        <a:pt x="530" y="679"/>
                      </a:lnTo>
                      <a:lnTo>
                        <a:pt x="533" y="683"/>
                      </a:lnTo>
                      <a:lnTo>
                        <a:pt x="541" y="687"/>
                      </a:lnTo>
                      <a:lnTo>
                        <a:pt x="545" y="687"/>
                      </a:lnTo>
                      <a:lnTo>
                        <a:pt x="552" y="690"/>
                      </a:lnTo>
                      <a:lnTo>
                        <a:pt x="556" y="690"/>
                      </a:lnTo>
                      <a:lnTo>
                        <a:pt x="564" y="687"/>
                      </a:lnTo>
                      <a:lnTo>
                        <a:pt x="567" y="687"/>
                      </a:lnTo>
                      <a:lnTo>
                        <a:pt x="575" y="683"/>
                      </a:lnTo>
                      <a:lnTo>
                        <a:pt x="579" y="679"/>
                      </a:lnTo>
                      <a:lnTo>
                        <a:pt x="583" y="679"/>
                      </a:lnTo>
                      <a:lnTo>
                        <a:pt x="590" y="675"/>
                      </a:lnTo>
                      <a:lnTo>
                        <a:pt x="594" y="668"/>
                      </a:lnTo>
                      <a:lnTo>
                        <a:pt x="602" y="664"/>
                      </a:lnTo>
                      <a:lnTo>
                        <a:pt x="605" y="660"/>
                      </a:lnTo>
                      <a:lnTo>
                        <a:pt x="613" y="656"/>
                      </a:lnTo>
                      <a:lnTo>
                        <a:pt x="617" y="652"/>
                      </a:lnTo>
                      <a:lnTo>
                        <a:pt x="624" y="649"/>
                      </a:lnTo>
                      <a:lnTo>
                        <a:pt x="628" y="645"/>
                      </a:lnTo>
                      <a:lnTo>
                        <a:pt x="632" y="641"/>
                      </a:lnTo>
                      <a:lnTo>
                        <a:pt x="639" y="641"/>
                      </a:lnTo>
                      <a:lnTo>
                        <a:pt x="643" y="637"/>
                      </a:lnTo>
                      <a:lnTo>
                        <a:pt x="651" y="637"/>
                      </a:lnTo>
                      <a:lnTo>
                        <a:pt x="655" y="633"/>
                      </a:lnTo>
                      <a:lnTo>
                        <a:pt x="662" y="633"/>
                      </a:lnTo>
                      <a:lnTo>
                        <a:pt x="666" y="633"/>
                      </a:lnTo>
                      <a:lnTo>
                        <a:pt x="673" y="633"/>
                      </a:lnTo>
                      <a:lnTo>
                        <a:pt x="677" y="630"/>
                      </a:lnTo>
                      <a:lnTo>
                        <a:pt x="685" y="630"/>
                      </a:lnTo>
                      <a:lnTo>
                        <a:pt x="689" y="630"/>
                      </a:lnTo>
                      <a:lnTo>
                        <a:pt x="692" y="630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583" name="直線コネクタ 582"/>
              <p:cNvCxnSpPr/>
              <p:nvPr/>
            </p:nvCxnSpPr>
            <p:spPr bwMode="auto">
              <a:xfrm>
                <a:off x="5033880" y="1766246"/>
                <a:ext cx="763349" cy="15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4" name="直線コネクタ 583"/>
              <p:cNvCxnSpPr/>
              <p:nvPr/>
            </p:nvCxnSpPr>
            <p:spPr bwMode="auto">
              <a:xfrm>
                <a:off x="5030247" y="1839095"/>
                <a:ext cx="763349" cy="15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5" name="直線コネクタ 584"/>
              <p:cNvCxnSpPr/>
              <p:nvPr/>
            </p:nvCxnSpPr>
            <p:spPr bwMode="auto">
              <a:xfrm>
                <a:off x="5035009" y="2077220"/>
                <a:ext cx="763349" cy="15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86" name="テキスト ボックス 585"/>
              <p:cNvSpPr txBox="1"/>
              <p:nvPr/>
            </p:nvSpPr>
            <p:spPr>
              <a:xfrm rot="16200000">
                <a:off x="4876796" y="1790704"/>
                <a:ext cx="3385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...</a:t>
                </a:r>
                <a:endParaRPr kumimoji="1" lang="ja-JP" altLang="en-US" dirty="0"/>
              </a:p>
            </p:txBody>
          </p:sp>
        </p:grpSp>
        <p:grpSp>
          <p:nvGrpSpPr>
            <p:cNvPr id="10" name="グループ化 586"/>
            <p:cNvGrpSpPr/>
            <p:nvPr/>
          </p:nvGrpSpPr>
          <p:grpSpPr>
            <a:xfrm>
              <a:off x="5024138" y="3595706"/>
              <a:ext cx="377763" cy="72000"/>
              <a:chOff x="3698875" y="4133850"/>
              <a:chExt cx="2206626" cy="2051050"/>
            </a:xfrm>
          </p:grpSpPr>
          <p:sp>
            <p:nvSpPr>
              <p:cNvPr id="588" name="Freeform 365"/>
              <p:cNvSpPr>
                <a:spLocks/>
              </p:cNvSpPr>
              <p:nvPr/>
            </p:nvSpPr>
            <p:spPr bwMode="auto">
              <a:xfrm>
                <a:off x="3698875" y="4133850"/>
                <a:ext cx="1106488" cy="2051050"/>
              </a:xfrm>
              <a:custGeom>
                <a:avLst/>
                <a:gdLst/>
                <a:ahLst/>
                <a:cxnLst>
                  <a:cxn ang="0">
                    <a:pos x="12" y="1292"/>
                  </a:cxn>
                  <a:cxn ang="0">
                    <a:pos x="27" y="1288"/>
                  </a:cxn>
                  <a:cxn ang="0">
                    <a:pos x="46" y="1277"/>
                  </a:cxn>
                  <a:cxn ang="0">
                    <a:pos x="61" y="1265"/>
                  </a:cxn>
                  <a:cxn ang="0">
                    <a:pos x="76" y="1250"/>
                  </a:cxn>
                  <a:cxn ang="0">
                    <a:pos x="95" y="1231"/>
                  </a:cxn>
                  <a:cxn ang="0">
                    <a:pos x="110" y="1209"/>
                  </a:cxn>
                  <a:cxn ang="0">
                    <a:pos x="125" y="1186"/>
                  </a:cxn>
                  <a:cxn ang="0">
                    <a:pos x="144" y="1159"/>
                  </a:cxn>
                  <a:cxn ang="0">
                    <a:pos x="159" y="1129"/>
                  </a:cxn>
                  <a:cxn ang="0">
                    <a:pos x="174" y="1095"/>
                  </a:cxn>
                  <a:cxn ang="0">
                    <a:pos x="193" y="1057"/>
                  </a:cxn>
                  <a:cxn ang="0">
                    <a:pos x="209" y="1019"/>
                  </a:cxn>
                  <a:cxn ang="0">
                    <a:pos x="224" y="981"/>
                  </a:cxn>
                  <a:cxn ang="0">
                    <a:pos x="243" y="940"/>
                  </a:cxn>
                  <a:cxn ang="0">
                    <a:pos x="258" y="898"/>
                  </a:cxn>
                  <a:cxn ang="0">
                    <a:pos x="273" y="853"/>
                  </a:cxn>
                  <a:cxn ang="0">
                    <a:pos x="292" y="807"/>
                  </a:cxn>
                  <a:cxn ang="0">
                    <a:pos x="307" y="762"/>
                  </a:cxn>
                  <a:cxn ang="0">
                    <a:pos x="322" y="712"/>
                  </a:cxn>
                  <a:cxn ang="0">
                    <a:pos x="341" y="667"/>
                  </a:cxn>
                  <a:cxn ang="0">
                    <a:pos x="356" y="618"/>
                  </a:cxn>
                  <a:cxn ang="0">
                    <a:pos x="371" y="572"/>
                  </a:cxn>
                  <a:cxn ang="0">
                    <a:pos x="390" y="523"/>
                  </a:cxn>
                  <a:cxn ang="0">
                    <a:pos x="405" y="478"/>
                  </a:cxn>
                  <a:cxn ang="0">
                    <a:pos x="421" y="432"/>
                  </a:cxn>
                  <a:cxn ang="0">
                    <a:pos x="440" y="387"/>
                  </a:cxn>
                  <a:cxn ang="0">
                    <a:pos x="455" y="345"/>
                  </a:cxn>
                  <a:cxn ang="0">
                    <a:pos x="470" y="303"/>
                  </a:cxn>
                  <a:cxn ang="0">
                    <a:pos x="489" y="265"/>
                  </a:cxn>
                  <a:cxn ang="0">
                    <a:pos x="504" y="228"/>
                  </a:cxn>
                  <a:cxn ang="0">
                    <a:pos x="519" y="193"/>
                  </a:cxn>
                  <a:cxn ang="0">
                    <a:pos x="538" y="159"/>
                  </a:cxn>
                  <a:cxn ang="0">
                    <a:pos x="553" y="129"/>
                  </a:cxn>
                  <a:cxn ang="0">
                    <a:pos x="568" y="102"/>
                  </a:cxn>
                  <a:cxn ang="0">
                    <a:pos x="587" y="80"/>
                  </a:cxn>
                  <a:cxn ang="0">
                    <a:pos x="602" y="57"/>
                  </a:cxn>
                  <a:cxn ang="0">
                    <a:pos x="618" y="38"/>
                  </a:cxn>
                  <a:cxn ang="0">
                    <a:pos x="637" y="23"/>
                  </a:cxn>
                  <a:cxn ang="0">
                    <a:pos x="652" y="12"/>
                  </a:cxn>
                  <a:cxn ang="0">
                    <a:pos x="667" y="4"/>
                  </a:cxn>
                  <a:cxn ang="0">
                    <a:pos x="686" y="0"/>
                  </a:cxn>
                </a:cxnLst>
                <a:rect l="0" t="0" r="r" b="b"/>
                <a:pathLst>
                  <a:path w="697" h="1292">
                    <a:moveTo>
                      <a:pt x="0" y="1292"/>
                    </a:moveTo>
                    <a:lnTo>
                      <a:pt x="4" y="1292"/>
                    </a:lnTo>
                    <a:lnTo>
                      <a:pt x="12" y="1292"/>
                    </a:lnTo>
                    <a:lnTo>
                      <a:pt x="15" y="1292"/>
                    </a:lnTo>
                    <a:lnTo>
                      <a:pt x="23" y="1288"/>
                    </a:lnTo>
                    <a:lnTo>
                      <a:pt x="27" y="1288"/>
                    </a:lnTo>
                    <a:lnTo>
                      <a:pt x="34" y="1284"/>
                    </a:lnTo>
                    <a:lnTo>
                      <a:pt x="38" y="1281"/>
                    </a:lnTo>
                    <a:lnTo>
                      <a:pt x="46" y="1277"/>
                    </a:lnTo>
                    <a:lnTo>
                      <a:pt x="49" y="1273"/>
                    </a:lnTo>
                    <a:lnTo>
                      <a:pt x="53" y="1269"/>
                    </a:lnTo>
                    <a:lnTo>
                      <a:pt x="61" y="1265"/>
                    </a:lnTo>
                    <a:lnTo>
                      <a:pt x="65" y="1262"/>
                    </a:lnTo>
                    <a:lnTo>
                      <a:pt x="72" y="1258"/>
                    </a:lnTo>
                    <a:lnTo>
                      <a:pt x="76" y="1250"/>
                    </a:lnTo>
                    <a:lnTo>
                      <a:pt x="84" y="1247"/>
                    </a:lnTo>
                    <a:lnTo>
                      <a:pt x="87" y="1239"/>
                    </a:lnTo>
                    <a:lnTo>
                      <a:pt x="95" y="1231"/>
                    </a:lnTo>
                    <a:lnTo>
                      <a:pt x="99" y="1224"/>
                    </a:lnTo>
                    <a:lnTo>
                      <a:pt x="103" y="1216"/>
                    </a:lnTo>
                    <a:lnTo>
                      <a:pt x="110" y="1209"/>
                    </a:lnTo>
                    <a:lnTo>
                      <a:pt x="114" y="1201"/>
                    </a:lnTo>
                    <a:lnTo>
                      <a:pt x="121" y="1193"/>
                    </a:lnTo>
                    <a:lnTo>
                      <a:pt x="125" y="1186"/>
                    </a:lnTo>
                    <a:lnTo>
                      <a:pt x="133" y="1178"/>
                    </a:lnTo>
                    <a:lnTo>
                      <a:pt x="137" y="1167"/>
                    </a:lnTo>
                    <a:lnTo>
                      <a:pt x="144" y="1159"/>
                    </a:lnTo>
                    <a:lnTo>
                      <a:pt x="148" y="1148"/>
                    </a:lnTo>
                    <a:lnTo>
                      <a:pt x="152" y="1137"/>
                    </a:lnTo>
                    <a:lnTo>
                      <a:pt x="159" y="1129"/>
                    </a:lnTo>
                    <a:lnTo>
                      <a:pt x="163" y="1118"/>
                    </a:lnTo>
                    <a:lnTo>
                      <a:pt x="171" y="1106"/>
                    </a:lnTo>
                    <a:lnTo>
                      <a:pt x="174" y="1095"/>
                    </a:lnTo>
                    <a:lnTo>
                      <a:pt x="182" y="1084"/>
                    </a:lnTo>
                    <a:lnTo>
                      <a:pt x="186" y="1072"/>
                    </a:lnTo>
                    <a:lnTo>
                      <a:pt x="193" y="1057"/>
                    </a:lnTo>
                    <a:lnTo>
                      <a:pt x="197" y="1046"/>
                    </a:lnTo>
                    <a:lnTo>
                      <a:pt x="201" y="1034"/>
                    </a:lnTo>
                    <a:lnTo>
                      <a:pt x="209" y="1019"/>
                    </a:lnTo>
                    <a:lnTo>
                      <a:pt x="212" y="1008"/>
                    </a:lnTo>
                    <a:lnTo>
                      <a:pt x="220" y="996"/>
                    </a:lnTo>
                    <a:lnTo>
                      <a:pt x="224" y="981"/>
                    </a:lnTo>
                    <a:lnTo>
                      <a:pt x="231" y="966"/>
                    </a:lnTo>
                    <a:lnTo>
                      <a:pt x="235" y="955"/>
                    </a:lnTo>
                    <a:lnTo>
                      <a:pt x="243" y="940"/>
                    </a:lnTo>
                    <a:lnTo>
                      <a:pt x="246" y="925"/>
                    </a:lnTo>
                    <a:lnTo>
                      <a:pt x="250" y="909"/>
                    </a:lnTo>
                    <a:lnTo>
                      <a:pt x="258" y="898"/>
                    </a:lnTo>
                    <a:lnTo>
                      <a:pt x="262" y="883"/>
                    </a:lnTo>
                    <a:lnTo>
                      <a:pt x="269" y="868"/>
                    </a:lnTo>
                    <a:lnTo>
                      <a:pt x="273" y="853"/>
                    </a:lnTo>
                    <a:lnTo>
                      <a:pt x="281" y="837"/>
                    </a:lnTo>
                    <a:lnTo>
                      <a:pt x="284" y="822"/>
                    </a:lnTo>
                    <a:lnTo>
                      <a:pt x="292" y="807"/>
                    </a:lnTo>
                    <a:lnTo>
                      <a:pt x="296" y="792"/>
                    </a:lnTo>
                    <a:lnTo>
                      <a:pt x="303" y="777"/>
                    </a:lnTo>
                    <a:lnTo>
                      <a:pt x="307" y="762"/>
                    </a:lnTo>
                    <a:lnTo>
                      <a:pt x="311" y="746"/>
                    </a:lnTo>
                    <a:lnTo>
                      <a:pt x="318" y="728"/>
                    </a:lnTo>
                    <a:lnTo>
                      <a:pt x="322" y="712"/>
                    </a:lnTo>
                    <a:lnTo>
                      <a:pt x="330" y="697"/>
                    </a:lnTo>
                    <a:lnTo>
                      <a:pt x="334" y="682"/>
                    </a:lnTo>
                    <a:lnTo>
                      <a:pt x="341" y="667"/>
                    </a:lnTo>
                    <a:lnTo>
                      <a:pt x="345" y="652"/>
                    </a:lnTo>
                    <a:lnTo>
                      <a:pt x="352" y="633"/>
                    </a:lnTo>
                    <a:lnTo>
                      <a:pt x="356" y="618"/>
                    </a:lnTo>
                    <a:lnTo>
                      <a:pt x="360" y="603"/>
                    </a:lnTo>
                    <a:lnTo>
                      <a:pt x="368" y="587"/>
                    </a:lnTo>
                    <a:lnTo>
                      <a:pt x="371" y="572"/>
                    </a:lnTo>
                    <a:lnTo>
                      <a:pt x="379" y="557"/>
                    </a:lnTo>
                    <a:lnTo>
                      <a:pt x="383" y="538"/>
                    </a:lnTo>
                    <a:lnTo>
                      <a:pt x="390" y="523"/>
                    </a:lnTo>
                    <a:lnTo>
                      <a:pt x="394" y="508"/>
                    </a:lnTo>
                    <a:lnTo>
                      <a:pt x="402" y="493"/>
                    </a:lnTo>
                    <a:lnTo>
                      <a:pt x="405" y="478"/>
                    </a:lnTo>
                    <a:lnTo>
                      <a:pt x="409" y="462"/>
                    </a:lnTo>
                    <a:lnTo>
                      <a:pt x="417" y="447"/>
                    </a:lnTo>
                    <a:lnTo>
                      <a:pt x="421" y="432"/>
                    </a:lnTo>
                    <a:lnTo>
                      <a:pt x="428" y="417"/>
                    </a:lnTo>
                    <a:lnTo>
                      <a:pt x="432" y="402"/>
                    </a:lnTo>
                    <a:lnTo>
                      <a:pt x="440" y="387"/>
                    </a:lnTo>
                    <a:lnTo>
                      <a:pt x="443" y="375"/>
                    </a:lnTo>
                    <a:lnTo>
                      <a:pt x="451" y="360"/>
                    </a:lnTo>
                    <a:lnTo>
                      <a:pt x="455" y="345"/>
                    </a:lnTo>
                    <a:lnTo>
                      <a:pt x="459" y="330"/>
                    </a:lnTo>
                    <a:lnTo>
                      <a:pt x="466" y="318"/>
                    </a:lnTo>
                    <a:lnTo>
                      <a:pt x="470" y="303"/>
                    </a:lnTo>
                    <a:lnTo>
                      <a:pt x="477" y="292"/>
                    </a:lnTo>
                    <a:lnTo>
                      <a:pt x="481" y="277"/>
                    </a:lnTo>
                    <a:lnTo>
                      <a:pt x="489" y="265"/>
                    </a:lnTo>
                    <a:lnTo>
                      <a:pt x="493" y="250"/>
                    </a:lnTo>
                    <a:lnTo>
                      <a:pt x="500" y="239"/>
                    </a:lnTo>
                    <a:lnTo>
                      <a:pt x="504" y="228"/>
                    </a:lnTo>
                    <a:lnTo>
                      <a:pt x="508" y="216"/>
                    </a:lnTo>
                    <a:lnTo>
                      <a:pt x="515" y="205"/>
                    </a:lnTo>
                    <a:lnTo>
                      <a:pt x="519" y="193"/>
                    </a:lnTo>
                    <a:lnTo>
                      <a:pt x="527" y="182"/>
                    </a:lnTo>
                    <a:lnTo>
                      <a:pt x="530" y="171"/>
                    </a:lnTo>
                    <a:lnTo>
                      <a:pt x="538" y="159"/>
                    </a:lnTo>
                    <a:lnTo>
                      <a:pt x="542" y="148"/>
                    </a:lnTo>
                    <a:lnTo>
                      <a:pt x="549" y="140"/>
                    </a:lnTo>
                    <a:lnTo>
                      <a:pt x="553" y="129"/>
                    </a:lnTo>
                    <a:lnTo>
                      <a:pt x="561" y="121"/>
                    </a:lnTo>
                    <a:lnTo>
                      <a:pt x="565" y="110"/>
                    </a:lnTo>
                    <a:lnTo>
                      <a:pt x="568" y="102"/>
                    </a:lnTo>
                    <a:lnTo>
                      <a:pt x="576" y="95"/>
                    </a:lnTo>
                    <a:lnTo>
                      <a:pt x="580" y="87"/>
                    </a:lnTo>
                    <a:lnTo>
                      <a:pt x="587" y="80"/>
                    </a:lnTo>
                    <a:lnTo>
                      <a:pt x="591" y="72"/>
                    </a:lnTo>
                    <a:lnTo>
                      <a:pt x="599" y="65"/>
                    </a:lnTo>
                    <a:lnTo>
                      <a:pt x="602" y="57"/>
                    </a:lnTo>
                    <a:lnTo>
                      <a:pt x="610" y="49"/>
                    </a:lnTo>
                    <a:lnTo>
                      <a:pt x="614" y="46"/>
                    </a:lnTo>
                    <a:lnTo>
                      <a:pt x="618" y="38"/>
                    </a:lnTo>
                    <a:lnTo>
                      <a:pt x="625" y="34"/>
                    </a:lnTo>
                    <a:lnTo>
                      <a:pt x="629" y="27"/>
                    </a:lnTo>
                    <a:lnTo>
                      <a:pt x="637" y="23"/>
                    </a:lnTo>
                    <a:lnTo>
                      <a:pt x="640" y="19"/>
                    </a:lnTo>
                    <a:lnTo>
                      <a:pt x="648" y="15"/>
                    </a:lnTo>
                    <a:lnTo>
                      <a:pt x="652" y="12"/>
                    </a:lnTo>
                    <a:lnTo>
                      <a:pt x="659" y="8"/>
                    </a:lnTo>
                    <a:lnTo>
                      <a:pt x="663" y="8"/>
                    </a:lnTo>
                    <a:lnTo>
                      <a:pt x="667" y="4"/>
                    </a:lnTo>
                    <a:lnTo>
                      <a:pt x="674" y="4"/>
                    </a:lnTo>
                    <a:lnTo>
                      <a:pt x="678" y="0"/>
                    </a:lnTo>
                    <a:lnTo>
                      <a:pt x="686" y="0"/>
                    </a:lnTo>
                    <a:lnTo>
                      <a:pt x="690" y="0"/>
                    </a:lnTo>
                    <a:lnTo>
                      <a:pt x="697" y="0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589" name="Freeform 366"/>
              <p:cNvSpPr>
                <a:spLocks/>
              </p:cNvSpPr>
              <p:nvPr/>
            </p:nvSpPr>
            <p:spPr bwMode="auto">
              <a:xfrm>
                <a:off x="4805363" y="4133850"/>
                <a:ext cx="1100138" cy="2051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27" y="4"/>
                  </a:cxn>
                  <a:cxn ang="0">
                    <a:pos x="42" y="8"/>
                  </a:cxn>
                  <a:cxn ang="0">
                    <a:pos x="61" y="19"/>
                  </a:cxn>
                  <a:cxn ang="0">
                    <a:pos x="76" y="34"/>
                  </a:cxn>
                  <a:cxn ang="0">
                    <a:pos x="91" y="49"/>
                  </a:cxn>
                  <a:cxn ang="0">
                    <a:pos x="110" y="72"/>
                  </a:cxn>
                  <a:cxn ang="0">
                    <a:pos x="125" y="95"/>
                  </a:cxn>
                  <a:cxn ang="0">
                    <a:pos x="140" y="121"/>
                  </a:cxn>
                  <a:cxn ang="0">
                    <a:pos x="159" y="148"/>
                  </a:cxn>
                  <a:cxn ang="0">
                    <a:pos x="174" y="182"/>
                  </a:cxn>
                  <a:cxn ang="0">
                    <a:pos x="189" y="216"/>
                  </a:cxn>
                  <a:cxn ang="0">
                    <a:pos x="208" y="250"/>
                  </a:cxn>
                  <a:cxn ang="0">
                    <a:pos x="224" y="292"/>
                  </a:cxn>
                  <a:cxn ang="0">
                    <a:pos x="239" y="330"/>
                  </a:cxn>
                  <a:cxn ang="0">
                    <a:pos x="258" y="375"/>
                  </a:cxn>
                  <a:cxn ang="0">
                    <a:pos x="273" y="417"/>
                  </a:cxn>
                  <a:cxn ang="0">
                    <a:pos x="288" y="462"/>
                  </a:cxn>
                  <a:cxn ang="0">
                    <a:pos x="307" y="508"/>
                  </a:cxn>
                  <a:cxn ang="0">
                    <a:pos x="322" y="557"/>
                  </a:cxn>
                  <a:cxn ang="0">
                    <a:pos x="337" y="603"/>
                  </a:cxn>
                  <a:cxn ang="0">
                    <a:pos x="356" y="652"/>
                  </a:cxn>
                  <a:cxn ang="0">
                    <a:pos x="371" y="697"/>
                  </a:cxn>
                  <a:cxn ang="0">
                    <a:pos x="386" y="746"/>
                  </a:cxn>
                  <a:cxn ang="0">
                    <a:pos x="405" y="792"/>
                  </a:cxn>
                  <a:cxn ang="0">
                    <a:pos x="420" y="837"/>
                  </a:cxn>
                  <a:cxn ang="0">
                    <a:pos x="436" y="883"/>
                  </a:cxn>
                  <a:cxn ang="0">
                    <a:pos x="455" y="925"/>
                  </a:cxn>
                  <a:cxn ang="0">
                    <a:pos x="470" y="966"/>
                  </a:cxn>
                  <a:cxn ang="0">
                    <a:pos x="485" y="1008"/>
                  </a:cxn>
                  <a:cxn ang="0">
                    <a:pos x="504" y="1046"/>
                  </a:cxn>
                  <a:cxn ang="0">
                    <a:pos x="519" y="1084"/>
                  </a:cxn>
                  <a:cxn ang="0">
                    <a:pos x="534" y="1118"/>
                  </a:cxn>
                  <a:cxn ang="0">
                    <a:pos x="553" y="1148"/>
                  </a:cxn>
                  <a:cxn ang="0">
                    <a:pos x="568" y="1178"/>
                  </a:cxn>
                  <a:cxn ang="0">
                    <a:pos x="583" y="1201"/>
                  </a:cxn>
                  <a:cxn ang="0">
                    <a:pos x="602" y="1224"/>
                  </a:cxn>
                  <a:cxn ang="0">
                    <a:pos x="617" y="1247"/>
                  </a:cxn>
                  <a:cxn ang="0">
                    <a:pos x="633" y="1262"/>
                  </a:cxn>
                  <a:cxn ang="0">
                    <a:pos x="652" y="1273"/>
                  </a:cxn>
                  <a:cxn ang="0">
                    <a:pos x="667" y="1284"/>
                  </a:cxn>
                  <a:cxn ang="0">
                    <a:pos x="686" y="1292"/>
                  </a:cxn>
                </a:cxnLst>
                <a:rect l="0" t="0" r="r" b="b"/>
                <a:pathLst>
                  <a:path w="693" h="1292">
                    <a:moveTo>
                      <a:pt x="0" y="0"/>
                    </a:moveTo>
                    <a:lnTo>
                      <a:pt x="4" y="0"/>
                    </a:lnTo>
                    <a:lnTo>
                      <a:pt x="11" y="0"/>
                    </a:lnTo>
                    <a:lnTo>
                      <a:pt x="15" y="0"/>
                    </a:lnTo>
                    <a:lnTo>
                      <a:pt x="19" y="0"/>
                    </a:lnTo>
                    <a:lnTo>
                      <a:pt x="27" y="4"/>
                    </a:lnTo>
                    <a:lnTo>
                      <a:pt x="30" y="4"/>
                    </a:lnTo>
                    <a:lnTo>
                      <a:pt x="38" y="8"/>
                    </a:lnTo>
                    <a:lnTo>
                      <a:pt x="42" y="8"/>
                    </a:lnTo>
                    <a:lnTo>
                      <a:pt x="49" y="12"/>
                    </a:lnTo>
                    <a:lnTo>
                      <a:pt x="53" y="15"/>
                    </a:lnTo>
                    <a:lnTo>
                      <a:pt x="61" y="19"/>
                    </a:lnTo>
                    <a:lnTo>
                      <a:pt x="64" y="23"/>
                    </a:lnTo>
                    <a:lnTo>
                      <a:pt x="68" y="27"/>
                    </a:lnTo>
                    <a:lnTo>
                      <a:pt x="76" y="34"/>
                    </a:lnTo>
                    <a:lnTo>
                      <a:pt x="80" y="38"/>
                    </a:lnTo>
                    <a:lnTo>
                      <a:pt x="87" y="46"/>
                    </a:lnTo>
                    <a:lnTo>
                      <a:pt x="91" y="49"/>
                    </a:lnTo>
                    <a:lnTo>
                      <a:pt x="99" y="57"/>
                    </a:lnTo>
                    <a:lnTo>
                      <a:pt x="102" y="65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21" y="87"/>
                    </a:lnTo>
                    <a:lnTo>
                      <a:pt x="125" y="95"/>
                    </a:lnTo>
                    <a:lnTo>
                      <a:pt x="129" y="102"/>
                    </a:lnTo>
                    <a:lnTo>
                      <a:pt x="136" y="110"/>
                    </a:lnTo>
                    <a:lnTo>
                      <a:pt x="140" y="121"/>
                    </a:lnTo>
                    <a:lnTo>
                      <a:pt x="148" y="129"/>
                    </a:lnTo>
                    <a:lnTo>
                      <a:pt x="152" y="140"/>
                    </a:lnTo>
                    <a:lnTo>
                      <a:pt x="159" y="148"/>
                    </a:lnTo>
                    <a:lnTo>
                      <a:pt x="163" y="159"/>
                    </a:lnTo>
                    <a:lnTo>
                      <a:pt x="171" y="171"/>
                    </a:lnTo>
                    <a:lnTo>
                      <a:pt x="174" y="182"/>
                    </a:lnTo>
                    <a:lnTo>
                      <a:pt x="178" y="193"/>
                    </a:lnTo>
                    <a:lnTo>
                      <a:pt x="186" y="205"/>
                    </a:lnTo>
                    <a:lnTo>
                      <a:pt x="189" y="216"/>
                    </a:lnTo>
                    <a:lnTo>
                      <a:pt x="197" y="228"/>
                    </a:lnTo>
                    <a:lnTo>
                      <a:pt x="201" y="239"/>
                    </a:lnTo>
                    <a:lnTo>
                      <a:pt x="208" y="250"/>
                    </a:lnTo>
                    <a:lnTo>
                      <a:pt x="212" y="265"/>
                    </a:lnTo>
                    <a:lnTo>
                      <a:pt x="220" y="277"/>
                    </a:lnTo>
                    <a:lnTo>
                      <a:pt x="224" y="292"/>
                    </a:lnTo>
                    <a:lnTo>
                      <a:pt x="227" y="303"/>
                    </a:lnTo>
                    <a:lnTo>
                      <a:pt x="235" y="318"/>
                    </a:lnTo>
                    <a:lnTo>
                      <a:pt x="239" y="330"/>
                    </a:lnTo>
                    <a:lnTo>
                      <a:pt x="246" y="345"/>
                    </a:lnTo>
                    <a:lnTo>
                      <a:pt x="250" y="360"/>
                    </a:lnTo>
                    <a:lnTo>
                      <a:pt x="258" y="375"/>
                    </a:lnTo>
                    <a:lnTo>
                      <a:pt x="261" y="387"/>
                    </a:lnTo>
                    <a:lnTo>
                      <a:pt x="269" y="402"/>
                    </a:lnTo>
                    <a:lnTo>
                      <a:pt x="273" y="417"/>
                    </a:lnTo>
                    <a:lnTo>
                      <a:pt x="277" y="432"/>
                    </a:lnTo>
                    <a:lnTo>
                      <a:pt x="284" y="447"/>
                    </a:lnTo>
                    <a:lnTo>
                      <a:pt x="288" y="462"/>
                    </a:lnTo>
                    <a:lnTo>
                      <a:pt x="296" y="478"/>
                    </a:lnTo>
                    <a:lnTo>
                      <a:pt x="299" y="493"/>
                    </a:lnTo>
                    <a:lnTo>
                      <a:pt x="307" y="508"/>
                    </a:lnTo>
                    <a:lnTo>
                      <a:pt x="311" y="523"/>
                    </a:lnTo>
                    <a:lnTo>
                      <a:pt x="318" y="538"/>
                    </a:lnTo>
                    <a:lnTo>
                      <a:pt x="322" y="557"/>
                    </a:lnTo>
                    <a:lnTo>
                      <a:pt x="326" y="572"/>
                    </a:lnTo>
                    <a:lnTo>
                      <a:pt x="333" y="587"/>
                    </a:lnTo>
                    <a:lnTo>
                      <a:pt x="337" y="603"/>
                    </a:lnTo>
                    <a:lnTo>
                      <a:pt x="345" y="618"/>
                    </a:lnTo>
                    <a:lnTo>
                      <a:pt x="349" y="633"/>
                    </a:lnTo>
                    <a:lnTo>
                      <a:pt x="356" y="652"/>
                    </a:lnTo>
                    <a:lnTo>
                      <a:pt x="360" y="667"/>
                    </a:lnTo>
                    <a:lnTo>
                      <a:pt x="367" y="682"/>
                    </a:lnTo>
                    <a:lnTo>
                      <a:pt x="371" y="697"/>
                    </a:lnTo>
                    <a:lnTo>
                      <a:pt x="375" y="712"/>
                    </a:lnTo>
                    <a:lnTo>
                      <a:pt x="383" y="728"/>
                    </a:lnTo>
                    <a:lnTo>
                      <a:pt x="386" y="746"/>
                    </a:lnTo>
                    <a:lnTo>
                      <a:pt x="394" y="762"/>
                    </a:lnTo>
                    <a:lnTo>
                      <a:pt x="398" y="777"/>
                    </a:lnTo>
                    <a:lnTo>
                      <a:pt x="405" y="792"/>
                    </a:lnTo>
                    <a:lnTo>
                      <a:pt x="409" y="807"/>
                    </a:lnTo>
                    <a:lnTo>
                      <a:pt x="417" y="822"/>
                    </a:lnTo>
                    <a:lnTo>
                      <a:pt x="420" y="837"/>
                    </a:lnTo>
                    <a:lnTo>
                      <a:pt x="428" y="853"/>
                    </a:lnTo>
                    <a:lnTo>
                      <a:pt x="432" y="868"/>
                    </a:lnTo>
                    <a:lnTo>
                      <a:pt x="436" y="883"/>
                    </a:lnTo>
                    <a:lnTo>
                      <a:pt x="443" y="898"/>
                    </a:lnTo>
                    <a:lnTo>
                      <a:pt x="447" y="909"/>
                    </a:lnTo>
                    <a:lnTo>
                      <a:pt x="455" y="925"/>
                    </a:lnTo>
                    <a:lnTo>
                      <a:pt x="458" y="940"/>
                    </a:lnTo>
                    <a:lnTo>
                      <a:pt x="466" y="955"/>
                    </a:lnTo>
                    <a:lnTo>
                      <a:pt x="470" y="966"/>
                    </a:lnTo>
                    <a:lnTo>
                      <a:pt x="477" y="981"/>
                    </a:lnTo>
                    <a:lnTo>
                      <a:pt x="481" y="996"/>
                    </a:lnTo>
                    <a:lnTo>
                      <a:pt x="485" y="1008"/>
                    </a:lnTo>
                    <a:lnTo>
                      <a:pt x="492" y="1019"/>
                    </a:lnTo>
                    <a:lnTo>
                      <a:pt x="496" y="1034"/>
                    </a:lnTo>
                    <a:lnTo>
                      <a:pt x="504" y="1046"/>
                    </a:lnTo>
                    <a:lnTo>
                      <a:pt x="508" y="1057"/>
                    </a:lnTo>
                    <a:lnTo>
                      <a:pt x="515" y="1072"/>
                    </a:lnTo>
                    <a:lnTo>
                      <a:pt x="519" y="1084"/>
                    </a:lnTo>
                    <a:lnTo>
                      <a:pt x="527" y="1095"/>
                    </a:lnTo>
                    <a:lnTo>
                      <a:pt x="530" y="1106"/>
                    </a:lnTo>
                    <a:lnTo>
                      <a:pt x="534" y="1118"/>
                    </a:lnTo>
                    <a:lnTo>
                      <a:pt x="542" y="1129"/>
                    </a:lnTo>
                    <a:lnTo>
                      <a:pt x="545" y="1137"/>
                    </a:lnTo>
                    <a:lnTo>
                      <a:pt x="553" y="1148"/>
                    </a:lnTo>
                    <a:lnTo>
                      <a:pt x="557" y="1159"/>
                    </a:lnTo>
                    <a:lnTo>
                      <a:pt x="564" y="1167"/>
                    </a:lnTo>
                    <a:lnTo>
                      <a:pt x="568" y="1178"/>
                    </a:lnTo>
                    <a:lnTo>
                      <a:pt x="576" y="1186"/>
                    </a:lnTo>
                    <a:lnTo>
                      <a:pt x="580" y="1193"/>
                    </a:lnTo>
                    <a:lnTo>
                      <a:pt x="583" y="1201"/>
                    </a:lnTo>
                    <a:lnTo>
                      <a:pt x="591" y="1209"/>
                    </a:lnTo>
                    <a:lnTo>
                      <a:pt x="595" y="1216"/>
                    </a:lnTo>
                    <a:lnTo>
                      <a:pt x="602" y="1224"/>
                    </a:lnTo>
                    <a:lnTo>
                      <a:pt x="606" y="1231"/>
                    </a:lnTo>
                    <a:lnTo>
                      <a:pt x="614" y="1239"/>
                    </a:lnTo>
                    <a:lnTo>
                      <a:pt x="617" y="1247"/>
                    </a:lnTo>
                    <a:lnTo>
                      <a:pt x="625" y="1250"/>
                    </a:lnTo>
                    <a:lnTo>
                      <a:pt x="629" y="1258"/>
                    </a:lnTo>
                    <a:lnTo>
                      <a:pt x="633" y="1262"/>
                    </a:lnTo>
                    <a:lnTo>
                      <a:pt x="640" y="1265"/>
                    </a:lnTo>
                    <a:lnTo>
                      <a:pt x="644" y="1269"/>
                    </a:lnTo>
                    <a:lnTo>
                      <a:pt x="652" y="1273"/>
                    </a:lnTo>
                    <a:lnTo>
                      <a:pt x="655" y="1277"/>
                    </a:lnTo>
                    <a:lnTo>
                      <a:pt x="663" y="1281"/>
                    </a:lnTo>
                    <a:lnTo>
                      <a:pt x="667" y="1284"/>
                    </a:lnTo>
                    <a:lnTo>
                      <a:pt x="674" y="1288"/>
                    </a:lnTo>
                    <a:lnTo>
                      <a:pt x="678" y="1288"/>
                    </a:lnTo>
                    <a:lnTo>
                      <a:pt x="686" y="1292"/>
                    </a:lnTo>
                    <a:lnTo>
                      <a:pt x="689" y="1292"/>
                    </a:lnTo>
                    <a:lnTo>
                      <a:pt x="693" y="1292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11" name="グループ化 589"/>
            <p:cNvGrpSpPr/>
            <p:nvPr/>
          </p:nvGrpSpPr>
          <p:grpSpPr>
            <a:xfrm>
              <a:off x="5023594" y="3906453"/>
              <a:ext cx="377491" cy="144000"/>
              <a:chOff x="6991350" y="3773488"/>
              <a:chExt cx="2205038" cy="2039938"/>
            </a:xfrm>
          </p:grpSpPr>
          <p:sp>
            <p:nvSpPr>
              <p:cNvPr id="591" name="Freeform 438"/>
              <p:cNvSpPr>
                <a:spLocks/>
              </p:cNvSpPr>
              <p:nvPr/>
            </p:nvSpPr>
            <p:spPr bwMode="auto">
              <a:xfrm>
                <a:off x="6991350" y="3779838"/>
                <a:ext cx="1106488" cy="2033588"/>
              </a:xfrm>
              <a:custGeom>
                <a:avLst/>
                <a:gdLst/>
                <a:ahLst/>
                <a:cxnLst>
                  <a:cxn ang="0">
                    <a:pos x="11" y="633"/>
                  </a:cxn>
                  <a:cxn ang="0">
                    <a:pos x="27" y="633"/>
                  </a:cxn>
                  <a:cxn ang="0">
                    <a:pos x="46" y="633"/>
                  </a:cxn>
                  <a:cxn ang="0">
                    <a:pos x="61" y="644"/>
                  </a:cxn>
                  <a:cxn ang="0">
                    <a:pos x="76" y="655"/>
                  </a:cxn>
                  <a:cxn ang="0">
                    <a:pos x="95" y="644"/>
                  </a:cxn>
                  <a:cxn ang="0">
                    <a:pos x="110" y="606"/>
                  </a:cxn>
                  <a:cxn ang="0">
                    <a:pos x="125" y="580"/>
                  </a:cxn>
                  <a:cxn ang="0">
                    <a:pos x="144" y="606"/>
                  </a:cxn>
                  <a:cxn ang="0">
                    <a:pos x="159" y="678"/>
                  </a:cxn>
                  <a:cxn ang="0">
                    <a:pos x="174" y="735"/>
                  </a:cxn>
                  <a:cxn ang="0">
                    <a:pos x="193" y="697"/>
                  </a:cxn>
                  <a:cxn ang="0">
                    <a:pos x="208" y="576"/>
                  </a:cxn>
                  <a:cxn ang="0">
                    <a:pos x="223" y="481"/>
                  </a:cxn>
                  <a:cxn ang="0">
                    <a:pos x="242" y="519"/>
                  </a:cxn>
                  <a:cxn ang="0">
                    <a:pos x="258" y="693"/>
                  </a:cxn>
                  <a:cxn ang="0">
                    <a:pos x="273" y="849"/>
                  </a:cxn>
                  <a:cxn ang="0">
                    <a:pos x="292" y="818"/>
                  </a:cxn>
                  <a:cxn ang="0">
                    <a:pos x="307" y="595"/>
                  </a:cxn>
                  <a:cxn ang="0">
                    <a:pos x="322" y="371"/>
                  </a:cxn>
                  <a:cxn ang="0">
                    <a:pos x="341" y="371"/>
                  </a:cxn>
                  <a:cxn ang="0">
                    <a:pos x="356" y="636"/>
                  </a:cxn>
                  <a:cxn ang="0">
                    <a:pos x="371" y="940"/>
                  </a:cxn>
                  <a:cxn ang="0">
                    <a:pos x="390" y="985"/>
                  </a:cxn>
                  <a:cxn ang="0">
                    <a:pos x="405" y="690"/>
                  </a:cxn>
                  <a:cxn ang="0">
                    <a:pos x="420" y="307"/>
                  </a:cxn>
                  <a:cxn ang="0">
                    <a:pos x="439" y="201"/>
                  </a:cxn>
                  <a:cxn ang="0">
                    <a:pos x="454" y="508"/>
                  </a:cxn>
                  <a:cxn ang="0">
                    <a:pos x="470" y="962"/>
                  </a:cxn>
                  <a:cxn ang="0">
                    <a:pos x="488" y="1144"/>
                  </a:cxn>
                  <a:cxn ang="0">
                    <a:pos x="504" y="849"/>
                  </a:cxn>
                  <a:cxn ang="0">
                    <a:pos x="519" y="329"/>
                  </a:cxn>
                  <a:cxn ang="0">
                    <a:pos x="538" y="68"/>
                  </a:cxn>
                  <a:cxn ang="0">
                    <a:pos x="553" y="326"/>
                  </a:cxn>
                  <a:cxn ang="0">
                    <a:pos x="568" y="890"/>
                  </a:cxn>
                  <a:cxn ang="0">
                    <a:pos x="587" y="1239"/>
                  </a:cxn>
                  <a:cxn ang="0">
                    <a:pos x="602" y="1034"/>
                  </a:cxn>
                  <a:cxn ang="0">
                    <a:pos x="617" y="447"/>
                  </a:cxn>
                  <a:cxn ang="0">
                    <a:pos x="636" y="22"/>
                  </a:cxn>
                  <a:cxn ang="0">
                    <a:pos x="651" y="155"/>
                  </a:cxn>
                  <a:cxn ang="0">
                    <a:pos x="666" y="739"/>
                  </a:cxn>
                  <a:cxn ang="0">
                    <a:pos x="685" y="1228"/>
                  </a:cxn>
                </a:cxnLst>
                <a:rect l="0" t="0" r="r" b="b"/>
                <a:pathLst>
                  <a:path w="697" h="1281">
                    <a:moveTo>
                      <a:pt x="0" y="633"/>
                    </a:moveTo>
                    <a:lnTo>
                      <a:pt x="4" y="633"/>
                    </a:lnTo>
                    <a:lnTo>
                      <a:pt x="11" y="633"/>
                    </a:lnTo>
                    <a:lnTo>
                      <a:pt x="15" y="633"/>
                    </a:lnTo>
                    <a:lnTo>
                      <a:pt x="23" y="633"/>
                    </a:lnTo>
                    <a:lnTo>
                      <a:pt x="27" y="633"/>
                    </a:lnTo>
                    <a:lnTo>
                      <a:pt x="34" y="633"/>
                    </a:lnTo>
                    <a:lnTo>
                      <a:pt x="38" y="633"/>
                    </a:lnTo>
                    <a:lnTo>
                      <a:pt x="46" y="633"/>
                    </a:lnTo>
                    <a:lnTo>
                      <a:pt x="49" y="636"/>
                    </a:lnTo>
                    <a:lnTo>
                      <a:pt x="53" y="640"/>
                    </a:lnTo>
                    <a:lnTo>
                      <a:pt x="61" y="644"/>
                    </a:lnTo>
                    <a:lnTo>
                      <a:pt x="64" y="648"/>
                    </a:lnTo>
                    <a:lnTo>
                      <a:pt x="72" y="652"/>
                    </a:lnTo>
                    <a:lnTo>
                      <a:pt x="76" y="655"/>
                    </a:lnTo>
                    <a:lnTo>
                      <a:pt x="83" y="655"/>
                    </a:lnTo>
                    <a:lnTo>
                      <a:pt x="87" y="652"/>
                    </a:lnTo>
                    <a:lnTo>
                      <a:pt x="95" y="644"/>
                    </a:lnTo>
                    <a:lnTo>
                      <a:pt x="99" y="633"/>
                    </a:lnTo>
                    <a:lnTo>
                      <a:pt x="102" y="621"/>
                    </a:lnTo>
                    <a:lnTo>
                      <a:pt x="110" y="606"/>
                    </a:lnTo>
                    <a:lnTo>
                      <a:pt x="114" y="595"/>
                    </a:lnTo>
                    <a:lnTo>
                      <a:pt x="121" y="587"/>
                    </a:lnTo>
                    <a:lnTo>
                      <a:pt x="125" y="580"/>
                    </a:lnTo>
                    <a:lnTo>
                      <a:pt x="133" y="583"/>
                    </a:lnTo>
                    <a:lnTo>
                      <a:pt x="136" y="591"/>
                    </a:lnTo>
                    <a:lnTo>
                      <a:pt x="144" y="606"/>
                    </a:lnTo>
                    <a:lnTo>
                      <a:pt x="148" y="629"/>
                    </a:lnTo>
                    <a:lnTo>
                      <a:pt x="152" y="652"/>
                    </a:lnTo>
                    <a:lnTo>
                      <a:pt x="159" y="678"/>
                    </a:lnTo>
                    <a:lnTo>
                      <a:pt x="163" y="705"/>
                    </a:lnTo>
                    <a:lnTo>
                      <a:pt x="170" y="724"/>
                    </a:lnTo>
                    <a:lnTo>
                      <a:pt x="174" y="735"/>
                    </a:lnTo>
                    <a:lnTo>
                      <a:pt x="182" y="735"/>
                    </a:lnTo>
                    <a:lnTo>
                      <a:pt x="186" y="724"/>
                    </a:lnTo>
                    <a:lnTo>
                      <a:pt x="193" y="697"/>
                    </a:lnTo>
                    <a:lnTo>
                      <a:pt x="197" y="663"/>
                    </a:lnTo>
                    <a:lnTo>
                      <a:pt x="201" y="621"/>
                    </a:lnTo>
                    <a:lnTo>
                      <a:pt x="208" y="576"/>
                    </a:lnTo>
                    <a:lnTo>
                      <a:pt x="212" y="534"/>
                    </a:lnTo>
                    <a:lnTo>
                      <a:pt x="220" y="500"/>
                    </a:lnTo>
                    <a:lnTo>
                      <a:pt x="223" y="481"/>
                    </a:lnTo>
                    <a:lnTo>
                      <a:pt x="231" y="473"/>
                    </a:lnTo>
                    <a:lnTo>
                      <a:pt x="235" y="489"/>
                    </a:lnTo>
                    <a:lnTo>
                      <a:pt x="242" y="519"/>
                    </a:lnTo>
                    <a:lnTo>
                      <a:pt x="246" y="568"/>
                    </a:lnTo>
                    <a:lnTo>
                      <a:pt x="250" y="625"/>
                    </a:lnTo>
                    <a:lnTo>
                      <a:pt x="258" y="693"/>
                    </a:lnTo>
                    <a:lnTo>
                      <a:pt x="261" y="754"/>
                    </a:lnTo>
                    <a:lnTo>
                      <a:pt x="269" y="811"/>
                    </a:lnTo>
                    <a:lnTo>
                      <a:pt x="273" y="849"/>
                    </a:lnTo>
                    <a:lnTo>
                      <a:pt x="280" y="864"/>
                    </a:lnTo>
                    <a:lnTo>
                      <a:pt x="284" y="853"/>
                    </a:lnTo>
                    <a:lnTo>
                      <a:pt x="292" y="818"/>
                    </a:lnTo>
                    <a:lnTo>
                      <a:pt x="295" y="758"/>
                    </a:lnTo>
                    <a:lnTo>
                      <a:pt x="303" y="682"/>
                    </a:lnTo>
                    <a:lnTo>
                      <a:pt x="307" y="595"/>
                    </a:lnTo>
                    <a:lnTo>
                      <a:pt x="311" y="508"/>
                    </a:lnTo>
                    <a:lnTo>
                      <a:pt x="318" y="428"/>
                    </a:lnTo>
                    <a:lnTo>
                      <a:pt x="322" y="371"/>
                    </a:lnTo>
                    <a:lnTo>
                      <a:pt x="329" y="337"/>
                    </a:lnTo>
                    <a:lnTo>
                      <a:pt x="333" y="337"/>
                    </a:lnTo>
                    <a:lnTo>
                      <a:pt x="341" y="371"/>
                    </a:lnTo>
                    <a:lnTo>
                      <a:pt x="345" y="439"/>
                    </a:lnTo>
                    <a:lnTo>
                      <a:pt x="352" y="530"/>
                    </a:lnTo>
                    <a:lnTo>
                      <a:pt x="356" y="636"/>
                    </a:lnTo>
                    <a:lnTo>
                      <a:pt x="360" y="750"/>
                    </a:lnTo>
                    <a:lnTo>
                      <a:pt x="367" y="856"/>
                    </a:lnTo>
                    <a:lnTo>
                      <a:pt x="371" y="940"/>
                    </a:lnTo>
                    <a:lnTo>
                      <a:pt x="379" y="993"/>
                    </a:lnTo>
                    <a:lnTo>
                      <a:pt x="382" y="1012"/>
                    </a:lnTo>
                    <a:lnTo>
                      <a:pt x="390" y="985"/>
                    </a:lnTo>
                    <a:lnTo>
                      <a:pt x="394" y="917"/>
                    </a:lnTo>
                    <a:lnTo>
                      <a:pt x="401" y="815"/>
                    </a:lnTo>
                    <a:lnTo>
                      <a:pt x="405" y="690"/>
                    </a:lnTo>
                    <a:lnTo>
                      <a:pt x="409" y="553"/>
                    </a:lnTo>
                    <a:lnTo>
                      <a:pt x="417" y="420"/>
                    </a:lnTo>
                    <a:lnTo>
                      <a:pt x="420" y="307"/>
                    </a:lnTo>
                    <a:lnTo>
                      <a:pt x="428" y="227"/>
                    </a:lnTo>
                    <a:lnTo>
                      <a:pt x="432" y="189"/>
                    </a:lnTo>
                    <a:lnTo>
                      <a:pt x="439" y="201"/>
                    </a:lnTo>
                    <a:lnTo>
                      <a:pt x="443" y="261"/>
                    </a:lnTo>
                    <a:lnTo>
                      <a:pt x="451" y="367"/>
                    </a:lnTo>
                    <a:lnTo>
                      <a:pt x="454" y="508"/>
                    </a:lnTo>
                    <a:lnTo>
                      <a:pt x="458" y="663"/>
                    </a:lnTo>
                    <a:lnTo>
                      <a:pt x="466" y="822"/>
                    </a:lnTo>
                    <a:lnTo>
                      <a:pt x="470" y="962"/>
                    </a:lnTo>
                    <a:lnTo>
                      <a:pt x="477" y="1072"/>
                    </a:lnTo>
                    <a:lnTo>
                      <a:pt x="481" y="1137"/>
                    </a:lnTo>
                    <a:lnTo>
                      <a:pt x="488" y="1144"/>
                    </a:lnTo>
                    <a:lnTo>
                      <a:pt x="492" y="1095"/>
                    </a:lnTo>
                    <a:lnTo>
                      <a:pt x="500" y="993"/>
                    </a:lnTo>
                    <a:lnTo>
                      <a:pt x="504" y="849"/>
                    </a:lnTo>
                    <a:lnTo>
                      <a:pt x="507" y="678"/>
                    </a:lnTo>
                    <a:lnTo>
                      <a:pt x="515" y="500"/>
                    </a:lnTo>
                    <a:lnTo>
                      <a:pt x="519" y="329"/>
                    </a:lnTo>
                    <a:lnTo>
                      <a:pt x="526" y="193"/>
                    </a:lnTo>
                    <a:lnTo>
                      <a:pt x="530" y="102"/>
                    </a:lnTo>
                    <a:lnTo>
                      <a:pt x="538" y="68"/>
                    </a:lnTo>
                    <a:lnTo>
                      <a:pt x="541" y="94"/>
                    </a:lnTo>
                    <a:lnTo>
                      <a:pt x="549" y="185"/>
                    </a:lnTo>
                    <a:lnTo>
                      <a:pt x="553" y="326"/>
                    </a:lnTo>
                    <a:lnTo>
                      <a:pt x="560" y="504"/>
                    </a:lnTo>
                    <a:lnTo>
                      <a:pt x="564" y="701"/>
                    </a:lnTo>
                    <a:lnTo>
                      <a:pt x="568" y="890"/>
                    </a:lnTo>
                    <a:lnTo>
                      <a:pt x="576" y="1053"/>
                    </a:lnTo>
                    <a:lnTo>
                      <a:pt x="579" y="1175"/>
                    </a:lnTo>
                    <a:lnTo>
                      <a:pt x="587" y="1239"/>
                    </a:lnTo>
                    <a:lnTo>
                      <a:pt x="591" y="1235"/>
                    </a:lnTo>
                    <a:lnTo>
                      <a:pt x="598" y="1163"/>
                    </a:lnTo>
                    <a:lnTo>
                      <a:pt x="602" y="1034"/>
                    </a:lnTo>
                    <a:lnTo>
                      <a:pt x="610" y="856"/>
                    </a:lnTo>
                    <a:lnTo>
                      <a:pt x="613" y="655"/>
                    </a:lnTo>
                    <a:lnTo>
                      <a:pt x="617" y="447"/>
                    </a:lnTo>
                    <a:lnTo>
                      <a:pt x="625" y="261"/>
                    </a:lnTo>
                    <a:lnTo>
                      <a:pt x="629" y="113"/>
                    </a:lnTo>
                    <a:lnTo>
                      <a:pt x="636" y="22"/>
                    </a:lnTo>
                    <a:lnTo>
                      <a:pt x="640" y="0"/>
                    </a:lnTo>
                    <a:lnTo>
                      <a:pt x="647" y="45"/>
                    </a:lnTo>
                    <a:lnTo>
                      <a:pt x="651" y="155"/>
                    </a:lnTo>
                    <a:lnTo>
                      <a:pt x="659" y="322"/>
                    </a:lnTo>
                    <a:lnTo>
                      <a:pt x="663" y="523"/>
                    </a:lnTo>
                    <a:lnTo>
                      <a:pt x="666" y="739"/>
                    </a:lnTo>
                    <a:lnTo>
                      <a:pt x="674" y="940"/>
                    </a:lnTo>
                    <a:lnTo>
                      <a:pt x="678" y="1110"/>
                    </a:lnTo>
                    <a:lnTo>
                      <a:pt x="685" y="1228"/>
                    </a:lnTo>
                    <a:lnTo>
                      <a:pt x="689" y="1281"/>
                    </a:lnTo>
                    <a:lnTo>
                      <a:pt x="697" y="1262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592" name="Freeform 439"/>
              <p:cNvSpPr>
                <a:spLocks/>
              </p:cNvSpPr>
              <p:nvPr/>
            </p:nvSpPr>
            <p:spPr bwMode="auto">
              <a:xfrm>
                <a:off x="8097838" y="3773488"/>
                <a:ext cx="1098550" cy="2009775"/>
              </a:xfrm>
              <a:custGeom>
                <a:avLst/>
                <a:gdLst/>
                <a:ahLst/>
                <a:cxnLst>
                  <a:cxn ang="0">
                    <a:pos x="11" y="1031"/>
                  </a:cxn>
                  <a:cxn ang="0">
                    <a:pos x="26" y="417"/>
                  </a:cxn>
                  <a:cxn ang="0">
                    <a:pos x="41" y="11"/>
                  </a:cxn>
                  <a:cxn ang="0">
                    <a:pos x="60" y="186"/>
                  </a:cxn>
                  <a:cxn ang="0">
                    <a:pos x="75" y="769"/>
                  </a:cxn>
                  <a:cxn ang="0">
                    <a:pos x="90" y="1220"/>
                  </a:cxn>
                  <a:cxn ang="0">
                    <a:pos x="109" y="1129"/>
                  </a:cxn>
                  <a:cxn ang="0">
                    <a:pos x="125" y="599"/>
                  </a:cxn>
                  <a:cxn ang="0">
                    <a:pos x="140" y="125"/>
                  </a:cxn>
                  <a:cxn ang="0">
                    <a:pos x="159" y="136"/>
                  </a:cxn>
                  <a:cxn ang="0">
                    <a:pos x="174" y="599"/>
                  </a:cxn>
                  <a:cxn ang="0">
                    <a:pos x="189" y="1069"/>
                  </a:cxn>
                  <a:cxn ang="0">
                    <a:pos x="208" y="1126"/>
                  </a:cxn>
                  <a:cxn ang="0">
                    <a:pos x="223" y="747"/>
                  </a:cxn>
                  <a:cxn ang="0">
                    <a:pos x="238" y="299"/>
                  </a:cxn>
                  <a:cxn ang="0">
                    <a:pos x="257" y="189"/>
                  </a:cxn>
                  <a:cxn ang="0">
                    <a:pos x="272" y="485"/>
                  </a:cxn>
                  <a:cxn ang="0">
                    <a:pos x="287" y="887"/>
                  </a:cxn>
                  <a:cxn ang="0">
                    <a:pos x="306" y="1031"/>
                  </a:cxn>
                  <a:cxn ang="0">
                    <a:pos x="321" y="815"/>
                  </a:cxn>
                  <a:cxn ang="0">
                    <a:pos x="337" y="474"/>
                  </a:cxn>
                  <a:cxn ang="0">
                    <a:pos x="355" y="318"/>
                  </a:cxn>
                  <a:cxn ang="0">
                    <a:pos x="371" y="459"/>
                  </a:cxn>
                  <a:cxn ang="0">
                    <a:pos x="386" y="735"/>
                  </a:cxn>
                  <a:cxn ang="0">
                    <a:pos x="405" y="883"/>
                  </a:cxn>
                  <a:cxn ang="0">
                    <a:pos x="420" y="800"/>
                  </a:cxn>
                  <a:cxn ang="0">
                    <a:pos x="435" y="595"/>
                  </a:cxn>
                  <a:cxn ang="0">
                    <a:pos x="454" y="466"/>
                  </a:cxn>
                  <a:cxn ang="0">
                    <a:pos x="469" y="508"/>
                  </a:cxn>
                  <a:cxn ang="0">
                    <a:pos x="484" y="648"/>
                  </a:cxn>
                  <a:cxn ang="0">
                    <a:pos x="503" y="747"/>
                  </a:cxn>
                  <a:cxn ang="0">
                    <a:pos x="518" y="731"/>
                  </a:cxn>
                  <a:cxn ang="0">
                    <a:pos x="533" y="644"/>
                  </a:cxn>
                  <a:cxn ang="0">
                    <a:pos x="552" y="580"/>
                  </a:cxn>
                  <a:cxn ang="0">
                    <a:pos x="567" y="584"/>
                  </a:cxn>
                  <a:cxn ang="0">
                    <a:pos x="583" y="629"/>
                  </a:cxn>
                  <a:cxn ang="0">
                    <a:pos x="602" y="663"/>
                  </a:cxn>
                  <a:cxn ang="0">
                    <a:pos x="617" y="663"/>
                  </a:cxn>
                  <a:cxn ang="0">
                    <a:pos x="632" y="644"/>
                  </a:cxn>
                  <a:cxn ang="0">
                    <a:pos x="651" y="633"/>
                  </a:cxn>
                  <a:cxn ang="0">
                    <a:pos x="666" y="633"/>
                  </a:cxn>
                  <a:cxn ang="0">
                    <a:pos x="685" y="637"/>
                  </a:cxn>
                </a:cxnLst>
                <a:rect l="0" t="0" r="r" b="b"/>
                <a:pathLst>
                  <a:path w="692" h="1266">
                    <a:moveTo>
                      <a:pt x="0" y="1266"/>
                    </a:moveTo>
                    <a:lnTo>
                      <a:pt x="3" y="1179"/>
                    </a:lnTo>
                    <a:lnTo>
                      <a:pt x="11" y="1031"/>
                    </a:lnTo>
                    <a:lnTo>
                      <a:pt x="15" y="841"/>
                    </a:lnTo>
                    <a:lnTo>
                      <a:pt x="19" y="625"/>
                    </a:lnTo>
                    <a:lnTo>
                      <a:pt x="26" y="417"/>
                    </a:lnTo>
                    <a:lnTo>
                      <a:pt x="30" y="231"/>
                    </a:lnTo>
                    <a:lnTo>
                      <a:pt x="37" y="91"/>
                    </a:lnTo>
                    <a:lnTo>
                      <a:pt x="41" y="11"/>
                    </a:lnTo>
                    <a:lnTo>
                      <a:pt x="49" y="0"/>
                    </a:lnTo>
                    <a:lnTo>
                      <a:pt x="53" y="61"/>
                    </a:lnTo>
                    <a:lnTo>
                      <a:pt x="60" y="186"/>
                    </a:lnTo>
                    <a:lnTo>
                      <a:pt x="64" y="356"/>
                    </a:lnTo>
                    <a:lnTo>
                      <a:pt x="68" y="561"/>
                    </a:lnTo>
                    <a:lnTo>
                      <a:pt x="75" y="769"/>
                    </a:lnTo>
                    <a:lnTo>
                      <a:pt x="79" y="963"/>
                    </a:lnTo>
                    <a:lnTo>
                      <a:pt x="87" y="1118"/>
                    </a:lnTo>
                    <a:lnTo>
                      <a:pt x="90" y="1220"/>
                    </a:lnTo>
                    <a:lnTo>
                      <a:pt x="98" y="1258"/>
                    </a:lnTo>
                    <a:lnTo>
                      <a:pt x="102" y="1224"/>
                    </a:lnTo>
                    <a:lnTo>
                      <a:pt x="109" y="1129"/>
                    </a:lnTo>
                    <a:lnTo>
                      <a:pt x="113" y="982"/>
                    </a:lnTo>
                    <a:lnTo>
                      <a:pt x="121" y="796"/>
                    </a:lnTo>
                    <a:lnTo>
                      <a:pt x="125" y="599"/>
                    </a:lnTo>
                    <a:lnTo>
                      <a:pt x="128" y="405"/>
                    </a:lnTo>
                    <a:lnTo>
                      <a:pt x="136" y="242"/>
                    </a:lnTo>
                    <a:lnTo>
                      <a:pt x="140" y="125"/>
                    </a:lnTo>
                    <a:lnTo>
                      <a:pt x="147" y="64"/>
                    </a:lnTo>
                    <a:lnTo>
                      <a:pt x="151" y="68"/>
                    </a:lnTo>
                    <a:lnTo>
                      <a:pt x="159" y="136"/>
                    </a:lnTo>
                    <a:lnTo>
                      <a:pt x="162" y="258"/>
                    </a:lnTo>
                    <a:lnTo>
                      <a:pt x="170" y="417"/>
                    </a:lnTo>
                    <a:lnTo>
                      <a:pt x="174" y="599"/>
                    </a:lnTo>
                    <a:lnTo>
                      <a:pt x="178" y="781"/>
                    </a:lnTo>
                    <a:lnTo>
                      <a:pt x="185" y="944"/>
                    </a:lnTo>
                    <a:lnTo>
                      <a:pt x="189" y="1069"/>
                    </a:lnTo>
                    <a:lnTo>
                      <a:pt x="196" y="1148"/>
                    </a:lnTo>
                    <a:lnTo>
                      <a:pt x="200" y="1167"/>
                    </a:lnTo>
                    <a:lnTo>
                      <a:pt x="208" y="1126"/>
                    </a:lnTo>
                    <a:lnTo>
                      <a:pt x="212" y="1035"/>
                    </a:lnTo>
                    <a:lnTo>
                      <a:pt x="219" y="902"/>
                    </a:lnTo>
                    <a:lnTo>
                      <a:pt x="223" y="747"/>
                    </a:lnTo>
                    <a:lnTo>
                      <a:pt x="227" y="580"/>
                    </a:lnTo>
                    <a:lnTo>
                      <a:pt x="234" y="424"/>
                    </a:lnTo>
                    <a:lnTo>
                      <a:pt x="238" y="299"/>
                    </a:lnTo>
                    <a:lnTo>
                      <a:pt x="246" y="212"/>
                    </a:lnTo>
                    <a:lnTo>
                      <a:pt x="249" y="174"/>
                    </a:lnTo>
                    <a:lnTo>
                      <a:pt x="257" y="189"/>
                    </a:lnTo>
                    <a:lnTo>
                      <a:pt x="261" y="250"/>
                    </a:lnTo>
                    <a:lnTo>
                      <a:pt x="268" y="356"/>
                    </a:lnTo>
                    <a:lnTo>
                      <a:pt x="272" y="485"/>
                    </a:lnTo>
                    <a:lnTo>
                      <a:pt x="276" y="629"/>
                    </a:lnTo>
                    <a:lnTo>
                      <a:pt x="284" y="769"/>
                    </a:lnTo>
                    <a:lnTo>
                      <a:pt x="287" y="887"/>
                    </a:lnTo>
                    <a:lnTo>
                      <a:pt x="295" y="978"/>
                    </a:lnTo>
                    <a:lnTo>
                      <a:pt x="299" y="1027"/>
                    </a:lnTo>
                    <a:lnTo>
                      <a:pt x="306" y="1031"/>
                    </a:lnTo>
                    <a:lnTo>
                      <a:pt x="310" y="993"/>
                    </a:lnTo>
                    <a:lnTo>
                      <a:pt x="318" y="917"/>
                    </a:lnTo>
                    <a:lnTo>
                      <a:pt x="321" y="815"/>
                    </a:lnTo>
                    <a:lnTo>
                      <a:pt x="325" y="697"/>
                    </a:lnTo>
                    <a:lnTo>
                      <a:pt x="333" y="580"/>
                    </a:lnTo>
                    <a:lnTo>
                      <a:pt x="337" y="474"/>
                    </a:lnTo>
                    <a:lnTo>
                      <a:pt x="344" y="387"/>
                    </a:lnTo>
                    <a:lnTo>
                      <a:pt x="348" y="333"/>
                    </a:lnTo>
                    <a:lnTo>
                      <a:pt x="355" y="318"/>
                    </a:lnTo>
                    <a:lnTo>
                      <a:pt x="359" y="333"/>
                    </a:lnTo>
                    <a:lnTo>
                      <a:pt x="367" y="387"/>
                    </a:lnTo>
                    <a:lnTo>
                      <a:pt x="371" y="459"/>
                    </a:lnTo>
                    <a:lnTo>
                      <a:pt x="374" y="549"/>
                    </a:lnTo>
                    <a:lnTo>
                      <a:pt x="382" y="644"/>
                    </a:lnTo>
                    <a:lnTo>
                      <a:pt x="386" y="735"/>
                    </a:lnTo>
                    <a:lnTo>
                      <a:pt x="393" y="811"/>
                    </a:lnTo>
                    <a:lnTo>
                      <a:pt x="397" y="860"/>
                    </a:lnTo>
                    <a:lnTo>
                      <a:pt x="405" y="883"/>
                    </a:lnTo>
                    <a:lnTo>
                      <a:pt x="408" y="879"/>
                    </a:lnTo>
                    <a:lnTo>
                      <a:pt x="416" y="849"/>
                    </a:lnTo>
                    <a:lnTo>
                      <a:pt x="420" y="800"/>
                    </a:lnTo>
                    <a:lnTo>
                      <a:pt x="427" y="735"/>
                    </a:lnTo>
                    <a:lnTo>
                      <a:pt x="431" y="663"/>
                    </a:lnTo>
                    <a:lnTo>
                      <a:pt x="435" y="595"/>
                    </a:lnTo>
                    <a:lnTo>
                      <a:pt x="443" y="534"/>
                    </a:lnTo>
                    <a:lnTo>
                      <a:pt x="446" y="489"/>
                    </a:lnTo>
                    <a:lnTo>
                      <a:pt x="454" y="466"/>
                    </a:lnTo>
                    <a:lnTo>
                      <a:pt x="458" y="462"/>
                    </a:lnTo>
                    <a:lnTo>
                      <a:pt x="465" y="477"/>
                    </a:lnTo>
                    <a:lnTo>
                      <a:pt x="469" y="508"/>
                    </a:lnTo>
                    <a:lnTo>
                      <a:pt x="477" y="553"/>
                    </a:lnTo>
                    <a:lnTo>
                      <a:pt x="480" y="599"/>
                    </a:lnTo>
                    <a:lnTo>
                      <a:pt x="484" y="648"/>
                    </a:lnTo>
                    <a:lnTo>
                      <a:pt x="492" y="694"/>
                    </a:lnTo>
                    <a:lnTo>
                      <a:pt x="496" y="728"/>
                    </a:lnTo>
                    <a:lnTo>
                      <a:pt x="503" y="747"/>
                    </a:lnTo>
                    <a:lnTo>
                      <a:pt x="507" y="754"/>
                    </a:lnTo>
                    <a:lnTo>
                      <a:pt x="514" y="750"/>
                    </a:lnTo>
                    <a:lnTo>
                      <a:pt x="518" y="731"/>
                    </a:lnTo>
                    <a:lnTo>
                      <a:pt x="526" y="705"/>
                    </a:lnTo>
                    <a:lnTo>
                      <a:pt x="530" y="675"/>
                    </a:lnTo>
                    <a:lnTo>
                      <a:pt x="533" y="644"/>
                    </a:lnTo>
                    <a:lnTo>
                      <a:pt x="541" y="618"/>
                    </a:lnTo>
                    <a:lnTo>
                      <a:pt x="545" y="595"/>
                    </a:lnTo>
                    <a:lnTo>
                      <a:pt x="552" y="580"/>
                    </a:lnTo>
                    <a:lnTo>
                      <a:pt x="556" y="572"/>
                    </a:lnTo>
                    <a:lnTo>
                      <a:pt x="564" y="576"/>
                    </a:lnTo>
                    <a:lnTo>
                      <a:pt x="567" y="584"/>
                    </a:lnTo>
                    <a:lnTo>
                      <a:pt x="575" y="599"/>
                    </a:lnTo>
                    <a:lnTo>
                      <a:pt x="579" y="614"/>
                    </a:lnTo>
                    <a:lnTo>
                      <a:pt x="583" y="629"/>
                    </a:lnTo>
                    <a:lnTo>
                      <a:pt x="590" y="644"/>
                    </a:lnTo>
                    <a:lnTo>
                      <a:pt x="594" y="656"/>
                    </a:lnTo>
                    <a:lnTo>
                      <a:pt x="602" y="663"/>
                    </a:lnTo>
                    <a:lnTo>
                      <a:pt x="605" y="667"/>
                    </a:lnTo>
                    <a:lnTo>
                      <a:pt x="613" y="667"/>
                    </a:lnTo>
                    <a:lnTo>
                      <a:pt x="617" y="663"/>
                    </a:lnTo>
                    <a:lnTo>
                      <a:pt x="624" y="656"/>
                    </a:lnTo>
                    <a:lnTo>
                      <a:pt x="628" y="652"/>
                    </a:lnTo>
                    <a:lnTo>
                      <a:pt x="632" y="644"/>
                    </a:lnTo>
                    <a:lnTo>
                      <a:pt x="639" y="640"/>
                    </a:lnTo>
                    <a:lnTo>
                      <a:pt x="643" y="637"/>
                    </a:lnTo>
                    <a:lnTo>
                      <a:pt x="651" y="633"/>
                    </a:lnTo>
                    <a:lnTo>
                      <a:pt x="655" y="633"/>
                    </a:lnTo>
                    <a:lnTo>
                      <a:pt x="662" y="633"/>
                    </a:lnTo>
                    <a:lnTo>
                      <a:pt x="666" y="633"/>
                    </a:lnTo>
                    <a:lnTo>
                      <a:pt x="673" y="637"/>
                    </a:lnTo>
                    <a:lnTo>
                      <a:pt x="677" y="637"/>
                    </a:lnTo>
                    <a:lnTo>
                      <a:pt x="685" y="637"/>
                    </a:lnTo>
                    <a:lnTo>
                      <a:pt x="689" y="637"/>
                    </a:lnTo>
                    <a:lnTo>
                      <a:pt x="692" y="640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12" name="グループ化 592"/>
            <p:cNvGrpSpPr/>
            <p:nvPr/>
          </p:nvGrpSpPr>
          <p:grpSpPr>
            <a:xfrm>
              <a:off x="5023105" y="3665693"/>
              <a:ext cx="377491" cy="144000"/>
              <a:chOff x="10777538" y="4332288"/>
              <a:chExt cx="2205038" cy="1981200"/>
            </a:xfrm>
          </p:grpSpPr>
          <p:sp>
            <p:nvSpPr>
              <p:cNvPr id="594" name="Freeform 511"/>
              <p:cNvSpPr>
                <a:spLocks/>
              </p:cNvSpPr>
              <p:nvPr/>
            </p:nvSpPr>
            <p:spPr bwMode="auto">
              <a:xfrm>
                <a:off x="10777538" y="4633913"/>
                <a:ext cx="1106488" cy="1679575"/>
              </a:xfrm>
              <a:custGeom>
                <a:avLst/>
                <a:gdLst/>
                <a:ahLst/>
                <a:cxnLst>
                  <a:cxn ang="0">
                    <a:pos x="11" y="440"/>
                  </a:cxn>
                  <a:cxn ang="0">
                    <a:pos x="27" y="440"/>
                  </a:cxn>
                  <a:cxn ang="0">
                    <a:pos x="46" y="436"/>
                  </a:cxn>
                  <a:cxn ang="0">
                    <a:pos x="61" y="428"/>
                  </a:cxn>
                  <a:cxn ang="0">
                    <a:pos x="76" y="421"/>
                  </a:cxn>
                  <a:cxn ang="0">
                    <a:pos x="95" y="413"/>
                  </a:cxn>
                  <a:cxn ang="0">
                    <a:pos x="110" y="406"/>
                  </a:cxn>
                  <a:cxn ang="0">
                    <a:pos x="125" y="406"/>
                  </a:cxn>
                  <a:cxn ang="0">
                    <a:pos x="144" y="413"/>
                  </a:cxn>
                  <a:cxn ang="0">
                    <a:pos x="159" y="428"/>
                  </a:cxn>
                  <a:cxn ang="0">
                    <a:pos x="174" y="459"/>
                  </a:cxn>
                  <a:cxn ang="0">
                    <a:pos x="193" y="493"/>
                  </a:cxn>
                  <a:cxn ang="0">
                    <a:pos x="208" y="534"/>
                  </a:cxn>
                  <a:cxn ang="0">
                    <a:pos x="223" y="576"/>
                  </a:cxn>
                  <a:cxn ang="0">
                    <a:pos x="242" y="614"/>
                  </a:cxn>
                  <a:cxn ang="0">
                    <a:pos x="258" y="641"/>
                  </a:cxn>
                  <a:cxn ang="0">
                    <a:pos x="273" y="644"/>
                  </a:cxn>
                  <a:cxn ang="0">
                    <a:pos x="292" y="629"/>
                  </a:cxn>
                  <a:cxn ang="0">
                    <a:pos x="307" y="588"/>
                  </a:cxn>
                  <a:cxn ang="0">
                    <a:pos x="322" y="523"/>
                  </a:cxn>
                  <a:cxn ang="0">
                    <a:pos x="341" y="436"/>
                  </a:cxn>
                  <a:cxn ang="0">
                    <a:pos x="356" y="337"/>
                  </a:cxn>
                  <a:cxn ang="0">
                    <a:pos x="371" y="231"/>
                  </a:cxn>
                  <a:cxn ang="0">
                    <a:pos x="390" y="136"/>
                  </a:cxn>
                  <a:cxn ang="0">
                    <a:pos x="405" y="57"/>
                  </a:cxn>
                  <a:cxn ang="0">
                    <a:pos x="420" y="11"/>
                  </a:cxn>
                  <a:cxn ang="0">
                    <a:pos x="439" y="4"/>
                  </a:cxn>
                  <a:cxn ang="0">
                    <a:pos x="454" y="38"/>
                  </a:cxn>
                  <a:cxn ang="0">
                    <a:pos x="470" y="114"/>
                  </a:cxn>
                  <a:cxn ang="0">
                    <a:pos x="488" y="231"/>
                  </a:cxn>
                  <a:cxn ang="0">
                    <a:pos x="504" y="375"/>
                  </a:cxn>
                  <a:cxn ang="0">
                    <a:pos x="519" y="538"/>
                  </a:cxn>
                  <a:cxn ang="0">
                    <a:pos x="538" y="701"/>
                  </a:cxn>
                  <a:cxn ang="0">
                    <a:pos x="553" y="849"/>
                  </a:cxn>
                  <a:cxn ang="0">
                    <a:pos x="568" y="967"/>
                  </a:cxn>
                  <a:cxn ang="0">
                    <a:pos x="587" y="1039"/>
                  </a:cxn>
                  <a:cxn ang="0">
                    <a:pos x="602" y="1058"/>
                  </a:cxn>
                  <a:cxn ang="0">
                    <a:pos x="617" y="1020"/>
                  </a:cxn>
                  <a:cxn ang="0">
                    <a:pos x="636" y="925"/>
                  </a:cxn>
                  <a:cxn ang="0">
                    <a:pos x="651" y="785"/>
                  </a:cxn>
                  <a:cxn ang="0">
                    <a:pos x="666" y="610"/>
                  </a:cxn>
                  <a:cxn ang="0">
                    <a:pos x="685" y="421"/>
                  </a:cxn>
                </a:cxnLst>
                <a:rect l="0" t="0" r="r" b="b"/>
                <a:pathLst>
                  <a:path w="697" h="1058">
                    <a:moveTo>
                      <a:pt x="0" y="440"/>
                    </a:moveTo>
                    <a:lnTo>
                      <a:pt x="4" y="440"/>
                    </a:lnTo>
                    <a:lnTo>
                      <a:pt x="11" y="440"/>
                    </a:lnTo>
                    <a:lnTo>
                      <a:pt x="15" y="440"/>
                    </a:lnTo>
                    <a:lnTo>
                      <a:pt x="23" y="440"/>
                    </a:lnTo>
                    <a:lnTo>
                      <a:pt x="27" y="440"/>
                    </a:lnTo>
                    <a:lnTo>
                      <a:pt x="34" y="440"/>
                    </a:lnTo>
                    <a:lnTo>
                      <a:pt x="38" y="436"/>
                    </a:lnTo>
                    <a:lnTo>
                      <a:pt x="46" y="436"/>
                    </a:lnTo>
                    <a:lnTo>
                      <a:pt x="49" y="432"/>
                    </a:lnTo>
                    <a:lnTo>
                      <a:pt x="53" y="432"/>
                    </a:lnTo>
                    <a:lnTo>
                      <a:pt x="61" y="428"/>
                    </a:lnTo>
                    <a:lnTo>
                      <a:pt x="64" y="425"/>
                    </a:lnTo>
                    <a:lnTo>
                      <a:pt x="72" y="425"/>
                    </a:lnTo>
                    <a:lnTo>
                      <a:pt x="76" y="421"/>
                    </a:lnTo>
                    <a:lnTo>
                      <a:pt x="83" y="417"/>
                    </a:lnTo>
                    <a:lnTo>
                      <a:pt x="87" y="413"/>
                    </a:lnTo>
                    <a:lnTo>
                      <a:pt x="95" y="413"/>
                    </a:lnTo>
                    <a:lnTo>
                      <a:pt x="99" y="409"/>
                    </a:lnTo>
                    <a:lnTo>
                      <a:pt x="102" y="406"/>
                    </a:lnTo>
                    <a:lnTo>
                      <a:pt x="110" y="406"/>
                    </a:lnTo>
                    <a:lnTo>
                      <a:pt x="114" y="406"/>
                    </a:lnTo>
                    <a:lnTo>
                      <a:pt x="121" y="406"/>
                    </a:lnTo>
                    <a:lnTo>
                      <a:pt x="125" y="406"/>
                    </a:lnTo>
                    <a:lnTo>
                      <a:pt x="133" y="406"/>
                    </a:lnTo>
                    <a:lnTo>
                      <a:pt x="136" y="409"/>
                    </a:lnTo>
                    <a:lnTo>
                      <a:pt x="144" y="413"/>
                    </a:lnTo>
                    <a:lnTo>
                      <a:pt x="148" y="417"/>
                    </a:lnTo>
                    <a:lnTo>
                      <a:pt x="152" y="425"/>
                    </a:lnTo>
                    <a:lnTo>
                      <a:pt x="159" y="428"/>
                    </a:lnTo>
                    <a:lnTo>
                      <a:pt x="163" y="440"/>
                    </a:lnTo>
                    <a:lnTo>
                      <a:pt x="170" y="447"/>
                    </a:lnTo>
                    <a:lnTo>
                      <a:pt x="174" y="459"/>
                    </a:lnTo>
                    <a:lnTo>
                      <a:pt x="182" y="470"/>
                    </a:lnTo>
                    <a:lnTo>
                      <a:pt x="186" y="481"/>
                    </a:lnTo>
                    <a:lnTo>
                      <a:pt x="193" y="493"/>
                    </a:lnTo>
                    <a:lnTo>
                      <a:pt x="197" y="508"/>
                    </a:lnTo>
                    <a:lnTo>
                      <a:pt x="201" y="519"/>
                    </a:lnTo>
                    <a:lnTo>
                      <a:pt x="208" y="534"/>
                    </a:lnTo>
                    <a:lnTo>
                      <a:pt x="212" y="550"/>
                    </a:lnTo>
                    <a:lnTo>
                      <a:pt x="220" y="565"/>
                    </a:lnTo>
                    <a:lnTo>
                      <a:pt x="223" y="576"/>
                    </a:lnTo>
                    <a:lnTo>
                      <a:pt x="231" y="591"/>
                    </a:lnTo>
                    <a:lnTo>
                      <a:pt x="235" y="603"/>
                    </a:lnTo>
                    <a:lnTo>
                      <a:pt x="242" y="614"/>
                    </a:lnTo>
                    <a:lnTo>
                      <a:pt x="246" y="625"/>
                    </a:lnTo>
                    <a:lnTo>
                      <a:pt x="250" y="633"/>
                    </a:lnTo>
                    <a:lnTo>
                      <a:pt x="258" y="641"/>
                    </a:lnTo>
                    <a:lnTo>
                      <a:pt x="261" y="644"/>
                    </a:lnTo>
                    <a:lnTo>
                      <a:pt x="269" y="644"/>
                    </a:lnTo>
                    <a:lnTo>
                      <a:pt x="273" y="644"/>
                    </a:lnTo>
                    <a:lnTo>
                      <a:pt x="280" y="644"/>
                    </a:lnTo>
                    <a:lnTo>
                      <a:pt x="284" y="637"/>
                    </a:lnTo>
                    <a:lnTo>
                      <a:pt x="292" y="629"/>
                    </a:lnTo>
                    <a:lnTo>
                      <a:pt x="295" y="618"/>
                    </a:lnTo>
                    <a:lnTo>
                      <a:pt x="303" y="606"/>
                    </a:lnTo>
                    <a:lnTo>
                      <a:pt x="307" y="588"/>
                    </a:lnTo>
                    <a:lnTo>
                      <a:pt x="311" y="569"/>
                    </a:lnTo>
                    <a:lnTo>
                      <a:pt x="318" y="546"/>
                    </a:lnTo>
                    <a:lnTo>
                      <a:pt x="322" y="523"/>
                    </a:lnTo>
                    <a:lnTo>
                      <a:pt x="329" y="497"/>
                    </a:lnTo>
                    <a:lnTo>
                      <a:pt x="333" y="466"/>
                    </a:lnTo>
                    <a:lnTo>
                      <a:pt x="341" y="436"/>
                    </a:lnTo>
                    <a:lnTo>
                      <a:pt x="345" y="406"/>
                    </a:lnTo>
                    <a:lnTo>
                      <a:pt x="352" y="371"/>
                    </a:lnTo>
                    <a:lnTo>
                      <a:pt x="356" y="337"/>
                    </a:lnTo>
                    <a:lnTo>
                      <a:pt x="360" y="303"/>
                    </a:lnTo>
                    <a:lnTo>
                      <a:pt x="367" y="265"/>
                    </a:lnTo>
                    <a:lnTo>
                      <a:pt x="371" y="231"/>
                    </a:lnTo>
                    <a:lnTo>
                      <a:pt x="379" y="197"/>
                    </a:lnTo>
                    <a:lnTo>
                      <a:pt x="382" y="167"/>
                    </a:lnTo>
                    <a:lnTo>
                      <a:pt x="390" y="136"/>
                    </a:lnTo>
                    <a:lnTo>
                      <a:pt x="394" y="106"/>
                    </a:lnTo>
                    <a:lnTo>
                      <a:pt x="401" y="83"/>
                    </a:lnTo>
                    <a:lnTo>
                      <a:pt x="405" y="57"/>
                    </a:lnTo>
                    <a:lnTo>
                      <a:pt x="409" y="38"/>
                    </a:lnTo>
                    <a:lnTo>
                      <a:pt x="417" y="23"/>
                    </a:lnTo>
                    <a:lnTo>
                      <a:pt x="420" y="11"/>
                    </a:lnTo>
                    <a:lnTo>
                      <a:pt x="428" y="4"/>
                    </a:lnTo>
                    <a:lnTo>
                      <a:pt x="432" y="0"/>
                    </a:lnTo>
                    <a:lnTo>
                      <a:pt x="439" y="4"/>
                    </a:lnTo>
                    <a:lnTo>
                      <a:pt x="443" y="8"/>
                    </a:lnTo>
                    <a:lnTo>
                      <a:pt x="451" y="19"/>
                    </a:lnTo>
                    <a:lnTo>
                      <a:pt x="454" y="38"/>
                    </a:lnTo>
                    <a:lnTo>
                      <a:pt x="458" y="57"/>
                    </a:lnTo>
                    <a:lnTo>
                      <a:pt x="466" y="83"/>
                    </a:lnTo>
                    <a:lnTo>
                      <a:pt x="470" y="114"/>
                    </a:lnTo>
                    <a:lnTo>
                      <a:pt x="477" y="148"/>
                    </a:lnTo>
                    <a:lnTo>
                      <a:pt x="481" y="186"/>
                    </a:lnTo>
                    <a:lnTo>
                      <a:pt x="488" y="231"/>
                    </a:lnTo>
                    <a:lnTo>
                      <a:pt x="492" y="277"/>
                    </a:lnTo>
                    <a:lnTo>
                      <a:pt x="500" y="322"/>
                    </a:lnTo>
                    <a:lnTo>
                      <a:pt x="504" y="375"/>
                    </a:lnTo>
                    <a:lnTo>
                      <a:pt x="507" y="428"/>
                    </a:lnTo>
                    <a:lnTo>
                      <a:pt x="515" y="481"/>
                    </a:lnTo>
                    <a:lnTo>
                      <a:pt x="519" y="538"/>
                    </a:lnTo>
                    <a:lnTo>
                      <a:pt x="526" y="591"/>
                    </a:lnTo>
                    <a:lnTo>
                      <a:pt x="530" y="648"/>
                    </a:lnTo>
                    <a:lnTo>
                      <a:pt x="538" y="701"/>
                    </a:lnTo>
                    <a:lnTo>
                      <a:pt x="541" y="754"/>
                    </a:lnTo>
                    <a:lnTo>
                      <a:pt x="549" y="804"/>
                    </a:lnTo>
                    <a:lnTo>
                      <a:pt x="553" y="849"/>
                    </a:lnTo>
                    <a:lnTo>
                      <a:pt x="560" y="891"/>
                    </a:lnTo>
                    <a:lnTo>
                      <a:pt x="564" y="932"/>
                    </a:lnTo>
                    <a:lnTo>
                      <a:pt x="568" y="967"/>
                    </a:lnTo>
                    <a:lnTo>
                      <a:pt x="576" y="997"/>
                    </a:lnTo>
                    <a:lnTo>
                      <a:pt x="579" y="1020"/>
                    </a:lnTo>
                    <a:lnTo>
                      <a:pt x="587" y="1039"/>
                    </a:lnTo>
                    <a:lnTo>
                      <a:pt x="591" y="1050"/>
                    </a:lnTo>
                    <a:lnTo>
                      <a:pt x="598" y="1058"/>
                    </a:lnTo>
                    <a:lnTo>
                      <a:pt x="602" y="1058"/>
                    </a:lnTo>
                    <a:lnTo>
                      <a:pt x="610" y="1050"/>
                    </a:lnTo>
                    <a:lnTo>
                      <a:pt x="613" y="1039"/>
                    </a:lnTo>
                    <a:lnTo>
                      <a:pt x="617" y="1020"/>
                    </a:lnTo>
                    <a:lnTo>
                      <a:pt x="625" y="993"/>
                    </a:lnTo>
                    <a:lnTo>
                      <a:pt x="629" y="963"/>
                    </a:lnTo>
                    <a:lnTo>
                      <a:pt x="636" y="925"/>
                    </a:lnTo>
                    <a:lnTo>
                      <a:pt x="640" y="883"/>
                    </a:lnTo>
                    <a:lnTo>
                      <a:pt x="647" y="838"/>
                    </a:lnTo>
                    <a:lnTo>
                      <a:pt x="651" y="785"/>
                    </a:lnTo>
                    <a:lnTo>
                      <a:pt x="659" y="732"/>
                    </a:lnTo>
                    <a:lnTo>
                      <a:pt x="663" y="671"/>
                    </a:lnTo>
                    <a:lnTo>
                      <a:pt x="666" y="610"/>
                    </a:lnTo>
                    <a:lnTo>
                      <a:pt x="674" y="550"/>
                    </a:lnTo>
                    <a:lnTo>
                      <a:pt x="678" y="485"/>
                    </a:lnTo>
                    <a:lnTo>
                      <a:pt x="685" y="421"/>
                    </a:lnTo>
                    <a:lnTo>
                      <a:pt x="689" y="356"/>
                    </a:lnTo>
                    <a:lnTo>
                      <a:pt x="697" y="292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595" name="Freeform 512"/>
              <p:cNvSpPr>
                <a:spLocks/>
              </p:cNvSpPr>
              <p:nvPr/>
            </p:nvSpPr>
            <p:spPr bwMode="auto">
              <a:xfrm>
                <a:off x="11884026" y="4332288"/>
                <a:ext cx="1098550" cy="1763713"/>
              </a:xfrm>
              <a:custGeom>
                <a:avLst/>
                <a:gdLst/>
                <a:ahLst/>
                <a:cxnLst>
                  <a:cxn ang="0">
                    <a:pos x="11" y="361"/>
                  </a:cxn>
                  <a:cxn ang="0">
                    <a:pos x="26" y="198"/>
                  </a:cxn>
                  <a:cxn ang="0">
                    <a:pos x="41" y="80"/>
                  </a:cxn>
                  <a:cxn ang="0">
                    <a:pos x="60" y="12"/>
                  </a:cxn>
                  <a:cxn ang="0">
                    <a:pos x="75" y="0"/>
                  </a:cxn>
                  <a:cxn ang="0">
                    <a:pos x="90" y="50"/>
                  </a:cxn>
                  <a:cxn ang="0">
                    <a:pos x="109" y="148"/>
                  </a:cxn>
                  <a:cxn ang="0">
                    <a:pos x="125" y="289"/>
                  </a:cxn>
                  <a:cxn ang="0">
                    <a:pos x="140" y="455"/>
                  </a:cxn>
                  <a:cxn ang="0">
                    <a:pos x="159" y="626"/>
                  </a:cxn>
                  <a:cxn ang="0">
                    <a:pos x="174" y="793"/>
                  </a:cxn>
                  <a:cxn ang="0">
                    <a:pos x="189" y="933"/>
                  </a:cxn>
                  <a:cxn ang="0">
                    <a:pos x="208" y="1039"/>
                  </a:cxn>
                  <a:cxn ang="0">
                    <a:pos x="223" y="1100"/>
                  </a:cxn>
                  <a:cxn ang="0">
                    <a:pos x="238" y="1111"/>
                  </a:cxn>
                  <a:cxn ang="0">
                    <a:pos x="257" y="1081"/>
                  </a:cxn>
                  <a:cxn ang="0">
                    <a:pos x="272" y="1013"/>
                  </a:cxn>
                  <a:cxn ang="0">
                    <a:pos x="287" y="914"/>
                  </a:cxn>
                  <a:cxn ang="0">
                    <a:pos x="306" y="804"/>
                  </a:cxn>
                  <a:cxn ang="0">
                    <a:pos x="321" y="687"/>
                  </a:cxn>
                  <a:cxn ang="0">
                    <a:pos x="337" y="580"/>
                  </a:cxn>
                  <a:cxn ang="0">
                    <a:pos x="355" y="493"/>
                  </a:cxn>
                  <a:cxn ang="0">
                    <a:pos x="371" y="429"/>
                  </a:cxn>
                  <a:cxn ang="0">
                    <a:pos x="386" y="395"/>
                  </a:cxn>
                  <a:cxn ang="0">
                    <a:pos x="405" y="387"/>
                  </a:cxn>
                  <a:cxn ang="0">
                    <a:pos x="420" y="402"/>
                  </a:cxn>
                  <a:cxn ang="0">
                    <a:pos x="435" y="440"/>
                  </a:cxn>
                  <a:cxn ang="0">
                    <a:pos x="454" y="489"/>
                  </a:cxn>
                  <a:cxn ang="0">
                    <a:pos x="469" y="542"/>
                  </a:cxn>
                  <a:cxn ang="0">
                    <a:pos x="484" y="592"/>
                  </a:cxn>
                  <a:cxn ang="0">
                    <a:pos x="503" y="633"/>
                  </a:cxn>
                  <a:cxn ang="0">
                    <a:pos x="518" y="664"/>
                  </a:cxn>
                  <a:cxn ang="0">
                    <a:pos x="533" y="683"/>
                  </a:cxn>
                  <a:cxn ang="0">
                    <a:pos x="552" y="690"/>
                  </a:cxn>
                  <a:cxn ang="0">
                    <a:pos x="567" y="687"/>
                  </a:cxn>
                  <a:cxn ang="0">
                    <a:pos x="583" y="679"/>
                  </a:cxn>
                  <a:cxn ang="0">
                    <a:pos x="602" y="664"/>
                  </a:cxn>
                  <a:cxn ang="0">
                    <a:pos x="617" y="652"/>
                  </a:cxn>
                  <a:cxn ang="0">
                    <a:pos x="632" y="641"/>
                  </a:cxn>
                  <a:cxn ang="0">
                    <a:pos x="651" y="637"/>
                  </a:cxn>
                  <a:cxn ang="0">
                    <a:pos x="666" y="633"/>
                  </a:cxn>
                  <a:cxn ang="0">
                    <a:pos x="685" y="630"/>
                  </a:cxn>
                </a:cxnLst>
                <a:rect l="0" t="0" r="r" b="b"/>
                <a:pathLst>
                  <a:path w="692" h="1111">
                    <a:moveTo>
                      <a:pt x="0" y="482"/>
                    </a:moveTo>
                    <a:lnTo>
                      <a:pt x="3" y="421"/>
                    </a:lnTo>
                    <a:lnTo>
                      <a:pt x="11" y="361"/>
                    </a:lnTo>
                    <a:lnTo>
                      <a:pt x="15" y="304"/>
                    </a:lnTo>
                    <a:lnTo>
                      <a:pt x="19" y="247"/>
                    </a:lnTo>
                    <a:lnTo>
                      <a:pt x="26" y="198"/>
                    </a:lnTo>
                    <a:lnTo>
                      <a:pt x="30" y="152"/>
                    </a:lnTo>
                    <a:lnTo>
                      <a:pt x="37" y="114"/>
                    </a:lnTo>
                    <a:lnTo>
                      <a:pt x="41" y="80"/>
                    </a:lnTo>
                    <a:lnTo>
                      <a:pt x="49" y="50"/>
                    </a:lnTo>
                    <a:lnTo>
                      <a:pt x="53" y="27"/>
                    </a:lnTo>
                    <a:lnTo>
                      <a:pt x="60" y="12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5" y="0"/>
                    </a:lnTo>
                    <a:lnTo>
                      <a:pt x="79" y="12"/>
                    </a:lnTo>
                    <a:lnTo>
                      <a:pt x="87" y="27"/>
                    </a:lnTo>
                    <a:lnTo>
                      <a:pt x="90" y="50"/>
                    </a:lnTo>
                    <a:lnTo>
                      <a:pt x="98" y="76"/>
                    </a:lnTo>
                    <a:lnTo>
                      <a:pt x="102" y="110"/>
                    </a:lnTo>
                    <a:lnTo>
                      <a:pt x="109" y="148"/>
                    </a:lnTo>
                    <a:lnTo>
                      <a:pt x="113" y="190"/>
                    </a:lnTo>
                    <a:lnTo>
                      <a:pt x="121" y="239"/>
                    </a:lnTo>
                    <a:lnTo>
                      <a:pt x="125" y="289"/>
                    </a:lnTo>
                    <a:lnTo>
                      <a:pt x="128" y="342"/>
                    </a:lnTo>
                    <a:lnTo>
                      <a:pt x="136" y="398"/>
                    </a:lnTo>
                    <a:lnTo>
                      <a:pt x="140" y="455"/>
                    </a:lnTo>
                    <a:lnTo>
                      <a:pt x="147" y="512"/>
                    </a:lnTo>
                    <a:lnTo>
                      <a:pt x="151" y="569"/>
                    </a:lnTo>
                    <a:lnTo>
                      <a:pt x="159" y="626"/>
                    </a:lnTo>
                    <a:lnTo>
                      <a:pt x="162" y="683"/>
                    </a:lnTo>
                    <a:lnTo>
                      <a:pt x="170" y="740"/>
                    </a:lnTo>
                    <a:lnTo>
                      <a:pt x="174" y="793"/>
                    </a:lnTo>
                    <a:lnTo>
                      <a:pt x="178" y="842"/>
                    </a:lnTo>
                    <a:lnTo>
                      <a:pt x="185" y="887"/>
                    </a:lnTo>
                    <a:lnTo>
                      <a:pt x="189" y="933"/>
                    </a:lnTo>
                    <a:lnTo>
                      <a:pt x="196" y="971"/>
                    </a:lnTo>
                    <a:lnTo>
                      <a:pt x="200" y="1009"/>
                    </a:lnTo>
                    <a:lnTo>
                      <a:pt x="208" y="1039"/>
                    </a:lnTo>
                    <a:lnTo>
                      <a:pt x="212" y="1062"/>
                    </a:lnTo>
                    <a:lnTo>
                      <a:pt x="219" y="1085"/>
                    </a:lnTo>
                    <a:lnTo>
                      <a:pt x="223" y="1100"/>
                    </a:lnTo>
                    <a:lnTo>
                      <a:pt x="227" y="1107"/>
                    </a:lnTo>
                    <a:lnTo>
                      <a:pt x="234" y="1111"/>
                    </a:lnTo>
                    <a:lnTo>
                      <a:pt x="238" y="1111"/>
                    </a:lnTo>
                    <a:lnTo>
                      <a:pt x="246" y="1107"/>
                    </a:lnTo>
                    <a:lnTo>
                      <a:pt x="249" y="1096"/>
                    </a:lnTo>
                    <a:lnTo>
                      <a:pt x="257" y="1081"/>
                    </a:lnTo>
                    <a:lnTo>
                      <a:pt x="261" y="1062"/>
                    </a:lnTo>
                    <a:lnTo>
                      <a:pt x="268" y="1039"/>
                    </a:lnTo>
                    <a:lnTo>
                      <a:pt x="272" y="1013"/>
                    </a:lnTo>
                    <a:lnTo>
                      <a:pt x="276" y="982"/>
                    </a:lnTo>
                    <a:lnTo>
                      <a:pt x="284" y="948"/>
                    </a:lnTo>
                    <a:lnTo>
                      <a:pt x="287" y="914"/>
                    </a:lnTo>
                    <a:lnTo>
                      <a:pt x="295" y="880"/>
                    </a:lnTo>
                    <a:lnTo>
                      <a:pt x="299" y="842"/>
                    </a:lnTo>
                    <a:lnTo>
                      <a:pt x="306" y="804"/>
                    </a:lnTo>
                    <a:lnTo>
                      <a:pt x="310" y="762"/>
                    </a:lnTo>
                    <a:lnTo>
                      <a:pt x="318" y="724"/>
                    </a:lnTo>
                    <a:lnTo>
                      <a:pt x="321" y="687"/>
                    </a:lnTo>
                    <a:lnTo>
                      <a:pt x="325" y="649"/>
                    </a:lnTo>
                    <a:lnTo>
                      <a:pt x="333" y="615"/>
                    </a:lnTo>
                    <a:lnTo>
                      <a:pt x="337" y="580"/>
                    </a:lnTo>
                    <a:lnTo>
                      <a:pt x="344" y="546"/>
                    </a:lnTo>
                    <a:lnTo>
                      <a:pt x="348" y="520"/>
                    </a:lnTo>
                    <a:lnTo>
                      <a:pt x="355" y="493"/>
                    </a:lnTo>
                    <a:lnTo>
                      <a:pt x="359" y="467"/>
                    </a:lnTo>
                    <a:lnTo>
                      <a:pt x="367" y="448"/>
                    </a:lnTo>
                    <a:lnTo>
                      <a:pt x="371" y="429"/>
                    </a:lnTo>
                    <a:lnTo>
                      <a:pt x="374" y="414"/>
                    </a:lnTo>
                    <a:lnTo>
                      <a:pt x="382" y="402"/>
                    </a:lnTo>
                    <a:lnTo>
                      <a:pt x="386" y="395"/>
                    </a:lnTo>
                    <a:lnTo>
                      <a:pt x="393" y="387"/>
                    </a:lnTo>
                    <a:lnTo>
                      <a:pt x="397" y="387"/>
                    </a:lnTo>
                    <a:lnTo>
                      <a:pt x="405" y="387"/>
                    </a:lnTo>
                    <a:lnTo>
                      <a:pt x="408" y="391"/>
                    </a:lnTo>
                    <a:lnTo>
                      <a:pt x="416" y="395"/>
                    </a:lnTo>
                    <a:lnTo>
                      <a:pt x="420" y="402"/>
                    </a:lnTo>
                    <a:lnTo>
                      <a:pt x="427" y="414"/>
                    </a:lnTo>
                    <a:lnTo>
                      <a:pt x="431" y="425"/>
                    </a:lnTo>
                    <a:lnTo>
                      <a:pt x="435" y="440"/>
                    </a:lnTo>
                    <a:lnTo>
                      <a:pt x="443" y="455"/>
                    </a:lnTo>
                    <a:lnTo>
                      <a:pt x="446" y="470"/>
                    </a:lnTo>
                    <a:lnTo>
                      <a:pt x="454" y="489"/>
                    </a:lnTo>
                    <a:lnTo>
                      <a:pt x="458" y="505"/>
                    </a:lnTo>
                    <a:lnTo>
                      <a:pt x="465" y="524"/>
                    </a:lnTo>
                    <a:lnTo>
                      <a:pt x="469" y="542"/>
                    </a:lnTo>
                    <a:lnTo>
                      <a:pt x="477" y="558"/>
                    </a:lnTo>
                    <a:lnTo>
                      <a:pt x="480" y="573"/>
                    </a:lnTo>
                    <a:lnTo>
                      <a:pt x="484" y="592"/>
                    </a:lnTo>
                    <a:lnTo>
                      <a:pt x="492" y="607"/>
                    </a:lnTo>
                    <a:lnTo>
                      <a:pt x="496" y="618"/>
                    </a:lnTo>
                    <a:lnTo>
                      <a:pt x="503" y="633"/>
                    </a:lnTo>
                    <a:lnTo>
                      <a:pt x="507" y="645"/>
                    </a:lnTo>
                    <a:lnTo>
                      <a:pt x="514" y="656"/>
                    </a:lnTo>
                    <a:lnTo>
                      <a:pt x="518" y="664"/>
                    </a:lnTo>
                    <a:lnTo>
                      <a:pt x="526" y="671"/>
                    </a:lnTo>
                    <a:lnTo>
                      <a:pt x="530" y="679"/>
                    </a:lnTo>
                    <a:lnTo>
                      <a:pt x="533" y="683"/>
                    </a:lnTo>
                    <a:lnTo>
                      <a:pt x="541" y="687"/>
                    </a:lnTo>
                    <a:lnTo>
                      <a:pt x="545" y="687"/>
                    </a:lnTo>
                    <a:lnTo>
                      <a:pt x="552" y="690"/>
                    </a:lnTo>
                    <a:lnTo>
                      <a:pt x="556" y="690"/>
                    </a:lnTo>
                    <a:lnTo>
                      <a:pt x="564" y="687"/>
                    </a:lnTo>
                    <a:lnTo>
                      <a:pt x="567" y="687"/>
                    </a:lnTo>
                    <a:lnTo>
                      <a:pt x="575" y="683"/>
                    </a:lnTo>
                    <a:lnTo>
                      <a:pt x="579" y="679"/>
                    </a:lnTo>
                    <a:lnTo>
                      <a:pt x="583" y="679"/>
                    </a:lnTo>
                    <a:lnTo>
                      <a:pt x="590" y="675"/>
                    </a:lnTo>
                    <a:lnTo>
                      <a:pt x="594" y="668"/>
                    </a:lnTo>
                    <a:lnTo>
                      <a:pt x="602" y="664"/>
                    </a:lnTo>
                    <a:lnTo>
                      <a:pt x="605" y="660"/>
                    </a:lnTo>
                    <a:lnTo>
                      <a:pt x="613" y="656"/>
                    </a:lnTo>
                    <a:lnTo>
                      <a:pt x="617" y="652"/>
                    </a:lnTo>
                    <a:lnTo>
                      <a:pt x="624" y="649"/>
                    </a:lnTo>
                    <a:lnTo>
                      <a:pt x="628" y="645"/>
                    </a:lnTo>
                    <a:lnTo>
                      <a:pt x="632" y="641"/>
                    </a:lnTo>
                    <a:lnTo>
                      <a:pt x="639" y="641"/>
                    </a:lnTo>
                    <a:lnTo>
                      <a:pt x="643" y="637"/>
                    </a:lnTo>
                    <a:lnTo>
                      <a:pt x="651" y="637"/>
                    </a:lnTo>
                    <a:lnTo>
                      <a:pt x="655" y="633"/>
                    </a:lnTo>
                    <a:lnTo>
                      <a:pt x="662" y="633"/>
                    </a:lnTo>
                    <a:lnTo>
                      <a:pt x="666" y="633"/>
                    </a:lnTo>
                    <a:lnTo>
                      <a:pt x="673" y="633"/>
                    </a:lnTo>
                    <a:lnTo>
                      <a:pt x="677" y="630"/>
                    </a:lnTo>
                    <a:lnTo>
                      <a:pt x="685" y="630"/>
                    </a:lnTo>
                    <a:lnTo>
                      <a:pt x="689" y="630"/>
                    </a:lnTo>
                    <a:lnTo>
                      <a:pt x="692" y="630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596" name="直線コネクタ 595"/>
            <p:cNvCxnSpPr/>
            <p:nvPr/>
          </p:nvCxnSpPr>
          <p:spPr bwMode="auto">
            <a:xfrm>
              <a:off x="5400596" y="3667706"/>
              <a:ext cx="612000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7" name="直線コネクタ 596"/>
            <p:cNvCxnSpPr/>
            <p:nvPr/>
          </p:nvCxnSpPr>
          <p:spPr bwMode="auto">
            <a:xfrm>
              <a:off x="5396963" y="3740555"/>
              <a:ext cx="612000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8" name="直線コネクタ 597"/>
            <p:cNvCxnSpPr/>
            <p:nvPr/>
          </p:nvCxnSpPr>
          <p:spPr bwMode="auto">
            <a:xfrm>
              <a:off x="5401725" y="3978680"/>
              <a:ext cx="612000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9" name="テキスト ボックス 598"/>
            <p:cNvSpPr txBox="1"/>
            <p:nvPr/>
          </p:nvSpPr>
          <p:spPr>
            <a:xfrm rot="16200000">
              <a:off x="5243512" y="3692164"/>
              <a:ext cx="3385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...</a:t>
              </a:r>
              <a:endParaRPr kumimoji="1" lang="ja-JP" altLang="en-US" dirty="0"/>
            </a:p>
          </p:txBody>
        </p:sp>
        <p:cxnSp>
          <p:nvCxnSpPr>
            <p:cNvPr id="605" name="直線コネクタ 604"/>
            <p:cNvCxnSpPr/>
            <p:nvPr/>
          </p:nvCxnSpPr>
          <p:spPr bwMode="auto">
            <a:xfrm rot="10800000">
              <a:off x="4869659" y="3977443"/>
              <a:ext cx="154782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6" name="直線コネクタ 605"/>
            <p:cNvCxnSpPr/>
            <p:nvPr/>
          </p:nvCxnSpPr>
          <p:spPr bwMode="auto">
            <a:xfrm rot="10800000">
              <a:off x="4869659" y="3736937"/>
              <a:ext cx="154782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7" name="直線コネクタ 606"/>
            <p:cNvCxnSpPr/>
            <p:nvPr/>
          </p:nvCxnSpPr>
          <p:spPr bwMode="auto">
            <a:xfrm rot="10800000">
              <a:off x="4872040" y="3665499"/>
              <a:ext cx="154782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3" name="グループ化 608"/>
            <p:cNvGrpSpPr/>
            <p:nvPr/>
          </p:nvGrpSpPr>
          <p:grpSpPr>
            <a:xfrm flipH="1">
              <a:off x="4875462" y="5233556"/>
              <a:ext cx="1141969" cy="454747"/>
              <a:chOff x="4656389" y="1694246"/>
              <a:chExt cx="1141969" cy="454747"/>
            </a:xfrm>
          </p:grpSpPr>
          <p:grpSp>
            <p:nvGrpSpPr>
              <p:cNvPr id="14" name="グループ化 506"/>
              <p:cNvGrpSpPr/>
              <p:nvPr/>
            </p:nvGrpSpPr>
            <p:grpSpPr>
              <a:xfrm>
                <a:off x="4657422" y="1694246"/>
                <a:ext cx="377763" cy="72000"/>
                <a:chOff x="3698875" y="4133850"/>
                <a:chExt cx="2206626" cy="2051050"/>
              </a:xfrm>
            </p:grpSpPr>
            <p:sp>
              <p:nvSpPr>
                <p:cNvPr id="621" name="Freeform 365"/>
                <p:cNvSpPr>
                  <a:spLocks/>
                </p:cNvSpPr>
                <p:nvPr/>
              </p:nvSpPr>
              <p:spPr bwMode="auto">
                <a:xfrm>
                  <a:off x="3698875" y="4133850"/>
                  <a:ext cx="1106488" cy="2051050"/>
                </a:xfrm>
                <a:custGeom>
                  <a:avLst/>
                  <a:gdLst/>
                  <a:ahLst/>
                  <a:cxnLst>
                    <a:cxn ang="0">
                      <a:pos x="12" y="1292"/>
                    </a:cxn>
                    <a:cxn ang="0">
                      <a:pos x="27" y="1288"/>
                    </a:cxn>
                    <a:cxn ang="0">
                      <a:pos x="46" y="1277"/>
                    </a:cxn>
                    <a:cxn ang="0">
                      <a:pos x="61" y="1265"/>
                    </a:cxn>
                    <a:cxn ang="0">
                      <a:pos x="76" y="1250"/>
                    </a:cxn>
                    <a:cxn ang="0">
                      <a:pos x="95" y="1231"/>
                    </a:cxn>
                    <a:cxn ang="0">
                      <a:pos x="110" y="1209"/>
                    </a:cxn>
                    <a:cxn ang="0">
                      <a:pos x="125" y="1186"/>
                    </a:cxn>
                    <a:cxn ang="0">
                      <a:pos x="144" y="1159"/>
                    </a:cxn>
                    <a:cxn ang="0">
                      <a:pos x="159" y="1129"/>
                    </a:cxn>
                    <a:cxn ang="0">
                      <a:pos x="174" y="1095"/>
                    </a:cxn>
                    <a:cxn ang="0">
                      <a:pos x="193" y="1057"/>
                    </a:cxn>
                    <a:cxn ang="0">
                      <a:pos x="209" y="1019"/>
                    </a:cxn>
                    <a:cxn ang="0">
                      <a:pos x="224" y="981"/>
                    </a:cxn>
                    <a:cxn ang="0">
                      <a:pos x="243" y="940"/>
                    </a:cxn>
                    <a:cxn ang="0">
                      <a:pos x="258" y="898"/>
                    </a:cxn>
                    <a:cxn ang="0">
                      <a:pos x="273" y="853"/>
                    </a:cxn>
                    <a:cxn ang="0">
                      <a:pos x="292" y="807"/>
                    </a:cxn>
                    <a:cxn ang="0">
                      <a:pos x="307" y="762"/>
                    </a:cxn>
                    <a:cxn ang="0">
                      <a:pos x="322" y="712"/>
                    </a:cxn>
                    <a:cxn ang="0">
                      <a:pos x="341" y="667"/>
                    </a:cxn>
                    <a:cxn ang="0">
                      <a:pos x="356" y="618"/>
                    </a:cxn>
                    <a:cxn ang="0">
                      <a:pos x="371" y="572"/>
                    </a:cxn>
                    <a:cxn ang="0">
                      <a:pos x="390" y="523"/>
                    </a:cxn>
                    <a:cxn ang="0">
                      <a:pos x="405" y="478"/>
                    </a:cxn>
                    <a:cxn ang="0">
                      <a:pos x="421" y="432"/>
                    </a:cxn>
                    <a:cxn ang="0">
                      <a:pos x="440" y="387"/>
                    </a:cxn>
                    <a:cxn ang="0">
                      <a:pos x="455" y="345"/>
                    </a:cxn>
                    <a:cxn ang="0">
                      <a:pos x="470" y="303"/>
                    </a:cxn>
                    <a:cxn ang="0">
                      <a:pos x="489" y="265"/>
                    </a:cxn>
                    <a:cxn ang="0">
                      <a:pos x="504" y="228"/>
                    </a:cxn>
                    <a:cxn ang="0">
                      <a:pos x="519" y="193"/>
                    </a:cxn>
                    <a:cxn ang="0">
                      <a:pos x="538" y="159"/>
                    </a:cxn>
                    <a:cxn ang="0">
                      <a:pos x="553" y="129"/>
                    </a:cxn>
                    <a:cxn ang="0">
                      <a:pos x="568" y="102"/>
                    </a:cxn>
                    <a:cxn ang="0">
                      <a:pos x="587" y="80"/>
                    </a:cxn>
                    <a:cxn ang="0">
                      <a:pos x="602" y="57"/>
                    </a:cxn>
                    <a:cxn ang="0">
                      <a:pos x="618" y="38"/>
                    </a:cxn>
                    <a:cxn ang="0">
                      <a:pos x="637" y="23"/>
                    </a:cxn>
                    <a:cxn ang="0">
                      <a:pos x="652" y="12"/>
                    </a:cxn>
                    <a:cxn ang="0">
                      <a:pos x="667" y="4"/>
                    </a:cxn>
                    <a:cxn ang="0">
                      <a:pos x="686" y="0"/>
                    </a:cxn>
                  </a:cxnLst>
                  <a:rect l="0" t="0" r="r" b="b"/>
                  <a:pathLst>
                    <a:path w="697" h="1292">
                      <a:moveTo>
                        <a:pt x="0" y="1292"/>
                      </a:moveTo>
                      <a:lnTo>
                        <a:pt x="4" y="1292"/>
                      </a:lnTo>
                      <a:lnTo>
                        <a:pt x="12" y="1292"/>
                      </a:lnTo>
                      <a:lnTo>
                        <a:pt x="15" y="1292"/>
                      </a:lnTo>
                      <a:lnTo>
                        <a:pt x="23" y="1288"/>
                      </a:lnTo>
                      <a:lnTo>
                        <a:pt x="27" y="1288"/>
                      </a:lnTo>
                      <a:lnTo>
                        <a:pt x="34" y="1284"/>
                      </a:lnTo>
                      <a:lnTo>
                        <a:pt x="38" y="1281"/>
                      </a:lnTo>
                      <a:lnTo>
                        <a:pt x="46" y="1277"/>
                      </a:lnTo>
                      <a:lnTo>
                        <a:pt x="49" y="1273"/>
                      </a:lnTo>
                      <a:lnTo>
                        <a:pt x="53" y="1269"/>
                      </a:lnTo>
                      <a:lnTo>
                        <a:pt x="61" y="1265"/>
                      </a:lnTo>
                      <a:lnTo>
                        <a:pt x="65" y="1262"/>
                      </a:lnTo>
                      <a:lnTo>
                        <a:pt x="72" y="1258"/>
                      </a:lnTo>
                      <a:lnTo>
                        <a:pt x="76" y="1250"/>
                      </a:lnTo>
                      <a:lnTo>
                        <a:pt x="84" y="1247"/>
                      </a:lnTo>
                      <a:lnTo>
                        <a:pt x="87" y="1239"/>
                      </a:lnTo>
                      <a:lnTo>
                        <a:pt x="95" y="1231"/>
                      </a:lnTo>
                      <a:lnTo>
                        <a:pt x="99" y="1224"/>
                      </a:lnTo>
                      <a:lnTo>
                        <a:pt x="103" y="1216"/>
                      </a:lnTo>
                      <a:lnTo>
                        <a:pt x="110" y="1209"/>
                      </a:lnTo>
                      <a:lnTo>
                        <a:pt x="114" y="1201"/>
                      </a:lnTo>
                      <a:lnTo>
                        <a:pt x="121" y="1193"/>
                      </a:lnTo>
                      <a:lnTo>
                        <a:pt x="125" y="1186"/>
                      </a:lnTo>
                      <a:lnTo>
                        <a:pt x="133" y="1178"/>
                      </a:lnTo>
                      <a:lnTo>
                        <a:pt x="137" y="1167"/>
                      </a:lnTo>
                      <a:lnTo>
                        <a:pt x="144" y="1159"/>
                      </a:lnTo>
                      <a:lnTo>
                        <a:pt x="148" y="1148"/>
                      </a:lnTo>
                      <a:lnTo>
                        <a:pt x="152" y="1137"/>
                      </a:lnTo>
                      <a:lnTo>
                        <a:pt x="159" y="1129"/>
                      </a:lnTo>
                      <a:lnTo>
                        <a:pt x="163" y="1118"/>
                      </a:lnTo>
                      <a:lnTo>
                        <a:pt x="171" y="1106"/>
                      </a:lnTo>
                      <a:lnTo>
                        <a:pt x="174" y="1095"/>
                      </a:lnTo>
                      <a:lnTo>
                        <a:pt x="182" y="1084"/>
                      </a:lnTo>
                      <a:lnTo>
                        <a:pt x="186" y="1072"/>
                      </a:lnTo>
                      <a:lnTo>
                        <a:pt x="193" y="1057"/>
                      </a:lnTo>
                      <a:lnTo>
                        <a:pt x="197" y="1046"/>
                      </a:lnTo>
                      <a:lnTo>
                        <a:pt x="201" y="1034"/>
                      </a:lnTo>
                      <a:lnTo>
                        <a:pt x="209" y="1019"/>
                      </a:lnTo>
                      <a:lnTo>
                        <a:pt x="212" y="1008"/>
                      </a:lnTo>
                      <a:lnTo>
                        <a:pt x="220" y="996"/>
                      </a:lnTo>
                      <a:lnTo>
                        <a:pt x="224" y="981"/>
                      </a:lnTo>
                      <a:lnTo>
                        <a:pt x="231" y="966"/>
                      </a:lnTo>
                      <a:lnTo>
                        <a:pt x="235" y="955"/>
                      </a:lnTo>
                      <a:lnTo>
                        <a:pt x="243" y="940"/>
                      </a:lnTo>
                      <a:lnTo>
                        <a:pt x="246" y="925"/>
                      </a:lnTo>
                      <a:lnTo>
                        <a:pt x="250" y="909"/>
                      </a:lnTo>
                      <a:lnTo>
                        <a:pt x="258" y="898"/>
                      </a:lnTo>
                      <a:lnTo>
                        <a:pt x="262" y="883"/>
                      </a:lnTo>
                      <a:lnTo>
                        <a:pt x="269" y="868"/>
                      </a:lnTo>
                      <a:lnTo>
                        <a:pt x="273" y="853"/>
                      </a:lnTo>
                      <a:lnTo>
                        <a:pt x="281" y="837"/>
                      </a:lnTo>
                      <a:lnTo>
                        <a:pt x="284" y="822"/>
                      </a:lnTo>
                      <a:lnTo>
                        <a:pt x="292" y="807"/>
                      </a:lnTo>
                      <a:lnTo>
                        <a:pt x="296" y="792"/>
                      </a:lnTo>
                      <a:lnTo>
                        <a:pt x="303" y="777"/>
                      </a:lnTo>
                      <a:lnTo>
                        <a:pt x="307" y="762"/>
                      </a:lnTo>
                      <a:lnTo>
                        <a:pt x="311" y="746"/>
                      </a:lnTo>
                      <a:lnTo>
                        <a:pt x="318" y="728"/>
                      </a:lnTo>
                      <a:lnTo>
                        <a:pt x="322" y="712"/>
                      </a:lnTo>
                      <a:lnTo>
                        <a:pt x="330" y="697"/>
                      </a:lnTo>
                      <a:lnTo>
                        <a:pt x="334" y="682"/>
                      </a:lnTo>
                      <a:lnTo>
                        <a:pt x="341" y="667"/>
                      </a:lnTo>
                      <a:lnTo>
                        <a:pt x="345" y="652"/>
                      </a:lnTo>
                      <a:lnTo>
                        <a:pt x="352" y="633"/>
                      </a:lnTo>
                      <a:lnTo>
                        <a:pt x="356" y="618"/>
                      </a:lnTo>
                      <a:lnTo>
                        <a:pt x="360" y="603"/>
                      </a:lnTo>
                      <a:lnTo>
                        <a:pt x="368" y="587"/>
                      </a:lnTo>
                      <a:lnTo>
                        <a:pt x="371" y="572"/>
                      </a:lnTo>
                      <a:lnTo>
                        <a:pt x="379" y="557"/>
                      </a:lnTo>
                      <a:lnTo>
                        <a:pt x="383" y="538"/>
                      </a:lnTo>
                      <a:lnTo>
                        <a:pt x="390" y="523"/>
                      </a:lnTo>
                      <a:lnTo>
                        <a:pt x="394" y="508"/>
                      </a:lnTo>
                      <a:lnTo>
                        <a:pt x="402" y="493"/>
                      </a:lnTo>
                      <a:lnTo>
                        <a:pt x="405" y="478"/>
                      </a:lnTo>
                      <a:lnTo>
                        <a:pt x="409" y="462"/>
                      </a:lnTo>
                      <a:lnTo>
                        <a:pt x="417" y="447"/>
                      </a:lnTo>
                      <a:lnTo>
                        <a:pt x="421" y="432"/>
                      </a:lnTo>
                      <a:lnTo>
                        <a:pt x="428" y="417"/>
                      </a:lnTo>
                      <a:lnTo>
                        <a:pt x="432" y="402"/>
                      </a:lnTo>
                      <a:lnTo>
                        <a:pt x="440" y="387"/>
                      </a:lnTo>
                      <a:lnTo>
                        <a:pt x="443" y="375"/>
                      </a:lnTo>
                      <a:lnTo>
                        <a:pt x="451" y="360"/>
                      </a:lnTo>
                      <a:lnTo>
                        <a:pt x="455" y="345"/>
                      </a:lnTo>
                      <a:lnTo>
                        <a:pt x="459" y="330"/>
                      </a:lnTo>
                      <a:lnTo>
                        <a:pt x="466" y="318"/>
                      </a:lnTo>
                      <a:lnTo>
                        <a:pt x="470" y="303"/>
                      </a:lnTo>
                      <a:lnTo>
                        <a:pt x="477" y="292"/>
                      </a:lnTo>
                      <a:lnTo>
                        <a:pt x="481" y="277"/>
                      </a:lnTo>
                      <a:lnTo>
                        <a:pt x="489" y="265"/>
                      </a:lnTo>
                      <a:lnTo>
                        <a:pt x="493" y="250"/>
                      </a:lnTo>
                      <a:lnTo>
                        <a:pt x="500" y="239"/>
                      </a:lnTo>
                      <a:lnTo>
                        <a:pt x="504" y="228"/>
                      </a:lnTo>
                      <a:lnTo>
                        <a:pt x="508" y="216"/>
                      </a:lnTo>
                      <a:lnTo>
                        <a:pt x="515" y="205"/>
                      </a:lnTo>
                      <a:lnTo>
                        <a:pt x="519" y="193"/>
                      </a:lnTo>
                      <a:lnTo>
                        <a:pt x="527" y="182"/>
                      </a:lnTo>
                      <a:lnTo>
                        <a:pt x="530" y="171"/>
                      </a:lnTo>
                      <a:lnTo>
                        <a:pt x="538" y="159"/>
                      </a:lnTo>
                      <a:lnTo>
                        <a:pt x="542" y="148"/>
                      </a:lnTo>
                      <a:lnTo>
                        <a:pt x="549" y="140"/>
                      </a:lnTo>
                      <a:lnTo>
                        <a:pt x="553" y="129"/>
                      </a:lnTo>
                      <a:lnTo>
                        <a:pt x="561" y="121"/>
                      </a:lnTo>
                      <a:lnTo>
                        <a:pt x="565" y="110"/>
                      </a:lnTo>
                      <a:lnTo>
                        <a:pt x="568" y="102"/>
                      </a:lnTo>
                      <a:lnTo>
                        <a:pt x="576" y="95"/>
                      </a:lnTo>
                      <a:lnTo>
                        <a:pt x="580" y="87"/>
                      </a:lnTo>
                      <a:lnTo>
                        <a:pt x="587" y="80"/>
                      </a:lnTo>
                      <a:lnTo>
                        <a:pt x="591" y="72"/>
                      </a:lnTo>
                      <a:lnTo>
                        <a:pt x="599" y="65"/>
                      </a:lnTo>
                      <a:lnTo>
                        <a:pt x="602" y="57"/>
                      </a:lnTo>
                      <a:lnTo>
                        <a:pt x="610" y="49"/>
                      </a:lnTo>
                      <a:lnTo>
                        <a:pt x="614" y="46"/>
                      </a:lnTo>
                      <a:lnTo>
                        <a:pt x="618" y="38"/>
                      </a:lnTo>
                      <a:lnTo>
                        <a:pt x="625" y="34"/>
                      </a:lnTo>
                      <a:lnTo>
                        <a:pt x="629" y="27"/>
                      </a:lnTo>
                      <a:lnTo>
                        <a:pt x="637" y="23"/>
                      </a:lnTo>
                      <a:lnTo>
                        <a:pt x="640" y="19"/>
                      </a:lnTo>
                      <a:lnTo>
                        <a:pt x="648" y="15"/>
                      </a:lnTo>
                      <a:lnTo>
                        <a:pt x="652" y="12"/>
                      </a:lnTo>
                      <a:lnTo>
                        <a:pt x="659" y="8"/>
                      </a:lnTo>
                      <a:lnTo>
                        <a:pt x="663" y="8"/>
                      </a:lnTo>
                      <a:lnTo>
                        <a:pt x="667" y="4"/>
                      </a:lnTo>
                      <a:lnTo>
                        <a:pt x="674" y="4"/>
                      </a:lnTo>
                      <a:lnTo>
                        <a:pt x="678" y="0"/>
                      </a:lnTo>
                      <a:lnTo>
                        <a:pt x="686" y="0"/>
                      </a:lnTo>
                      <a:lnTo>
                        <a:pt x="690" y="0"/>
                      </a:lnTo>
                      <a:lnTo>
                        <a:pt x="697" y="0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22" name="Freeform 366"/>
                <p:cNvSpPr>
                  <a:spLocks/>
                </p:cNvSpPr>
                <p:nvPr/>
              </p:nvSpPr>
              <p:spPr bwMode="auto">
                <a:xfrm>
                  <a:off x="4805363" y="4133850"/>
                  <a:ext cx="1100138" cy="2051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27" y="4"/>
                    </a:cxn>
                    <a:cxn ang="0">
                      <a:pos x="42" y="8"/>
                    </a:cxn>
                    <a:cxn ang="0">
                      <a:pos x="61" y="19"/>
                    </a:cxn>
                    <a:cxn ang="0">
                      <a:pos x="76" y="34"/>
                    </a:cxn>
                    <a:cxn ang="0">
                      <a:pos x="91" y="49"/>
                    </a:cxn>
                    <a:cxn ang="0">
                      <a:pos x="110" y="72"/>
                    </a:cxn>
                    <a:cxn ang="0">
                      <a:pos x="125" y="95"/>
                    </a:cxn>
                    <a:cxn ang="0">
                      <a:pos x="140" y="121"/>
                    </a:cxn>
                    <a:cxn ang="0">
                      <a:pos x="159" y="148"/>
                    </a:cxn>
                    <a:cxn ang="0">
                      <a:pos x="174" y="182"/>
                    </a:cxn>
                    <a:cxn ang="0">
                      <a:pos x="189" y="216"/>
                    </a:cxn>
                    <a:cxn ang="0">
                      <a:pos x="208" y="250"/>
                    </a:cxn>
                    <a:cxn ang="0">
                      <a:pos x="224" y="292"/>
                    </a:cxn>
                    <a:cxn ang="0">
                      <a:pos x="239" y="330"/>
                    </a:cxn>
                    <a:cxn ang="0">
                      <a:pos x="258" y="375"/>
                    </a:cxn>
                    <a:cxn ang="0">
                      <a:pos x="273" y="417"/>
                    </a:cxn>
                    <a:cxn ang="0">
                      <a:pos x="288" y="462"/>
                    </a:cxn>
                    <a:cxn ang="0">
                      <a:pos x="307" y="508"/>
                    </a:cxn>
                    <a:cxn ang="0">
                      <a:pos x="322" y="557"/>
                    </a:cxn>
                    <a:cxn ang="0">
                      <a:pos x="337" y="603"/>
                    </a:cxn>
                    <a:cxn ang="0">
                      <a:pos x="356" y="652"/>
                    </a:cxn>
                    <a:cxn ang="0">
                      <a:pos x="371" y="697"/>
                    </a:cxn>
                    <a:cxn ang="0">
                      <a:pos x="386" y="746"/>
                    </a:cxn>
                    <a:cxn ang="0">
                      <a:pos x="405" y="792"/>
                    </a:cxn>
                    <a:cxn ang="0">
                      <a:pos x="420" y="837"/>
                    </a:cxn>
                    <a:cxn ang="0">
                      <a:pos x="436" y="883"/>
                    </a:cxn>
                    <a:cxn ang="0">
                      <a:pos x="455" y="925"/>
                    </a:cxn>
                    <a:cxn ang="0">
                      <a:pos x="470" y="966"/>
                    </a:cxn>
                    <a:cxn ang="0">
                      <a:pos x="485" y="1008"/>
                    </a:cxn>
                    <a:cxn ang="0">
                      <a:pos x="504" y="1046"/>
                    </a:cxn>
                    <a:cxn ang="0">
                      <a:pos x="519" y="1084"/>
                    </a:cxn>
                    <a:cxn ang="0">
                      <a:pos x="534" y="1118"/>
                    </a:cxn>
                    <a:cxn ang="0">
                      <a:pos x="553" y="1148"/>
                    </a:cxn>
                    <a:cxn ang="0">
                      <a:pos x="568" y="1178"/>
                    </a:cxn>
                    <a:cxn ang="0">
                      <a:pos x="583" y="1201"/>
                    </a:cxn>
                    <a:cxn ang="0">
                      <a:pos x="602" y="1224"/>
                    </a:cxn>
                    <a:cxn ang="0">
                      <a:pos x="617" y="1247"/>
                    </a:cxn>
                    <a:cxn ang="0">
                      <a:pos x="633" y="1262"/>
                    </a:cxn>
                    <a:cxn ang="0">
                      <a:pos x="652" y="1273"/>
                    </a:cxn>
                    <a:cxn ang="0">
                      <a:pos x="667" y="1284"/>
                    </a:cxn>
                    <a:cxn ang="0">
                      <a:pos x="686" y="1292"/>
                    </a:cxn>
                  </a:cxnLst>
                  <a:rect l="0" t="0" r="r" b="b"/>
                  <a:pathLst>
                    <a:path w="693" h="1292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1" y="0"/>
                      </a:lnTo>
                      <a:lnTo>
                        <a:pt x="15" y="0"/>
                      </a:lnTo>
                      <a:lnTo>
                        <a:pt x="19" y="0"/>
                      </a:lnTo>
                      <a:lnTo>
                        <a:pt x="27" y="4"/>
                      </a:lnTo>
                      <a:lnTo>
                        <a:pt x="30" y="4"/>
                      </a:lnTo>
                      <a:lnTo>
                        <a:pt x="38" y="8"/>
                      </a:lnTo>
                      <a:lnTo>
                        <a:pt x="42" y="8"/>
                      </a:lnTo>
                      <a:lnTo>
                        <a:pt x="49" y="12"/>
                      </a:lnTo>
                      <a:lnTo>
                        <a:pt x="53" y="15"/>
                      </a:lnTo>
                      <a:lnTo>
                        <a:pt x="61" y="19"/>
                      </a:lnTo>
                      <a:lnTo>
                        <a:pt x="64" y="23"/>
                      </a:lnTo>
                      <a:lnTo>
                        <a:pt x="68" y="27"/>
                      </a:lnTo>
                      <a:lnTo>
                        <a:pt x="76" y="34"/>
                      </a:lnTo>
                      <a:lnTo>
                        <a:pt x="80" y="38"/>
                      </a:lnTo>
                      <a:lnTo>
                        <a:pt x="87" y="46"/>
                      </a:lnTo>
                      <a:lnTo>
                        <a:pt x="91" y="49"/>
                      </a:lnTo>
                      <a:lnTo>
                        <a:pt x="99" y="57"/>
                      </a:lnTo>
                      <a:lnTo>
                        <a:pt x="102" y="65"/>
                      </a:lnTo>
                      <a:lnTo>
                        <a:pt x="110" y="72"/>
                      </a:lnTo>
                      <a:lnTo>
                        <a:pt x="114" y="80"/>
                      </a:lnTo>
                      <a:lnTo>
                        <a:pt x="121" y="87"/>
                      </a:lnTo>
                      <a:lnTo>
                        <a:pt x="125" y="95"/>
                      </a:lnTo>
                      <a:lnTo>
                        <a:pt x="129" y="102"/>
                      </a:lnTo>
                      <a:lnTo>
                        <a:pt x="136" y="110"/>
                      </a:lnTo>
                      <a:lnTo>
                        <a:pt x="140" y="121"/>
                      </a:lnTo>
                      <a:lnTo>
                        <a:pt x="148" y="129"/>
                      </a:lnTo>
                      <a:lnTo>
                        <a:pt x="152" y="140"/>
                      </a:lnTo>
                      <a:lnTo>
                        <a:pt x="159" y="148"/>
                      </a:lnTo>
                      <a:lnTo>
                        <a:pt x="163" y="159"/>
                      </a:lnTo>
                      <a:lnTo>
                        <a:pt x="171" y="171"/>
                      </a:lnTo>
                      <a:lnTo>
                        <a:pt x="174" y="182"/>
                      </a:lnTo>
                      <a:lnTo>
                        <a:pt x="178" y="193"/>
                      </a:lnTo>
                      <a:lnTo>
                        <a:pt x="186" y="205"/>
                      </a:lnTo>
                      <a:lnTo>
                        <a:pt x="189" y="216"/>
                      </a:lnTo>
                      <a:lnTo>
                        <a:pt x="197" y="228"/>
                      </a:lnTo>
                      <a:lnTo>
                        <a:pt x="201" y="239"/>
                      </a:lnTo>
                      <a:lnTo>
                        <a:pt x="208" y="250"/>
                      </a:lnTo>
                      <a:lnTo>
                        <a:pt x="212" y="265"/>
                      </a:lnTo>
                      <a:lnTo>
                        <a:pt x="220" y="277"/>
                      </a:lnTo>
                      <a:lnTo>
                        <a:pt x="224" y="292"/>
                      </a:lnTo>
                      <a:lnTo>
                        <a:pt x="227" y="303"/>
                      </a:lnTo>
                      <a:lnTo>
                        <a:pt x="235" y="318"/>
                      </a:lnTo>
                      <a:lnTo>
                        <a:pt x="239" y="330"/>
                      </a:lnTo>
                      <a:lnTo>
                        <a:pt x="246" y="345"/>
                      </a:lnTo>
                      <a:lnTo>
                        <a:pt x="250" y="360"/>
                      </a:lnTo>
                      <a:lnTo>
                        <a:pt x="258" y="375"/>
                      </a:lnTo>
                      <a:lnTo>
                        <a:pt x="261" y="387"/>
                      </a:lnTo>
                      <a:lnTo>
                        <a:pt x="269" y="402"/>
                      </a:lnTo>
                      <a:lnTo>
                        <a:pt x="273" y="417"/>
                      </a:lnTo>
                      <a:lnTo>
                        <a:pt x="277" y="432"/>
                      </a:lnTo>
                      <a:lnTo>
                        <a:pt x="284" y="447"/>
                      </a:lnTo>
                      <a:lnTo>
                        <a:pt x="288" y="462"/>
                      </a:lnTo>
                      <a:lnTo>
                        <a:pt x="296" y="478"/>
                      </a:lnTo>
                      <a:lnTo>
                        <a:pt x="299" y="493"/>
                      </a:lnTo>
                      <a:lnTo>
                        <a:pt x="307" y="508"/>
                      </a:lnTo>
                      <a:lnTo>
                        <a:pt x="311" y="523"/>
                      </a:lnTo>
                      <a:lnTo>
                        <a:pt x="318" y="538"/>
                      </a:lnTo>
                      <a:lnTo>
                        <a:pt x="322" y="557"/>
                      </a:lnTo>
                      <a:lnTo>
                        <a:pt x="326" y="572"/>
                      </a:lnTo>
                      <a:lnTo>
                        <a:pt x="333" y="587"/>
                      </a:lnTo>
                      <a:lnTo>
                        <a:pt x="337" y="603"/>
                      </a:lnTo>
                      <a:lnTo>
                        <a:pt x="345" y="618"/>
                      </a:lnTo>
                      <a:lnTo>
                        <a:pt x="349" y="633"/>
                      </a:lnTo>
                      <a:lnTo>
                        <a:pt x="356" y="652"/>
                      </a:lnTo>
                      <a:lnTo>
                        <a:pt x="360" y="667"/>
                      </a:lnTo>
                      <a:lnTo>
                        <a:pt x="367" y="682"/>
                      </a:lnTo>
                      <a:lnTo>
                        <a:pt x="371" y="697"/>
                      </a:lnTo>
                      <a:lnTo>
                        <a:pt x="375" y="712"/>
                      </a:lnTo>
                      <a:lnTo>
                        <a:pt x="383" y="728"/>
                      </a:lnTo>
                      <a:lnTo>
                        <a:pt x="386" y="746"/>
                      </a:lnTo>
                      <a:lnTo>
                        <a:pt x="394" y="762"/>
                      </a:lnTo>
                      <a:lnTo>
                        <a:pt x="398" y="777"/>
                      </a:lnTo>
                      <a:lnTo>
                        <a:pt x="405" y="792"/>
                      </a:lnTo>
                      <a:lnTo>
                        <a:pt x="409" y="807"/>
                      </a:lnTo>
                      <a:lnTo>
                        <a:pt x="417" y="822"/>
                      </a:lnTo>
                      <a:lnTo>
                        <a:pt x="420" y="837"/>
                      </a:lnTo>
                      <a:lnTo>
                        <a:pt x="428" y="853"/>
                      </a:lnTo>
                      <a:lnTo>
                        <a:pt x="432" y="868"/>
                      </a:lnTo>
                      <a:lnTo>
                        <a:pt x="436" y="883"/>
                      </a:lnTo>
                      <a:lnTo>
                        <a:pt x="443" y="898"/>
                      </a:lnTo>
                      <a:lnTo>
                        <a:pt x="447" y="909"/>
                      </a:lnTo>
                      <a:lnTo>
                        <a:pt x="455" y="925"/>
                      </a:lnTo>
                      <a:lnTo>
                        <a:pt x="458" y="940"/>
                      </a:lnTo>
                      <a:lnTo>
                        <a:pt x="466" y="955"/>
                      </a:lnTo>
                      <a:lnTo>
                        <a:pt x="470" y="966"/>
                      </a:lnTo>
                      <a:lnTo>
                        <a:pt x="477" y="981"/>
                      </a:lnTo>
                      <a:lnTo>
                        <a:pt x="481" y="996"/>
                      </a:lnTo>
                      <a:lnTo>
                        <a:pt x="485" y="1008"/>
                      </a:lnTo>
                      <a:lnTo>
                        <a:pt x="492" y="1019"/>
                      </a:lnTo>
                      <a:lnTo>
                        <a:pt x="496" y="1034"/>
                      </a:lnTo>
                      <a:lnTo>
                        <a:pt x="504" y="1046"/>
                      </a:lnTo>
                      <a:lnTo>
                        <a:pt x="508" y="1057"/>
                      </a:lnTo>
                      <a:lnTo>
                        <a:pt x="515" y="1072"/>
                      </a:lnTo>
                      <a:lnTo>
                        <a:pt x="519" y="1084"/>
                      </a:lnTo>
                      <a:lnTo>
                        <a:pt x="527" y="1095"/>
                      </a:lnTo>
                      <a:lnTo>
                        <a:pt x="530" y="1106"/>
                      </a:lnTo>
                      <a:lnTo>
                        <a:pt x="534" y="1118"/>
                      </a:lnTo>
                      <a:lnTo>
                        <a:pt x="542" y="1129"/>
                      </a:lnTo>
                      <a:lnTo>
                        <a:pt x="545" y="1137"/>
                      </a:lnTo>
                      <a:lnTo>
                        <a:pt x="553" y="1148"/>
                      </a:lnTo>
                      <a:lnTo>
                        <a:pt x="557" y="1159"/>
                      </a:lnTo>
                      <a:lnTo>
                        <a:pt x="564" y="1167"/>
                      </a:lnTo>
                      <a:lnTo>
                        <a:pt x="568" y="1178"/>
                      </a:lnTo>
                      <a:lnTo>
                        <a:pt x="576" y="1186"/>
                      </a:lnTo>
                      <a:lnTo>
                        <a:pt x="580" y="1193"/>
                      </a:lnTo>
                      <a:lnTo>
                        <a:pt x="583" y="1201"/>
                      </a:lnTo>
                      <a:lnTo>
                        <a:pt x="591" y="1209"/>
                      </a:lnTo>
                      <a:lnTo>
                        <a:pt x="595" y="1216"/>
                      </a:lnTo>
                      <a:lnTo>
                        <a:pt x="602" y="1224"/>
                      </a:lnTo>
                      <a:lnTo>
                        <a:pt x="606" y="1231"/>
                      </a:lnTo>
                      <a:lnTo>
                        <a:pt x="614" y="1239"/>
                      </a:lnTo>
                      <a:lnTo>
                        <a:pt x="617" y="1247"/>
                      </a:lnTo>
                      <a:lnTo>
                        <a:pt x="625" y="1250"/>
                      </a:lnTo>
                      <a:lnTo>
                        <a:pt x="629" y="1258"/>
                      </a:lnTo>
                      <a:lnTo>
                        <a:pt x="633" y="1262"/>
                      </a:lnTo>
                      <a:lnTo>
                        <a:pt x="640" y="1265"/>
                      </a:lnTo>
                      <a:lnTo>
                        <a:pt x="644" y="1269"/>
                      </a:lnTo>
                      <a:lnTo>
                        <a:pt x="652" y="1273"/>
                      </a:lnTo>
                      <a:lnTo>
                        <a:pt x="655" y="1277"/>
                      </a:lnTo>
                      <a:lnTo>
                        <a:pt x="663" y="1281"/>
                      </a:lnTo>
                      <a:lnTo>
                        <a:pt x="667" y="1284"/>
                      </a:lnTo>
                      <a:lnTo>
                        <a:pt x="674" y="1288"/>
                      </a:lnTo>
                      <a:lnTo>
                        <a:pt x="678" y="1288"/>
                      </a:lnTo>
                      <a:lnTo>
                        <a:pt x="686" y="1292"/>
                      </a:lnTo>
                      <a:lnTo>
                        <a:pt x="689" y="1292"/>
                      </a:lnTo>
                      <a:lnTo>
                        <a:pt x="693" y="1292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5" name="グループ化 505"/>
              <p:cNvGrpSpPr/>
              <p:nvPr/>
            </p:nvGrpSpPr>
            <p:grpSpPr>
              <a:xfrm>
                <a:off x="4656878" y="2004993"/>
                <a:ext cx="377491" cy="144000"/>
                <a:chOff x="6991350" y="3773488"/>
                <a:chExt cx="2205038" cy="2039938"/>
              </a:xfrm>
            </p:grpSpPr>
            <p:sp>
              <p:nvSpPr>
                <p:cNvPr id="619" name="Freeform 438"/>
                <p:cNvSpPr>
                  <a:spLocks/>
                </p:cNvSpPr>
                <p:nvPr/>
              </p:nvSpPr>
              <p:spPr bwMode="auto">
                <a:xfrm>
                  <a:off x="6991350" y="3779838"/>
                  <a:ext cx="1106488" cy="2033588"/>
                </a:xfrm>
                <a:custGeom>
                  <a:avLst/>
                  <a:gdLst/>
                  <a:ahLst/>
                  <a:cxnLst>
                    <a:cxn ang="0">
                      <a:pos x="11" y="633"/>
                    </a:cxn>
                    <a:cxn ang="0">
                      <a:pos x="27" y="633"/>
                    </a:cxn>
                    <a:cxn ang="0">
                      <a:pos x="46" y="633"/>
                    </a:cxn>
                    <a:cxn ang="0">
                      <a:pos x="61" y="644"/>
                    </a:cxn>
                    <a:cxn ang="0">
                      <a:pos x="76" y="655"/>
                    </a:cxn>
                    <a:cxn ang="0">
                      <a:pos x="95" y="644"/>
                    </a:cxn>
                    <a:cxn ang="0">
                      <a:pos x="110" y="606"/>
                    </a:cxn>
                    <a:cxn ang="0">
                      <a:pos x="125" y="580"/>
                    </a:cxn>
                    <a:cxn ang="0">
                      <a:pos x="144" y="606"/>
                    </a:cxn>
                    <a:cxn ang="0">
                      <a:pos x="159" y="678"/>
                    </a:cxn>
                    <a:cxn ang="0">
                      <a:pos x="174" y="735"/>
                    </a:cxn>
                    <a:cxn ang="0">
                      <a:pos x="193" y="697"/>
                    </a:cxn>
                    <a:cxn ang="0">
                      <a:pos x="208" y="576"/>
                    </a:cxn>
                    <a:cxn ang="0">
                      <a:pos x="223" y="481"/>
                    </a:cxn>
                    <a:cxn ang="0">
                      <a:pos x="242" y="519"/>
                    </a:cxn>
                    <a:cxn ang="0">
                      <a:pos x="258" y="693"/>
                    </a:cxn>
                    <a:cxn ang="0">
                      <a:pos x="273" y="849"/>
                    </a:cxn>
                    <a:cxn ang="0">
                      <a:pos x="292" y="818"/>
                    </a:cxn>
                    <a:cxn ang="0">
                      <a:pos x="307" y="595"/>
                    </a:cxn>
                    <a:cxn ang="0">
                      <a:pos x="322" y="371"/>
                    </a:cxn>
                    <a:cxn ang="0">
                      <a:pos x="341" y="371"/>
                    </a:cxn>
                    <a:cxn ang="0">
                      <a:pos x="356" y="636"/>
                    </a:cxn>
                    <a:cxn ang="0">
                      <a:pos x="371" y="940"/>
                    </a:cxn>
                    <a:cxn ang="0">
                      <a:pos x="390" y="985"/>
                    </a:cxn>
                    <a:cxn ang="0">
                      <a:pos x="405" y="690"/>
                    </a:cxn>
                    <a:cxn ang="0">
                      <a:pos x="420" y="307"/>
                    </a:cxn>
                    <a:cxn ang="0">
                      <a:pos x="439" y="201"/>
                    </a:cxn>
                    <a:cxn ang="0">
                      <a:pos x="454" y="508"/>
                    </a:cxn>
                    <a:cxn ang="0">
                      <a:pos x="470" y="962"/>
                    </a:cxn>
                    <a:cxn ang="0">
                      <a:pos x="488" y="1144"/>
                    </a:cxn>
                    <a:cxn ang="0">
                      <a:pos x="504" y="849"/>
                    </a:cxn>
                    <a:cxn ang="0">
                      <a:pos x="519" y="329"/>
                    </a:cxn>
                    <a:cxn ang="0">
                      <a:pos x="538" y="68"/>
                    </a:cxn>
                    <a:cxn ang="0">
                      <a:pos x="553" y="326"/>
                    </a:cxn>
                    <a:cxn ang="0">
                      <a:pos x="568" y="890"/>
                    </a:cxn>
                    <a:cxn ang="0">
                      <a:pos x="587" y="1239"/>
                    </a:cxn>
                    <a:cxn ang="0">
                      <a:pos x="602" y="1034"/>
                    </a:cxn>
                    <a:cxn ang="0">
                      <a:pos x="617" y="447"/>
                    </a:cxn>
                    <a:cxn ang="0">
                      <a:pos x="636" y="22"/>
                    </a:cxn>
                    <a:cxn ang="0">
                      <a:pos x="651" y="155"/>
                    </a:cxn>
                    <a:cxn ang="0">
                      <a:pos x="666" y="739"/>
                    </a:cxn>
                    <a:cxn ang="0">
                      <a:pos x="685" y="1228"/>
                    </a:cxn>
                  </a:cxnLst>
                  <a:rect l="0" t="0" r="r" b="b"/>
                  <a:pathLst>
                    <a:path w="697" h="1281">
                      <a:moveTo>
                        <a:pt x="0" y="633"/>
                      </a:moveTo>
                      <a:lnTo>
                        <a:pt x="4" y="633"/>
                      </a:lnTo>
                      <a:lnTo>
                        <a:pt x="11" y="633"/>
                      </a:lnTo>
                      <a:lnTo>
                        <a:pt x="15" y="633"/>
                      </a:lnTo>
                      <a:lnTo>
                        <a:pt x="23" y="633"/>
                      </a:lnTo>
                      <a:lnTo>
                        <a:pt x="27" y="633"/>
                      </a:lnTo>
                      <a:lnTo>
                        <a:pt x="34" y="633"/>
                      </a:lnTo>
                      <a:lnTo>
                        <a:pt x="38" y="633"/>
                      </a:lnTo>
                      <a:lnTo>
                        <a:pt x="46" y="633"/>
                      </a:lnTo>
                      <a:lnTo>
                        <a:pt x="49" y="636"/>
                      </a:lnTo>
                      <a:lnTo>
                        <a:pt x="53" y="640"/>
                      </a:lnTo>
                      <a:lnTo>
                        <a:pt x="61" y="644"/>
                      </a:lnTo>
                      <a:lnTo>
                        <a:pt x="64" y="648"/>
                      </a:lnTo>
                      <a:lnTo>
                        <a:pt x="72" y="652"/>
                      </a:lnTo>
                      <a:lnTo>
                        <a:pt x="76" y="655"/>
                      </a:lnTo>
                      <a:lnTo>
                        <a:pt x="83" y="655"/>
                      </a:lnTo>
                      <a:lnTo>
                        <a:pt x="87" y="652"/>
                      </a:lnTo>
                      <a:lnTo>
                        <a:pt x="95" y="644"/>
                      </a:lnTo>
                      <a:lnTo>
                        <a:pt x="99" y="633"/>
                      </a:lnTo>
                      <a:lnTo>
                        <a:pt x="102" y="621"/>
                      </a:lnTo>
                      <a:lnTo>
                        <a:pt x="110" y="606"/>
                      </a:lnTo>
                      <a:lnTo>
                        <a:pt x="114" y="595"/>
                      </a:lnTo>
                      <a:lnTo>
                        <a:pt x="121" y="587"/>
                      </a:lnTo>
                      <a:lnTo>
                        <a:pt x="125" y="580"/>
                      </a:lnTo>
                      <a:lnTo>
                        <a:pt x="133" y="583"/>
                      </a:lnTo>
                      <a:lnTo>
                        <a:pt x="136" y="591"/>
                      </a:lnTo>
                      <a:lnTo>
                        <a:pt x="144" y="606"/>
                      </a:lnTo>
                      <a:lnTo>
                        <a:pt x="148" y="629"/>
                      </a:lnTo>
                      <a:lnTo>
                        <a:pt x="152" y="652"/>
                      </a:lnTo>
                      <a:lnTo>
                        <a:pt x="159" y="678"/>
                      </a:lnTo>
                      <a:lnTo>
                        <a:pt x="163" y="705"/>
                      </a:lnTo>
                      <a:lnTo>
                        <a:pt x="170" y="724"/>
                      </a:lnTo>
                      <a:lnTo>
                        <a:pt x="174" y="735"/>
                      </a:lnTo>
                      <a:lnTo>
                        <a:pt x="182" y="735"/>
                      </a:lnTo>
                      <a:lnTo>
                        <a:pt x="186" y="724"/>
                      </a:lnTo>
                      <a:lnTo>
                        <a:pt x="193" y="697"/>
                      </a:lnTo>
                      <a:lnTo>
                        <a:pt x="197" y="663"/>
                      </a:lnTo>
                      <a:lnTo>
                        <a:pt x="201" y="621"/>
                      </a:lnTo>
                      <a:lnTo>
                        <a:pt x="208" y="576"/>
                      </a:lnTo>
                      <a:lnTo>
                        <a:pt x="212" y="534"/>
                      </a:lnTo>
                      <a:lnTo>
                        <a:pt x="220" y="500"/>
                      </a:lnTo>
                      <a:lnTo>
                        <a:pt x="223" y="481"/>
                      </a:lnTo>
                      <a:lnTo>
                        <a:pt x="231" y="473"/>
                      </a:lnTo>
                      <a:lnTo>
                        <a:pt x="235" y="489"/>
                      </a:lnTo>
                      <a:lnTo>
                        <a:pt x="242" y="519"/>
                      </a:lnTo>
                      <a:lnTo>
                        <a:pt x="246" y="568"/>
                      </a:lnTo>
                      <a:lnTo>
                        <a:pt x="250" y="625"/>
                      </a:lnTo>
                      <a:lnTo>
                        <a:pt x="258" y="693"/>
                      </a:lnTo>
                      <a:lnTo>
                        <a:pt x="261" y="754"/>
                      </a:lnTo>
                      <a:lnTo>
                        <a:pt x="269" y="811"/>
                      </a:lnTo>
                      <a:lnTo>
                        <a:pt x="273" y="849"/>
                      </a:lnTo>
                      <a:lnTo>
                        <a:pt x="280" y="864"/>
                      </a:lnTo>
                      <a:lnTo>
                        <a:pt x="284" y="853"/>
                      </a:lnTo>
                      <a:lnTo>
                        <a:pt x="292" y="818"/>
                      </a:lnTo>
                      <a:lnTo>
                        <a:pt x="295" y="758"/>
                      </a:lnTo>
                      <a:lnTo>
                        <a:pt x="303" y="682"/>
                      </a:lnTo>
                      <a:lnTo>
                        <a:pt x="307" y="595"/>
                      </a:lnTo>
                      <a:lnTo>
                        <a:pt x="311" y="508"/>
                      </a:lnTo>
                      <a:lnTo>
                        <a:pt x="318" y="428"/>
                      </a:lnTo>
                      <a:lnTo>
                        <a:pt x="322" y="371"/>
                      </a:lnTo>
                      <a:lnTo>
                        <a:pt x="329" y="337"/>
                      </a:lnTo>
                      <a:lnTo>
                        <a:pt x="333" y="337"/>
                      </a:lnTo>
                      <a:lnTo>
                        <a:pt x="341" y="371"/>
                      </a:lnTo>
                      <a:lnTo>
                        <a:pt x="345" y="439"/>
                      </a:lnTo>
                      <a:lnTo>
                        <a:pt x="352" y="530"/>
                      </a:lnTo>
                      <a:lnTo>
                        <a:pt x="356" y="636"/>
                      </a:lnTo>
                      <a:lnTo>
                        <a:pt x="360" y="750"/>
                      </a:lnTo>
                      <a:lnTo>
                        <a:pt x="367" y="856"/>
                      </a:lnTo>
                      <a:lnTo>
                        <a:pt x="371" y="940"/>
                      </a:lnTo>
                      <a:lnTo>
                        <a:pt x="379" y="993"/>
                      </a:lnTo>
                      <a:lnTo>
                        <a:pt x="382" y="1012"/>
                      </a:lnTo>
                      <a:lnTo>
                        <a:pt x="390" y="985"/>
                      </a:lnTo>
                      <a:lnTo>
                        <a:pt x="394" y="917"/>
                      </a:lnTo>
                      <a:lnTo>
                        <a:pt x="401" y="815"/>
                      </a:lnTo>
                      <a:lnTo>
                        <a:pt x="405" y="690"/>
                      </a:lnTo>
                      <a:lnTo>
                        <a:pt x="409" y="553"/>
                      </a:lnTo>
                      <a:lnTo>
                        <a:pt x="417" y="420"/>
                      </a:lnTo>
                      <a:lnTo>
                        <a:pt x="420" y="307"/>
                      </a:lnTo>
                      <a:lnTo>
                        <a:pt x="428" y="227"/>
                      </a:lnTo>
                      <a:lnTo>
                        <a:pt x="432" y="189"/>
                      </a:lnTo>
                      <a:lnTo>
                        <a:pt x="439" y="201"/>
                      </a:lnTo>
                      <a:lnTo>
                        <a:pt x="443" y="261"/>
                      </a:lnTo>
                      <a:lnTo>
                        <a:pt x="451" y="367"/>
                      </a:lnTo>
                      <a:lnTo>
                        <a:pt x="454" y="508"/>
                      </a:lnTo>
                      <a:lnTo>
                        <a:pt x="458" y="663"/>
                      </a:lnTo>
                      <a:lnTo>
                        <a:pt x="466" y="822"/>
                      </a:lnTo>
                      <a:lnTo>
                        <a:pt x="470" y="962"/>
                      </a:lnTo>
                      <a:lnTo>
                        <a:pt x="477" y="1072"/>
                      </a:lnTo>
                      <a:lnTo>
                        <a:pt x="481" y="1137"/>
                      </a:lnTo>
                      <a:lnTo>
                        <a:pt x="488" y="1144"/>
                      </a:lnTo>
                      <a:lnTo>
                        <a:pt x="492" y="1095"/>
                      </a:lnTo>
                      <a:lnTo>
                        <a:pt x="500" y="993"/>
                      </a:lnTo>
                      <a:lnTo>
                        <a:pt x="504" y="849"/>
                      </a:lnTo>
                      <a:lnTo>
                        <a:pt x="507" y="678"/>
                      </a:lnTo>
                      <a:lnTo>
                        <a:pt x="515" y="500"/>
                      </a:lnTo>
                      <a:lnTo>
                        <a:pt x="519" y="329"/>
                      </a:lnTo>
                      <a:lnTo>
                        <a:pt x="526" y="193"/>
                      </a:lnTo>
                      <a:lnTo>
                        <a:pt x="530" y="102"/>
                      </a:lnTo>
                      <a:lnTo>
                        <a:pt x="538" y="68"/>
                      </a:lnTo>
                      <a:lnTo>
                        <a:pt x="541" y="94"/>
                      </a:lnTo>
                      <a:lnTo>
                        <a:pt x="549" y="185"/>
                      </a:lnTo>
                      <a:lnTo>
                        <a:pt x="553" y="326"/>
                      </a:lnTo>
                      <a:lnTo>
                        <a:pt x="560" y="504"/>
                      </a:lnTo>
                      <a:lnTo>
                        <a:pt x="564" y="701"/>
                      </a:lnTo>
                      <a:lnTo>
                        <a:pt x="568" y="890"/>
                      </a:lnTo>
                      <a:lnTo>
                        <a:pt x="576" y="1053"/>
                      </a:lnTo>
                      <a:lnTo>
                        <a:pt x="579" y="1175"/>
                      </a:lnTo>
                      <a:lnTo>
                        <a:pt x="587" y="1239"/>
                      </a:lnTo>
                      <a:lnTo>
                        <a:pt x="591" y="1235"/>
                      </a:lnTo>
                      <a:lnTo>
                        <a:pt x="598" y="1163"/>
                      </a:lnTo>
                      <a:lnTo>
                        <a:pt x="602" y="1034"/>
                      </a:lnTo>
                      <a:lnTo>
                        <a:pt x="610" y="856"/>
                      </a:lnTo>
                      <a:lnTo>
                        <a:pt x="613" y="655"/>
                      </a:lnTo>
                      <a:lnTo>
                        <a:pt x="617" y="447"/>
                      </a:lnTo>
                      <a:lnTo>
                        <a:pt x="625" y="261"/>
                      </a:lnTo>
                      <a:lnTo>
                        <a:pt x="629" y="113"/>
                      </a:lnTo>
                      <a:lnTo>
                        <a:pt x="636" y="22"/>
                      </a:lnTo>
                      <a:lnTo>
                        <a:pt x="640" y="0"/>
                      </a:lnTo>
                      <a:lnTo>
                        <a:pt x="647" y="45"/>
                      </a:lnTo>
                      <a:lnTo>
                        <a:pt x="651" y="155"/>
                      </a:lnTo>
                      <a:lnTo>
                        <a:pt x="659" y="322"/>
                      </a:lnTo>
                      <a:lnTo>
                        <a:pt x="663" y="523"/>
                      </a:lnTo>
                      <a:lnTo>
                        <a:pt x="666" y="739"/>
                      </a:lnTo>
                      <a:lnTo>
                        <a:pt x="674" y="940"/>
                      </a:lnTo>
                      <a:lnTo>
                        <a:pt x="678" y="1110"/>
                      </a:lnTo>
                      <a:lnTo>
                        <a:pt x="685" y="1228"/>
                      </a:lnTo>
                      <a:lnTo>
                        <a:pt x="689" y="1281"/>
                      </a:lnTo>
                      <a:lnTo>
                        <a:pt x="697" y="1262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20" name="Freeform 439"/>
                <p:cNvSpPr>
                  <a:spLocks/>
                </p:cNvSpPr>
                <p:nvPr/>
              </p:nvSpPr>
              <p:spPr bwMode="auto">
                <a:xfrm>
                  <a:off x="8097838" y="3773488"/>
                  <a:ext cx="1098550" cy="2009775"/>
                </a:xfrm>
                <a:custGeom>
                  <a:avLst/>
                  <a:gdLst/>
                  <a:ahLst/>
                  <a:cxnLst>
                    <a:cxn ang="0">
                      <a:pos x="11" y="1031"/>
                    </a:cxn>
                    <a:cxn ang="0">
                      <a:pos x="26" y="417"/>
                    </a:cxn>
                    <a:cxn ang="0">
                      <a:pos x="41" y="11"/>
                    </a:cxn>
                    <a:cxn ang="0">
                      <a:pos x="60" y="186"/>
                    </a:cxn>
                    <a:cxn ang="0">
                      <a:pos x="75" y="769"/>
                    </a:cxn>
                    <a:cxn ang="0">
                      <a:pos x="90" y="1220"/>
                    </a:cxn>
                    <a:cxn ang="0">
                      <a:pos x="109" y="1129"/>
                    </a:cxn>
                    <a:cxn ang="0">
                      <a:pos x="125" y="599"/>
                    </a:cxn>
                    <a:cxn ang="0">
                      <a:pos x="140" y="125"/>
                    </a:cxn>
                    <a:cxn ang="0">
                      <a:pos x="159" y="136"/>
                    </a:cxn>
                    <a:cxn ang="0">
                      <a:pos x="174" y="599"/>
                    </a:cxn>
                    <a:cxn ang="0">
                      <a:pos x="189" y="1069"/>
                    </a:cxn>
                    <a:cxn ang="0">
                      <a:pos x="208" y="1126"/>
                    </a:cxn>
                    <a:cxn ang="0">
                      <a:pos x="223" y="747"/>
                    </a:cxn>
                    <a:cxn ang="0">
                      <a:pos x="238" y="299"/>
                    </a:cxn>
                    <a:cxn ang="0">
                      <a:pos x="257" y="189"/>
                    </a:cxn>
                    <a:cxn ang="0">
                      <a:pos x="272" y="485"/>
                    </a:cxn>
                    <a:cxn ang="0">
                      <a:pos x="287" y="887"/>
                    </a:cxn>
                    <a:cxn ang="0">
                      <a:pos x="306" y="1031"/>
                    </a:cxn>
                    <a:cxn ang="0">
                      <a:pos x="321" y="815"/>
                    </a:cxn>
                    <a:cxn ang="0">
                      <a:pos x="337" y="474"/>
                    </a:cxn>
                    <a:cxn ang="0">
                      <a:pos x="355" y="318"/>
                    </a:cxn>
                    <a:cxn ang="0">
                      <a:pos x="371" y="459"/>
                    </a:cxn>
                    <a:cxn ang="0">
                      <a:pos x="386" y="735"/>
                    </a:cxn>
                    <a:cxn ang="0">
                      <a:pos x="405" y="883"/>
                    </a:cxn>
                    <a:cxn ang="0">
                      <a:pos x="420" y="800"/>
                    </a:cxn>
                    <a:cxn ang="0">
                      <a:pos x="435" y="595"/>
                    </a:cxn>
                    <a:cxn ang="0">
                      <a:pos x="454" y="466"/>
                    </a:cxn>
                    <a:cxn ang="0">
                      <a:pos x="469" y="508"/>
                    </a:cxn>
                    <a:cxn ang="0">
                      <a:pos x="484" y="648"/>
                    </a:cxn>
                    <a:cxn ang="0">
                      <a:pos x="503" y="747"/>
                    </a:cxn>
                    <a:cxn ang="0">
                      <a:pos x="518" y="731"/>
                    </a:cxn>
                    <a:cxn ang="0">
                      <a:pos x="533" y="644"/>
                    </a:cxn>
                    <a:cxn ang="0">
                      <a:pos x="552" y="580"/>
                    </a:cxn>
                    <a:cxn ang="0">
                      <a:pos x="567" y="584"/>
                    </a:cxn>
                    <a:cxn ang="0">
                      <a:pos x="583" y="629"/>
                    </a:cxn>
                    <a:cxn ang="0">
                      <a:pos x="602" y="663"/>
                    </a:cxn>
                    <a:cxn ang="0">
                      <a:pos x="617" y="663"/>
                    </a:cxn>
                    <a:cxn ang="0">
                      <a:pos x="632" y="644"/>
                    </a:cxn>
                    <a:cxn ang="0">
                      <a:pos x="651" y="633"/>
                    </a:cxn>
                    <a:cxn ang="0">
                      <a:pos x="666" y="633"/>
                    </a:cxn>
                    <a:cxn ang="0">
                      <a:pos x="685" y="637"/>
                    </a:cxn>
                  </a:cxnLst>
                  <a:rect l="0" t="0" r="r" b="b"/>
                  <a:pathLst>
                    <a:path w="692" h="1266">
                      <a:moveTo>
                        <a:pt x="0" y="1266"/>
                      </a:moveTo>
                      <a:lnTo>
                        <a:pt x="3" y="1179"/>
                      </a:lnTo>
                      <a:lnTo>
                        <a:pt x="11" y="1031"/>
                      </a:lnTo>
                      <a:lnTo>
                        <a:pt x="15" y="841"/>
                      </a:lnTo>
                      <a:lnTo>
                        <a:pt x="19" y="625"/>
                      </a:lnTo>
                      <a:lnTo>
                        <a:pt x="26" y="417"/>
                      </a:lnTo>
                      <a:lnTo>
                        <a:pt x="30" y="231"/>
                      </a:lnTo>
                      <a:lnTo>
                        <a:pt x="37" y="91"/>
                      </a:lnTo>
                      <a:lnTo>
                        <a:pt x="41" y="11"/>
                      </a:lnTo>
                      <a:lnTo>
                        <a:pt x="49" y="0"/>
                      </a:lnTo>
                      <a:lnTo>
                        <a:pt x="53" y="61"/>
                      </a:lnTo>
                      <a:lnTo>
                        <a:pt x="60" y="186"/>
                      </a:lnTo>
                      <a:lnTo>
                        <a:pt x="64" y="356"/>
                      </a:lnTo>
                      <a:lnTo>
                        <a:pt x="68" y="561"/>
                      </a:lnTo>
                      <a:lnTo>
                        <a:pt x="75" y="769"/>
                      </a:lnTo>
                      <a:lnTo>
                        <a:pt x="79" y="963"/>
                      </a:lnTo>
                      <a:lnTo>
                        <a:pt x="87" y="1118"/>
                      </a:lnTo>
                      <a:lnTo>
                        <a:pt x="90" y="1220"/>
                      </a:lnTo>
                      <a:lnTo>
                        <a:pt x="98" y="1258"/>
                      </a:lnTo>
                      <a:lnTo>
                        <a:pt x="102" y="1224"/>
                      </a:lnTo>
                      <a:lnTo>
                        <a:pt x="109" y="1129"/>
                      </a:lnTo>
                      <a:lnTo>
                        <a:pt x="113" y="982"/>
                      </a:lnTo>
                      <a:lnTo>
                        <a:pt x="121" y="796"/>
                      </a:lnTo>
                      <a:lnTo>
                        <a:pt x="125" y="599"/>
                      </a:lnTo>
                      <a:lnTo>
                        <a:pt x="128" y="405"/>
                      </a:lnTo>
                      <a:lnTo>
                        <a:pt x="136" y="242"/>
                      </a:lnTo>
                      <a:lnTo>
                        <a:pt x="140" y="125"/>
                      </a:lnTo>
                      <a:lnTo>
                        <a:pt x="147" y="64"/>
                      </a:lnTo>
                      <a:lnTo>
                        <a:pt x="151" y="68"/>
                      </a:lnTo>
                      <a:lnTo>
                        <a:pt x="159" y="136"/>
                      </a:lnTo>
                      <a:lnTo>
                        <a:pt x="162" y="258"/>
                      </a:lnTo>
                      <a:lnTo>
                        <a:pt x="170" y="417"/>
                      </a:lnTo>
                      <a:lnTo>
                        <a:pt x="174" y="599"/>
                      </a:lnTo>
                      <a:lnTo>
                        <a:pt x="178" y="781"/>
                      </a:lnTo>
                      <a:lnTo>
                        <a:pt x="185" y="944"/>
                      </a:lnTo>
                      <a:lnTo>
                        <a:pt x="189" y="1069"/>
                      </a:lnTo>
                      <a:lnTo>
                        <a:pt x="196" y="1148"/>
                      </a:lnTo>
                      <a:lnTo>
                        <a:pt x="200" y="1167"/>
                      </a:lnTo>
                      <a:lnTo>
                        <a:pt x="208" y="1126"/>
                      </a:lnTo>
                      <a:lnTo>
                        <a:pt x="212" y="1035"/>
                      </a:lnTo>
                      <a:lnTo>
                        <a:pt x="219" y="902"/>
                      </a:lnTo>
                      <a:lnTo>
                        <a:pt x="223" y="747"/>
                      </a:lnTo>
                      <a:lnTo>
                        <a:pt x="227" y="580"/>
                      </a:lnTo>
                      <a:lnTo>
                        <a:pt x="234" y="424"/>
                      </a:lnTo>
                      <a:lnTo>
                        <a:pt x="238" y="299"/>
                      </a:lnTo>
                      <a:lnTo>
                        <a:pt x="246" y="212"/>
                      </a:lnTo>
                      <a:lnTo>
                        <a:pt x="249" y="174"/>
                      </a:lnTo>
                      <a:lnTo>
                        <a:pt x="257" y="189"/>
                      </a:lnTo>
                      <a:lnTo>
                        <a:pt x="261" y="250"/>
                      </a:lnTo>
                      <a:lnTo>
                        <a:pt x="268" y="356"/>
                      </a:lnTo>
                      <a:lnTo>
                        <a:pt x="272" y="485"/>
                      </a:lnTo>
                      <a:lnTo>
                        <a:pt x="276" y="629"/>
                      </a:lnTo>
                      <a:lnTo>
                        <a:pt x="284" y="769"/>
                      </a:lnTo>
                      <a:lnTo>
                        <a:pt x="287" y="887"/>
                      </a:lnTo>
                      <a:lnTo>
                        <a:pt x="295" y="978"/>
                      </a:lnTo>
                      <a:lnTo>
                        <a:pt x="299" y="1027"/>
                      </a:lnTo>
                      <a:lnTo>
                        <a:pt x="306" y="1031"/>
                      </a:lnTo>
                      <a:lnTo>
                        <a:pt x="310" y="993"/>
                      </a:lnTo>
                      <a:lnTo>
                        <a:pt x="318" y="917"/>
                      </a:lnTo>
                      <a:lnTo>
                        <a:pt x="321" y="815"/>
                      </a:lnTo>
                      <a:lnTo>
                        <a:pt x="325" y="697"/>
                      </a:lnTo>
                      <a:lnTo>
                        <a:pt x="333" y="580"/>
                      </a:lnTo>
                      <a:lnTo>
                        <a:pt x="337" y="474"/>
                      </a:lnTo>
                      <a:lnTo>
                        <a:pt x="344" y="387"/>
                      </a:lnTo>
                      <a:lnTo>
                        <a:pt x="348" y="333"/>
                      </a:lnTo>
                      <a:lnTo>
                        <a:pt x="355" y="318"/>
                      </a:lnTo>
                      <a:lnTo>
                        <a:pt x="359" y="333"/>
                      </a:lnTo>
                      <a:lnTo>
                        <a:pt x="367" y="387"/>
                      </a:lnTo>
                      <a:lnTo>
                        <a:pt x="371" y="459"/>
                      </a:lnTo>
                      <a:lnTo>
                        <a:pt x="374" y="549"/>
                      </a:lnTo>
                      <a:lnTo>
                        <a:pt x="382" y="644"/>
                      </a:lnTo>
                      <a:lnTo>
                        <a:pt x="386" y="735"/>
                      </a:lnTo>
                      <a:lnTo>
                        <a:pt x="393" y="811"/>
                      </a:lnTo>
                      <a:lnTo>
                        <a:pt x="397" y="860"/>
                      </a:lnTo>
                      <a:lnTo>
                        <a:pt x="405" y="883"/>
                      </a:lnTo>
                      <a:lnTo>
                        <a:pt x="408" y="879"/>
                      </a:lnTo>
                      <a:lnTo>
                        <a:pt x="416" y="849"/>
                      </a:lnTo>
                      <a:lnTo>
                        <a:pt x="420" y="800"/>
                      </a:lnTo>
                      <a:lnTo>
                        <a:pt x="427" y="735"/>
                      </a:lnTo>
                      <a:lnTo>
                        <a:pt x="431" y="663"/>
                      </a:lnTo>
                      <a:lnTo>
                        <a:pt x="435" y="595"/>
                      </a:lnTo>
                      <a:lnTo>
                        <a:pt x="443" y="534"/>
                      </a:lnTo>
                      <a:lnTo>
                        <a:pt x="446" y="489"/>
                      </a:lnTo>
                      <a:lnTo>
                        <a:pt x="454" y="466"/>
                      </a:lnTo>
                      <a:lnTo>
                        <a:pt x="458" y="462"/>
                      </a:lnTo>
                      <a:lnTo>
                        <a:pt x="465" y="477"/>
                      </a:lnTo>
                      <a:lnTo>
                        <a:pt x="469" y="508"/>
                      </a:lnTo>
                      <a:lnTo>
                        <a:pt x="477" y="553"/>
                      </a:lnTo>
                      <a:lnTo>
                        <a:pt x="480" y="599"/>
                      </a:lnTo>
                      <a:lnTo>
                        <a:pt x="484" y="648"/>
                      </a:lnTo>
                      <a:lnTo>
                        <a:pt x="492" y="694"/>
                      </a:lnTo>
                      <a:lnTo>
                        <a:pt x="496" y="728"/>
                      </a:lnTo>
                      <a:lnTo>
                        <a:pt x="503" y="747"/>
                      </a:lnTo>
                      <a:lnTo>
                        <a:pt x="507" y="754"/>
                      </a:lnTo>
                      <a:lnTo>
                        <a:pt x="514" y="750"/>
                      </a:lnTo>
                      <a:lnTo>
                        <a:pt x="518" y="731"/>
                      </a:lnTo>
                      <a:lnTo>
                        <a:pt x="526" y="705"/>
                      </a:lnTo>
                      <a:lnTo>
                        <a:pt x="530" y="675"/>
                      </a:lnTo>
                      <a:lnTo>
                        <a:pt x="533" y="644"/>
                      </a:lnTo>
                      <a:lnTo>
                        <a:pt x="541" y="618"/>
                      </a:lnTo>
                      <a:lnTo>
                        <a:pt x="545" y="595"/>
                      </a:lnTo>
                      <a:lnTo>
                        <a:pt x="552" y="580"/>
                      </a:lnTo>
                      <a:lnTo>
                        <a:pt x="556" y="572"/>
                      </a:lnTo>
                      <a:lnTo>
                        <a:pt x="564" y="576"/>
                      </a:lnTo>
                      <a:lnTo>
                        <a:pt x="567" y="584"/>
                      </a:lnTo>
                      <a:lnTo>
                        <a:pt x="575" y="599"/>
                      </a:lnTo>
                      <a:lnTo>
                        <a:pt x="579" y="614"/>
                      </a:lnTo>
                      <a:lnTo>
                        <a:pt x="583" y="629"/>
                      </a:lnTo>
                      <a:lnTo>
                        <a:pt x="590" y="644"/>
                      </a:lnTo>
                      <a:lnTo>
                        <a:pt x="594" y="656"/>
                      </a:lnTo>
                      <a:lnTo>
                        <a:pt x="602" y="663"/>
                      </a:lnTo>
                      <a:lnTo>
                        <a:pt x="605" y="667"/>
                      </a:lnTo>
                      <a:lnTo>
                        <a:pt x="613" y="667"/>
                      </a:lnTo>
                      <a:lnTo>
                        <a:pt x="617" y="663"/>
                      </a:lnTo>
                      <a:lnTo>
                        <a:pt x="624" y="656"/>
                      </a:lnTo>
                      <a:lnTo>
                        <a:pt x="628" y="652"/>
                      </a:lnTo>
                      <a:lnTo>
                        <a:pt x="632" y="644"/>
                      </a:lnTo>
                      <a:lnTo>
                        <a:pt x="639" y="640"/>
                      </a:lnTo>
                      <a:lnTo>
                        <a:pt x="643" y="637"/>
                      </a:lnTo>
                      <a:lnTo>
                        <a:pt x="651" y="633"/>
                      </a:lnTo>
                      <a:lnTo>
                        <a:pt x="655" y="633"/>
                      </a:lnTo>
                      <a:lnTo>
                        <a:pt x="662" y="633"/>
                      </a:lnTo>
                      <a:lnTo>
                        <a:pt x="666" y="633"/>
                      </a:lnTo>
                      <a:lnTo>
                        <a:pt x="673" y="637"/>
                      </a:lnTo>
                      <a:lnTo>
                        <a:pt x="677" y="637"/>
                      </a:lnTo>
                      <a:lnTo>
                        <a:pt x="685" y="637"/>
                      </a:lnTo>
                      <a:lnTo>
                        <a:pt x="689" y="637"/>
                      </a:lnTo>
                      <a:lnTo>
                        <a:pt x="692" y="640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6" name="グループ化 579"/>
              <p:cNvGrpSpPr/>
              <p:nvPr/>
            </p:nvGrpSpPr>
            <p:grpSpPr>
              <a:xfrm>
                <a:off x="4656389" y="1764233"/>
                <a:ext cx="377491" cy="144000"/>
                <a:chOff x="10777538" y="4332288"/>
                <a:chExt cx="2205038" cy="1981200"/>
              </a:xfrm>
            </p:grpSpPr>
            <p:sp>
              <p:nvSpPr>
                <p:cNvPr id="617" name="Freeform 511"/>
                <p:cNvSpPr>
                  <a:spLocks/>
                </p:cNvSpPr>
                <p:nvPr/>
              </p:nvSpPr>
              <p:spPr bwMode="auto">
                <a:xfrm>
                  <a:off x="10777538" y="4633913"/>
                  <a:ext cx="1106488" cy="1679575"/>
                </a:xfrm>
                <a:custGeom>
                  <a:avLst/>
                  <a:gdLst/>
                  <a:ahLst/>
                  <a:cxnLst>
                    <a:cxn ang="0">
                      <a:pos x="11" y="440"/>
                    </a:cxn>
                    <a:cxn ang="0">
                      <a:pos x="27" y="440"/>
                    </a:cxn>
                    <a:cxn ang="0">
                      <a:pos x="46" y="436"/>
                    </a:cxn>
                    <a:cxn ang="0">
                      <a:pos x="61" y="428"/>
                    </a:cxn>
                    <a:cxn ang="0">
                      <a:pos x="76" y="421"/>
                    </a:cxn>
                    <a:cxn ang="0">
                      <a:pos x="95" y="413"/>
                    </a:cxn>
                    <a:cxn ang="0">
                      <a:pos x="110" y="406"/>
                    </a:cxn>
                    <a:cxn ang="0">
                      <a:pos x="125" y="406"/>
                    </a:cxn>
                    <a:cxn ang="0">
                      <a:pos x="144" y="413"/>
                    </a:cxn>
                    <a:cxn ang="0">
                      <a:pos x="159" y="428"/>
                    </a:cxn>
                    <a:cxn ang="0">
                      <a:pos x="174" y="459"/>
                    </a:cxn>
                    <a:cxn ang="0">
                      <a:pos x="193" y="493"/>
                    </a:cxn>
                    <a:cxn ang="0">
                      <a:pos x="208" y="534"/>
                    </a:cxn>
                    <a:cxn ang="0">
                      <a:pos x="223" y="576"/>
                    </a:cxn>
                    <a:cxn ang="0">
                      <a:pos x="242" y="614"/>
                    </a:cxn>
                    <a:cxn ang="0">
                      <a:pos x="258" y="641"/>
                    </a:cxn>
                    <a:cxn ang="0">
                      <a:pos x="273" y="644"/>
                    </a:cxn>
                    <a:cxn ang="0">
                      <a:pos x="292" y="629"/>
                    </a:cxn>
                    <a:cxn ang="0">
                      <a:pos x="307" y="588"/>
                    </a:cxn>
                    <a:cxn ang="0">
                      <a:pos x="322" y="523"/>
                    </a:cxn>
                    <a:cxn ang="0">
                      <a:pos x="341" y="436"/>
                    </a:cxn>
                    <a:cxn ang="0">
                      <a:pos x="356" y="337"/>
                    </a:cxn>
                    <a:cxn ang="0">
                      <a:pos x="371" y="231"/>
                    </a:cxn>
                    <a:cxn ang="0">
                      <a:pos x="390" y="136"/>
                    </a:cxn>
                    <a:cxn ang="0">
                      <a:pos x="405" y="57"/>
                    </a:cxn>
                    <a:cxn ang="0">
                      <a:pos x="420" y="11"/>
                    </a:cxn>
                    <a:cxn ang="0">
                      <a:pos x="439" y="4"/>
                    </a:cxn>
                    <a:cxn ang="0">
                      <a:pos x="454" y="38"/>
                    </a:cxn>
                    <a:cxn ang="0">
                      <a:pos x="470" y="114"/>
                    </a:cxn>
                    <a:cxn ang="0">
                      <a:pos x="488" y="231"/>
                    </a:cxn>
                    <a:cxn ang="0">
                      <a:pos x="504" y="375"/>
                    </a:cxn>
                    <a:cxn ang="0">
                      <a:pos x="519" y="538"/>
                    </a:cxn>
                    <a:cxn ang="0">
                      <a:pos x="538" y="701"/>
                    </a:cxn>
                    <a:cxn ang="0">
                      <a:pos x="553" y="849"/>
                    </a:cxn>
                    <a:cxn ang="0">
                      <a:pos x="568" y="967"/>
                    </a:cxn>
                    <a:cxn ang="0">
                      <a:pos x="587" y="1039"/>
                    </a:cxn>
                    <a:cxn ang="0">
                      <a:pos x="602" y="1058"/>
                    </a:cxn>
                    <a:cxn ang="0">
                      <a:pos x="617" y="1020"/>
                    </a:cxn>
                    <a:cxn ang="0">
                      <a:pos x="636" y="925"/>
                    </a:cxn>
                    <a:cxn ang="0">
                      <a:pos x="651" y="785"/>
                    </a:cxn>
                    <a:cxn ang="0">
                      <a:pos x="666" y="610"/>
                    </a:cxn>
                    <a:cxn ang="0">
                      <a:pos x="685" y="421"/>
                    </a:cxn>
                  </a:cxnLst>
                  <a:rect l="0" t="0" r="r" b="b"/>
                  <a:pathLst>
                    <a:path w="697" h="1058">
                      <a:moveTo>
                        <a:pt x="0" y="440"/>
                      </a:moveTo>
                      <a:lnTo>
                        <a:pt x="4" y="440"/>
                      </a:lnTo>
                      <a:lnTo>
                        <a:pt x="11" y="440"/>
                      </a:lnTo>
                      <a:lnTo>
                        <a:pt x="15" y="440"/>
                      </a:lnTo>
                      <a:lnTo>
                        <a:pt x="23" y="440"/>
                      </a:lnTo>
                      <a:lnTo>
                        <a:pt x="27" y="440"/>
                      </a:lnTo>
                      <a:lnTo>
                        <a:pt x="34" y="440"/>
                      </a:lnTo>
                      <a:lnTo>
                        <a:pt x="38" y="436"/>
                      </a:lnTo>
                      <a:lnTo>
                        <a:pt x="46" y="436"/>
                      </a:lnTo>
                      <a:lnTo>
                        <a:pt x="49" y="432"/>
                      </a:lnTo>
                      <a:lnTo>
                        <a:pt x="53" y="432"/>
                      </a:lnTo>
                      <a:lnTo>
                        <a:pt x="61" y="428"/>
                      </a:lnTo>
                      <a:lnTo>
                        <a:pt x="64" y="425"/>
                      </a:lnTo>
                      <a:lnTo>
                        <a:pt x="72" y="425"/>
                      </a:lnTo>
                      <a:lnTo>
                        <a:pt x="76" y="421"/>
                      </a:lnTo>
                      <a:lnTo>
                        <a:pt x="83" y="417"/>
                      </a:lnTo>
                      <a:lnTo>
                        <a:pt x="87" y="413"/>
                      </a:lnTo>
                      <a:lnTo>
                        <a:pt x="95" y="413"/>
                      </a:lnTo>
                      <a:lnTo>
                        <a:pt x="99" y="409"/>
                      </a:lnTo>
                      <a:lnTo>
                        <a:pt x="102" y="406"/>
                      </a:lnTo>
                      <a:lnTo>
                        <a:pt x="110" y="406"/>
                      </a:lnTo>
                      <a:lnTo>
                        <a:pt x="114" y="406"/>
                      </a:lnTo>
                      <a:lnTo>
                        <a:pt x="121" y="406"/>
                      </a:lnTo>
                      <a:lnTo>
                        <a:pt x="125" y="406"/>
                      </a:lnTo>
                      <a:lnTo>
                        <a:pt x="133" y="406"/>
                      </a:lnTo>
                      <a:lnTo>
                        <a:pt x="136" y="409"/>
                      </a:lnTo>
                      <a:lnTo>
                        <a:pt x="144" y="413"/>
                      </a:lnTo>
                      <a:lnTo>
                        <a:pt x="148" y="417"/>
                      </a:lnTo>
                      <a:lnTo>
                        <a:pt x="152" y="425"/>
                      </a:lnTo>
                      <a:lnTo>
                        <a:pt x="159" y="428"/>
                      </a:lnTo>
                      <a:lnTo>
                        <a:pt x="163" y="440"/>
                      </a:lnTo>
                      <a:lnTo>
                        <a:pt x="170" y="447"/>
                      </a:lnTo>
                      <a:lnTo>
                        <a:pt x="174" y="459"/>
                      </a:lnTo>
                      <a:lnTo>
                        <a:pt x="182" y="470"/>
                      </a:lnTo>
                      <a:lnTo>
                        <a:pt x="186" y="481"/>
                      </a:lnTo>
                      <a:lnTo>
                        <a:pt x="193" y="493"/>
                      </a:lnTo>
                      <a:lnTo>
                        <a:pt x="197" y="508"/>
                      </a:lnTo>
                      <a:lnTo>
                        <a:pt x="201" y="519"/>
                      </a:lnTo>
                      <a:lnTo>
                        <a:pt x="208" y="534"/>
                      </a:lnTo>
                      <a:lnTo>
                        <a:pt x="212" y="550"/>
                      </a:lnTo>
                      <a:lnTo>
                        <a:pt x="220" y="565"/>
                      </a:lnTo>
                      <a:lnTo>
                        <a:pt x="223" y="576"/>
                      </a:lnTo>
                      <a:lnTo>
                        <a:pt x="231" y="591"/>
                      </a:lnTo>
                      <a:lnTo>
                        <a:pt x="235" y="603"/>
                      </a:lnTo>
                      <a:lnTo>
                        <a:pt x="242" y="614"/>
                      </a:lnTo>
                      <a:lnTo>
                        <a:pt x="246" y="625"/>
                      </a:lnTo>
                      <a:lnTo>
                        <a:pt x="250" y="633"/>
                      </a:lnTo>
                      <a:lnTo>
                        <a:pt x="258" y="641"/>
                      </a:lnTo>
                      <a:lnTo>
                        <a:pt x="261" y="644"/>
                      </a:lnTo>
                      <a:lnTo>
                        <a:pt x="269" y="644"/>
                      </a:lnTo>
                      <a:lnTo>
                        <a:pt x="273" y="644"/>
                      </a:lnTo>
                      <a:lnTo>
                        <a:pt x="280" y="644"/>
                      </a:lnTo>
                      <a:lnTo>
                        <a:pt x="284" y="637"/>
                      </a:lnTo>
                      <a:lnTo>
                        <a:pt x="292" y="629"/>
                      </a:lnTo>
                      <a:lnTo>
                        <a:pt x="295" y="618"/>
                      </a:lnTo>
                      <a:lnTo>
                        <a:pt x="303" y="606"/>
                      </a:lnTo>
                      <a:lnTo>
                        <a:pt x="307" y="588"/>
                      </a:lnTo>
                      <a:lnTo>
                        <a:pt x="311" y="569"/>
                      </a:lnTo>
                      <a:lnTo>
                        <a:pt x="318" y="546"/>
                      </a:lnTo>
                      <a:lnTo>
                        <a:pt x="322" y="523"/>
                      </a:lnTo>
                      <a:lnTo>
                        <a:pt x="329" y="497"/>
                      </a:lnTo>
                      <a:lnTo>
                        <a:pt x="333" y="466"/>
                      </a:lnTo>
                      <a:lnTo>
                        <a:pt x="341" y="436"/>
                      </a:lnTo>
                      <a:lnTo>
                        <a:pt x="345" y="406"/>
                      </a:lnTo>
                      <a:lnTo>
                        <a:pt x="352" y="371"/>
                      </a:lnTo>
                      <a:lnTo>
                        <a:pt x="356" y="337"/>
                      </a:lnTo>
                      <a:lnTo>
                        <a:pt x="360" y="303"/>
                      </a:lnTo>
                      <a:lnTo>
                        <a:pt x="367" y="265"/>
                      </a:lnTo>
                      <a:lnTo>
                        <a:pt x="371" y="231"/>
                      </a:lnTo>
                      <a:lnTo>
                        <a:pt x="379" y="197"/>
                      </a:lnTo>
                      <a:lnTo>
                        <a:pt x="382" y="167"/>
                      </a:lnTo>
                      <a:lnTo>
                        <a:pt x="390" y="136"/>
                      </a:lnTo>
                      <a:lnTo>
                        <a:pt x="394" y="106"/>
                      </a:lnTo>
                      <a:lnTo>
                        <a:pt x="401" y="83"/>
                      </a:lnTo>
                      <a:lnTo>
                        <a:pt x="405" y="57"/>
                      </a:lnTo>
                      <a:lnTo>
                        <a:pt x="409" y="38"/>
                      </a:lnTo>
                      <a:lnTo>
                        <a:pt x="417" y="23"/>
                      </a:lnTo>
                      <a:lnTo>
                        <a:pt x="420" y="11"/>
                      </a:lnTo>
                      <a:lnTo>
                        <a:pt x="428" y="4"/>
                      </a:lnTo>
                      <a:lnTo>
                        <a:pt x="432" y="0"/>
                      </a:lnTo>
                      <a:lnTo>
                        <a:pt x="439" y="4"/>
                      </a:lnTo>
                      <a:lnTo>
                        <a:pt x="443" y="8"/>
                      </a:lnTo>
                      <a:lnTo>
                        <a:pt x="451" y="19"/>
                      </a:lnTo>
                      <a:lnTo>
                        <a:pt x="454" y="38"/>
                      </a:lnTo>
                      <a:lnTo>
                        <a:pt x="458" y="57"/>
                      </a:lnTo>
                      <a:lnTo>
                        <a:pt x="466" y="83"/>
                      </a:lnTo>
                      <a:lnTo>
                        <a:pt x="470" y="114"/>
                      </a:lnTo>
                      <a:lnTo>
                        <a:pt x="477" y="148"/>
                      </a:lnTo>
                      <a:lnTo>
                        <a:pt x="481" y="186"/>
                      </a:lnTo>
                      <a:lnTo>
                        <a:pt x="488" y="231"/>
                      </a:lnTo>
                      <a:lnTo>
                        <a:pt x="492" y="277"/>
                      </a:lnTo>
                      <a:lnTo>
                        <a:pt x="500" y="322"/>
                      </a:lnTo>
                      <a:lnTo>
                        <a:pt x="504" y="375"/>
                      </a:lnTo>
                      <a:lnTo>
                        <a:pt x="507" y="428"/>
                      </a:lnTo>
                      <a:lnTo>
                        <a:pt x="515" y="481"/>
                      </a:lnTo>
                      <a:lnTo>
                        <a:pt x="519" y="538"/>
                      </a:lnTo>
                      <a:lnTo>
                        <a:pt x="526" y="591"/>
                      </a:lnTo>
                      <a:lnTo>
                        <a:pt x="530" y="648"/>
                      </a:lnTo>
                      <a:lnTo>
                        <a:pt x="538" y="701"/>
                      </a:lnTo>
                      <a:lnTo>
                        <a:pt x="541" y="754"/>
                      </a:lnTo>
                      <a:lnTo>
                        <a:pt x="549" y="804"/>
                      </a:lnTo>
                      <a:lnTo>
                        <a:pt x="553" y="849"/>
                      </a:lnTo>
                      <a:lnTo>
                        <a:pt x="560" y="891"/>
                      </a:lnTo>
                      <a:lnTo>
                        <a:pt x="564" y="932"/>
                      </a:lnTo>
                      <a:lnTo>
                        <a:pt x="568" y="967"/>
                      </a:lnTo>
                      <a:lnTo>
                        <a:pt x="576" y="997"/>
                      </a:lnTo>
                      <a:lnTo>
                        <a:pt x="579" y="1020"/>
                      </a:lnTo>
                      <a:lnTo>
                        <a:pt x="587" y="1039"/>
                      </a:lnTo>
                      <a:lnTo>
                        <a:pt x="591" y="1050"/>
                      </a:lnTo>
                      <a:lnTo>
                        <a:pt x="598" y="1058"/>
                      </a:lnTo>
                      <a:lnTo>
                        <a:pt x="602" y="1058"/>
                      </a:lnTo>
                      <a:lnTo>
                        <a:pt x="610" y="1050"/>
                      </a:lnTo>
                      <a:lnTo>
                        <a:pt x="613" y="1039"/>
                      </a:lnTo>
                      <a:lnTo>
                        <a:pt x="617" y="1020"/>
                      </a:lnTo>
                      <a:lnTo>
                        <a:pt x="625" y="993"/>
                      </a:lnTo>
                      <a:lnTo>
                        <a:pt x="629" y="963"/>
                      </a:lnTo>
                      <a:lnTo>
                        <a:pt x="636" y="925"/>
                      </a:lnTo>
                      <a:lnTo>
                        <a:pt x="640" y="883"/>
                      </a:lnTo>
                      <a:lnTo>
                        <a:pt x="647" y="838"/>
                      </a:lnTo>
                      <a:lnTo>
                        <a:pt x="651" y="785"/>
                      </a:lnTo>
                      <a:lnTo>
                        <a:pt x="659" y="732"/>
                      </a:lnTo>
                      <a:lnTo>
                        <a:pt x="663" y="671"/>
                      </a:lnTo>
                      <a:lnTo>
                        <a:pt x="666" y="610"/>
                      </a:lnTo>
                      <a:lnTo>
                        <a:pt x="674" y="550"/>
                      </a:lnTo>
                      <a:lnTo>
                        <a:pt x="678" y="485"/>
                      </a:lnTo>
                      <a:lnTo>
                        <a:pt x="685" y="421"/>
                      </a:lnTo>
                      <a:lnTo>
                        <a:pt x="689" y="356"/>
                      </a:lnTo>
                      <a:lnTo>
                        <a:pt x="697" y="292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618" name="Freeform 512"/>
                <p:cNvSpPr>
                  <a:spLocks/>
                </p:cNvSpPr>
                <p:nvPr/>
              </p:nvSpPr>
              <p:spPr bwMode="auto">
                <a:xfrm>
                  <a:off x="11884026" y="4332288"/>
                  <a:ext cx="1098550" cy="1763713"/>
                </a:xfrm>
                <a:custGeom>
                  <a:avLst/>
                  <a:gdLst/>
                  <a:ahLst/>
                  <a:cxnLst>
                    <a:cxn ang="0">
                      <a:pos x="11" y="361"/>
                    </a:cxn>
                    <a:cxn ang="0">
                      <a:pos x="26" y="198"/>
                    </a:cxn>
                    <a:cxn ang="0">
                      <a:pos x="41" y="80"/>
                    </a:cxn>
                    <a:cxn ang="0">
                      <a:pos x="60" y="12"/>
                    </a:cxn>
                    <a:cxn ang="0">
                      <a:pos x="75" y="0"/>
                    </a:cxn>
                    <a:cxn ang="0">
                      <a:pos x="90" y="50"/>
                    </a:cxn>
                    <a:cxn ang="0">
                      <a:pos x="109" y="148"/>
                    </a:cxn>
                    <a:cxn ang="0">
                      <a:pos x="125" y="289"/>
                    </a:cxn>
                    <a:cxn ang="0">
                      <a:pos x="140" y="455"/>
                    </a:cxn>
                    <a:cxn ang="0">
                      <a:pos x="159" y="626"/>
                    </a:cxn>
                    <a:cxn ang="0">
                      <a:pos x="174" y="793"/>
                    </a:cxn>
                    <a:cxn ang="0">
                      <a:pos x="189" y="933"/>
                    </a:cxn>
                    <a:cxn ang="0">
                      <a:pos x="208" y="1039"/>
                    </a:cxn>
                    <a:cxn ang="0">
                      <a:pos x="223" y="1100"/>
                    </a:cxn>
                    <a:cxn ang="0">
                      <a:pos x="238" y="1111"/>
                    </a:cxn>
                    <a:cxn ang="0">
                      <a:pos x="257" y="1081"/>
                    </a:cxn>
                    <a:cxn ang="0">
                      <a:pos x="272" y="1013"/>
                    </a:cxn>
                    <a:cxn ang="0">
                      <a:pos x="287" y="914"/>
                    </a:cxn>
                    <a:cxn ang="0">
                      <a:pos x="306" y="804"/>
                    </a:cxn>
                    <a:cxn ang="0">
                      <a:pos x="321" y="687"/>
                    </a:cxn>
                    <a:cxn ang="0">
                      <a:pos x="337" y="580"/>
                    </a:cxn>
                    <a:cxn ang="0">
                      <a:pos x="355" y="493"/>
                    </a:cxn>
                    <a:cxn ang="0">
                      <a:pos x="371" y="429"/>
                    </a:cxn>
                    <a:cxn ang="0">
                      <a:pos x="386" y="395"/>
                    </a:cxn>
                    <a:cxn ang="0">
                      <a:pos x="405" y="387"/>
                    </a:cxn>
                    <a:cxn ang="0">
                      <a:pos x="420" y="402"/>
                    </a:cxn>
                    <a:cxn ang="0">
                      <a:pos x="435" y="440"/>
                    </a:cxn>
                    <a:cxn ang="0">
                      <a:pos x="454" y="489"/>
                    </a:cxn>
                    <a:cxn ang="0">
                      <a:pos x="469" y="542"/>
                    </a:cxn>
                    <a:cxn ang="0">
                      <a:pos x="484" y="592"/>
                    </a:cxn>
                    <a:cxn ang="0">
                      <a:pos x="503" y="633"/>
                    </a:cxn>
                    <a:cxn ang="0">
                      <a:pos x="518" y="664"/>
                    </a:cxn>
                    <a:cxn ang="0">
                      <a:pos x="533" y="683"/>
                    </a:cxn>
                    <a:cxn ang="0">
                      <a:pos x="552" y="690"/>
                    </a:cxn>
                    <a:cxn ang="0">
                      <a:pos x="567" y="687"/>
                    </a:cxn>
                    <a:cxn ang="0">
                      <a:pos x="583" y="679"/>
                    </a:cxn>
                    <a:cxn ang="0">
                      <a:pos x="602" y="664"/>
                    </a:cxn>
                    <a:cxn ang="0">
                      <a:pos x="617" y="652"/>
                    </a:cxn>
                    <a:cxn ang="0">
                      <a:pos x="632" y="641"/>
                    </a:cxn>
                    <a:cxn ang="0">
                      <a:pos x="651" y="637"/>
                    </a:cxn>
                    <a:cxn ang="0">
                      <a:pos x="666" y="633"/>
                    </a:cxn>
                    <a:cxn ang="0">
                      <a:pos x="685" y="630"/>
                    </a:cxn>
                  </a:cxnLst>
                  <a:rect l="0" t="0" r="r" b="b"/>
                  <a:pathLst>
                    <a:path w="692" h="1111">
                      <a:moveTo>
                        <a:pt x="0" y="482"/>
                      </a:moveTo>
                      <a:lnTo>
                        <a:pt x="3" y="421"/>
                      </a:lnTo>
                      <a:lnTo>
                        <a:pt x="11" y="361"/>
                      </a:lnTo>
                      <a:lnTo>
                        <a:pt x="15" y="304"/>
                      </a:lnTo>
                      <a:lnTo>
                        <a:pt x="19" y="247"/>
                      </a:lnTo>
                      <a:lnTo>
                        <a:pt x="26" y="198"/>
                      </a:lnTo>
                      <a:lnTo>
                        <a:pt x="30" y="152"/>
                      </a:lnTo>
                      <a:lnTo>
                        <a:pt x="37" y="114"/>
                      </a:lnTo>
                      <a:lnTo>
                        <a:pt x="41" y="80"/>
                      </a:lnTo>
                      <a:lnTo>
                        <a:pt x="49" y="50"/>
                      </a:lnTo>
                      <a:lnTo>
                        <a:pt x="53" y="27"/>
                      </a:lnTo>
                      <a:lnTo>
                        <a:pt x="60" y="12"/>
                      </a:lnTo>
                      <a:lnTo>
                        <a:pt x="64" y="0"/>
                      </a:lnTo>
                      <a:lnTo>
                        <a:pt x="68" y="0"/>
                      </a:lnTo>
                      <a:lnTo>
                        <a:pt x="75" y="0"/>
                      </a:lnTo>
                      <a:lnTo>
                        <a:pt x="79" y="12"/>
                      </a:lnTo>
                      <a:lnTo>
                        <a:pt x="87" y="27"/>
                      </a:lnTo>
                      <a:lnTo>
                        <a:pt x="90" y="50"/>
                      </a:lnTo>
                      <a:lnTo>
                        <a:pt x="98" y="76"/>
                      </a:lnTo>
                      <a:lnTo>
                        <a:pt x="102" y="110"/>
                      </a:lnTo>
                      <a:lnTo>
                        <a:pt x="109" y="148"/>
                      </a:lnTo>
                      <a:lnTo>
                        <a:pt x="113" y="190"/>
                      </a:lnTo>
                      <a:lnTo>
                        <a:pt x="121" y="239"/>
                      </a:lnTo>
                      <a:lnTo>
                        <a:pt x="125" y="289"/>
                      </a:lnTo>
                      <a:lnTo>
                        <a:pt x="128" y="342"/>
                      </a:lnTo>
                      <a:lnTo>
                        <a:pt x="136" y="398"/>
                      </a:lnTo>
                      <a:lnTo>
                        <a:pt x="140" y="455"/>
                      </a:lnTo>
                      <a:lnTo>
                        <a:pt x="147" y="512"/>
                      </a:lnTo>
                      <a:lnTo>
                        <a:pt x="151" y="569"/>
                      </a:lnTo>
                      <a:lnTo>
                        <a:pt x="159" y="626"/>
                      </a:lnTo>
                      <a:lnTo>
                        <a:pt x="162" y="683"/>
                      </a:lnTo>
                      <a:lnTo>
                        <a:pt x="170" y="740"/>
                      </a:lnTo>
                      <a:lnTo>
                        <a:pt x="174" y="793"/>
                      </a:lnTo>
                      <a:lnTo>
                        <a:pt x="178" y="842"/>
                      </a:lnTo>
                      <a:lnTo>
                        <a:pt x="185" y="887"/>
                      </a:lnTo>
                      <a:lnTo>
                        <a:pt x="189" y="933"/>
                      </a:lnTo>
                      <a:lnTo>
                        <a:pt x="196" y="971"/>
                      </a:lnTo>
                      <a:lnTo>
                        <a:pt x="200" y="1009"/>
                      </a:lnTo>
                      <a:lnTo>
                        <a:pt x="208" y="1039"/>
                      </a:lnTo>
                      <a:lnTo>
                        <a:pt x="212" y="1062"/>
                      </a:lnTo>
                      <a:lnTo>
                        <a:pt x="219" y="1085"/>
                      </a:lnTo>
                      <a:lnTo>
                        <a:pt x="223" y="1100"/>
                      </a:lnTo>
                      <a:lnTo>
                        <a:pt x="227" y="1107"/>
                      </a:lnTo>
                      <a:lnTo>
                        <a:pt x="234" y="1111"/>
                      </a:lnTo>
                      <a:lnTo>
                        <a:pt x="238" y="1111"/>
                      </a:lnTo>
                      <a:lnTo>
                        <a:pt x="246" y="1107"/>
                      </a:lnTo>
                      <a:lnTo>
                        <a:pt x="249" y="1096"/>
                      </a:lnTo>
                      <a:lnTo>
                        <a:pt x="257" y="1081"/>
                      </a:lnTo>
                      <a:lnTo>
                        <a:pt x="261" y="1062"/>
                      </a:lnTo>
                      <a:lnTo>
                        <a:pt x="268" y="1039"/>
                      </a:lnTo>
                      <a:lnTo>
                        <a:pt x="272" y="1013"/>
                      </a:lnTo>
                      <a:lnTo>
                        <a:pt x="276" y="982"/>
                      </a:lnTo>
                      <a:lnTo>
                        <a:pt x="284" y="948"/>
                      </a:lnTo>
                      <a:lnTo>
                        <a:pt x="287" y="914"/>
                      </a:lnTo>
                      <a:lnTo>
                        <a:pt x="295" y="880"/>
                      </a:lnTo>
                      <a:lnTo>
                        <a:pt x="299" y="842"/>
                      </a:lnTo>
                      <a:lnTo>
                        <a:pt x="306" y="804"/>
                      </a:lnTo>
                      <a:lnTo>
                        <a:pt x="310" y="762"/>
                      </a:lnTo>
                      <a:lnTo>
                        <a:pt x="318" y="724"/>
                      </a:lnTo>
                      <a:lnTo>
                        <a:pt x="321" y="687"/>
                      </a:lnTo>
                      <a:lnTo>
                        <a:pt x="325" y="649"/>
                      </a:lnTo>
                      <a:lnTo>
                        <a:pt x="333" y="615"/>
                      </a:lnTo>
                      <a:lnTo>
                        <a:pt x="337" y="580"/>
                      </a:lnTo>
                      <a:lnTo>
                        <a:pt x="344" y="546"/>
                      </a:lnTo>
                      <a:lnTo>
                        <a:pt x="348" y="520"/>
                      </a:lnTo>
                      <a:lnTo>
                        <a:pt x="355" y="493"/>
                      </a:lnTo>
                      <a:lnTo>
                        <a:pt x="359" y="467"/>
                      </a:lnTo>
                      <a:lnTo>
                        <a:pt x="367" y="448"/>
                      </a:lnTo>
                      <a:lnTo>
                        <a:pt x="371" y="429"/>
                      </a:lnTo>
                      <a:lnTo>
                        <a:pt x="374" y="414"/>
                      </a:lnTo>
                      <a:lnTo>
                        <a:pt x="382" y="402"/>
                      </a:lnTo>
                      <a:lnTo>
                        <a:pt x="386" y="395"/>
                      </a:lnTo>
                      <a:lnTo>
                        <a:pt x="393" y="387"/>
                      </a:lnTo>
                      <a:lnTo>
                        <a:pt x="397" y="387"/>
                      </a:lnTo>
                      <a:lnTo>
                        <a:pt x="405" y="387"/>
                      </a:lnTo>
                      <a:lnTo>
                        <a:pt x="408" y="391"/>
                      </a:lnTo>
                      <a:lnTo>
                        <a:pt x="416" y="395"/>
                      </a:lnTo>
                      <a:lnTo>
                        <a:pt x="420" y="402"/>
                      </a:lnTo>
                      <a:lnTo>
                        <a:pt x="427" y="414"/>
                      </a:lnTo>
                      <a:lnTo>
                        <a:pt x="431" y="425"/>
                      </a:lnTo>
                      <a:lnTo>
                        <a:pt x="435" y="440"/>
                      </a:lnTo>
                      <a:lnTo>
                        <a:pt x="443" y="455"/>
                      </a:lnTo>
                      <a:lnTo>
                        <a:pt x="446" y="470"/>
                      </a:lnTo>
                      <a:lnTo>
                        <a:pt x="454" y="489"/>
                      </a:lnTo>
                      <a:lnTo>
                        <a:pt x="458" y="505"/>
                      </a:lnTo>
                      <a:lnTo>
                        <a:pt x="465" y="524"/>
                      </a:lnTo>
                      <a:lnTo>
                        <a:pt x="469" y="542"/>
                      </a:lnTo>
                      <a:lnTo>
                        <a:pt x="477" y="558"/>
                      </a:lnTo>
                      <a:lnTo>
                        <a:pt x="480" y="573"/>
                      </a:lnTo>
                      <a:lnTo>
                        <a:pt x="484" y="592"/>
                      </a:lnTo>
                      <a:lnTo>
                        <a:pt x="492" y="607"/>
                      </a:lnTo>
                      <a:lnTo>
                        <a:pt x="496" y="618"/>
                      </a:lnTo>
                      <a:lnTo>
                        <a:pt x="503" y="633"/>
                      </a:lnTo>
                      <a:lnTo>
                        <a:pt x="507" y="645"/>
                      </a:lnTo>
                      <a:lnTo>
                        <a:pt x="514" y="656"/>
                      </a:lnTo>
                      <a:lnTo>
                        <a:pt x="518" y="664"/>
                      </a:lnTo>
                      <a:lnTo>
                        <a:pt x="526" y="671"/>
                      </a:lnTo>
                      <a:lnTo>
                        <a:pt x="530" y="679"/>
                      </a:lnTo>
                      <a:lnTo>
                        <a:pt x="533" y="683"/>
                      </a:lnTo>
                      <a:lnTo>
                        <a:pt x="541" y="687"/>
                      </a:lnTo>
                      <a:lnTo>
                        <a:pt x="545" y="687"/>
                      </a:lnTo>
                      <a:lnTo>
                        <a:pt x="552" y="690"/>
                      </a:lnTo>
                      <a:lnTo>
                        <a:pt x="556" y="690"/>
                      </a:lnTo>
                      <a:lnTo>
                        <a:pt x="564" y="687"/>
                      </a:lnTo>
                      <a:lnTo>
                        <a:pt x="567" y="687"/>
                      </a:lnTo>
                      <a:lnTo>
                        <a:pt x="575" y="683"/>
                      </a:lnTo>
                      <a:lnTo>
                        <a:pt x="579" y="679"/>
                      </a:lnTo>
                      <a:lnTo>
                        <a:pt x="583" y="679"/>
                      </a:lnTo>
                      <a:lnTo>
                        <a:pt x="590" y="675"/>
                      </a:lnTo>
                      <a:lnTo>
                        <a:pt x="594" y="668"/>
                      </a:lnTo>
                      <a:lnTo>
                        <a:pt x="602" y="664"/>
                      </a:lnTo>
                      <a:lnTo>
                        <a:pt x="605" y="660"/>
                      </a:lnTo>
                      <a:lnTo>
                        <a:pt x="613" y="656"/>
                      </a:lnTo>
                      <a:lnTo>
                        <a:pt x="617" y="652"/>
                      </a:lnTo>
                      <a:lnTo>
                        <a:pt x="624" y="649"/>
                      </a:lnTo>
                      <a:lnTo>
                        <a:pt x="628" y="645"/>
                      </a:lnTo>
                      <a:lnTo>
                        <a:pt x="632" y="641"/>
                      </a:lnTo>
                      <a:lnTo>
                        <a:pt x="639" y="641"/>
                      </a:lnTo>
                      <a:lnTo>
                        <a:pt x="643" y="637"/>
                      </a:lnTo>
                      <a:lnTo>
                        <a:pt x="651" y="637"/>
                      </a:lnTo>
                      <a:lnTo>
                        <a:pt x="655" y="633"/>
                      </a:lnTo>
                      <a:lnTo>
                        <a:pt x="662" y="633"/>
                      </a:lnTo>
                      <a:lnTo>
                        <a:pt x="666" y="633"/>
                      </a:lnTo>
                      <a:lnTo>
                        <a:pt x="673" y="633"/>
                      </a:lnTo>
                      <a:lnTo>
                        <a:pt x="677" y="630"/>
                      </a:lnTo>
                      <a:lnTo>
                        <a:pt x="685" y="630"/>
                      </a:lnTo>
                      <a:lnTo>
                        <a:pt x="689" y="630"/>
                      </a:lnTo>
                      <a:lnTo>
                        <a:pt x="692" y="630"/>
                      </a:lnTo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cxnSp>
            <p:nvCxnSpPr>
              <p:cNvPr id="613" name="直線コネクタ 612"/>
              <p:cNvCxnSpPr/>
              <p:nvPr/>
            </p:nvCxnSpPr>
            <p:spPr bwMode="auto">
              <a:xfrm>
                <a:off x="5033880" y="1766246"/>
                <a:ext cx="763349" cy="15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4" name="直線コネクタ 613"/>
              <p:cNvCxnSpPr/>
              <p:nvPr/>
            </p:nvCxnSpPr>
            <p:spPr bwMode="auto">
              <a:xfrm>
                <a:off x="5030247" y="1839095"/>
                <a:ext cx="763349" cy="15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5" name="直線コネクタ 614"/>
              <p:cNvCxnSpPr/>
              <p:nvPr/>
            </p:nvCxnSpPr>
            <p:spPr bwMode="auto">
              <a:xfrm>
                <a:off x="5035009" y="2077220"/>
                <a:ext cx="763349" cy="158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16" name="テキスト ボックス 615"/>
              <p:cNvSpPr txBox="1"/>
              <p:nvPr/>
            </p:nvSpPr>
            <p:spPr>
              <a:xfrm rot="16200000">
                <a:off x="4876796" y="1790704"/>
                <a:ext cx="3385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...</a:t>
                </a:r>
                <a:endParaRPr kumimoji="1" lang="ja-JP" altLang="en-US" dirty="0"/>
              </a:p>
            </p:txBody>
          </p:sp>
        </p:grpSp>
        <p:sp>
          <p:nvSpPr>
            <p:cNvPr id="623" name="テキスト ボックス 622"/>
            <p:cNvSpPr txBox="1"/>
            <p:nvPr/>
          </p:nvSpPr>
          <p:spPr>
            <a:xfrm rot="16200000">
              <a:off x="5229224" y="4435120"/>
              <a:ext cx="3385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...</a:t>
              </a:r>
              <a:endParaRPr kumimoji="1" lang="ja-JP" altLang="en-US" dirty="0"/>
            </a:p>
          </p:txBody>
        </p:sp>
        <p:pic>
          <p:nvPicPr>
            <p:cNvPr id="627" name="図 626" descr="txp_fig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lum/>
            </a:blip>
            <a:stretch>
              <a:fillRect/>
            </a:stretch>
          </p:blipFill>
          <p:spPr>
            <a:xfrm>
              <a:off x="6215085" y="3595706"/>
              <a:ext cx="176784" cy="100584"/>
            </a:xfrm>
            <a:prstGeom prst="rect">
              <a:avLst/>
            </a:prstGeom>
          </p:spPr>
        </p:pic>
        <p:pic>
          <p:nvPicPr>
            <p:cNvPr id="629" name="図 628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lum/>
            </a:blip>
            <a:stretch>
              <a:fillRect/>
            </a:stretch>
          </p:blipFill>
          <p:spPr>
            <a:xfrm>
              <a:off x="5353467" y="2843259"/>
              <a:ext cx="228600" cy="202692"/>
            </a:xfrm>
            <a:prstGeom prst="rect">
              <a:avLst/>
            </a:prstGeom>
          </p:spPr>
        </p:pic>
        <p:pic>
          <p:nvPicPr>
            <p:cNvPr id="631" name="図 630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lum/>
            </a:blip>
            <a:stretch>
              <a:fillRect/>
            </a:stretch>
          </p:blipFill>
          <p:spPr>
            <a:xfrm>
              <a:off x="6069033" y="2871295"/>
              <a:ext cx="126492" cy="152400"/>
            </a:xfrm>
            <a:prstGeom prst="rect">
              <a:avLst/>
            </a:prstGeom>
          </p:spPr>
        </p:pic>
        <p:sp>
          <p:nvSpPr>
            <p:cNvPr id="635" name="テキスト ボックス 634"/>
            <p:cNvSpPr txBox="1"/>
            <p:nvPr/>
          </p:nvSpPr>
          <p:spPr>
            <a:xfrm>
              <a:off x="4692716" y="2224071"/>
              <a:ext cx="1485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smtClean="0">
                  <a:solidFill>
                    <a:srgbClr val="3333FF"/>
                  </a:solidFill>
                  <a:latin typeface="Calibri" pitchFamily="34" charset="0"/>
                </a:rPr>
                <a:t>Entire signal</a:t>
              </a:r>
              <a:endParaRPr kumimoji="1" lang="ja-JP" altLang="en-US" sz="2000" b="1" dirty="0">
                <a:solidFill>
                  <a:srgbClr val="3333FF"/>
                </a:solidFill>
                <a:latin typeface="Calibri" pitchFamily="34" charset="0"/>
              </a:endParaRPr>
            </a:p>
          </p:txBody>
        </p:sp>
        <p:sp>
          <p:nvSpPr>
            <p:cNvPr id="637" name="フリーフォーム 636"/>
            <p:cNvSpPr/>
            <p:nvPr/>
          </p:nvSpPr>
          <p:spPr bwMode="auto">
            <a:xfrm>
              <a:off x="6051848" y="2587668"/>
              <a:ext cx="90211" cy="266700"/>
            </a:xfrm>
            <a:custGeom>
              <a:avLst/>
              <a:gdLst>
                <a:gd name="connsiteX0" fmla="*/ 0 w 180975"/>
                <a:gd name="connsiteY0" fmla="*/ 0 h 266700"/>
                <a:gd name="connsiteX1" fmla="*/ 123825 w 180975"/>
                <a:gd name="connsiteY1" fmla="*/ 104775 h 266700"/>
                <a:gd name="connsiteX2" fmla="*/ 180975 w 18097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266700">
                  <a:moveTo>
                    <a:pt x="0" y="0"/>
                  </a:moveTo>
                  <a:cubicBezTo>
                    <a:pt x="46831" y="30162"/>
                    <a:pt x="93663" y="60325"/>
                    <a:pt x="123825" y="104775"/>
                  </a:cubicBezTo>
                  <a:cubicBezTo>
                    <a:pt x="153987" y="149225"/>
                    <a:pt x="167481" y="207962"/>
                    <a:pt x="180975" y="266700"/>
                  </a:cubicBezTo>
                </a:path>
              </a:pathLst>
            </a:custGeom>
            <a:noFill/>
            <a:ln w="1905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638" name="フリーフォーム 637"/>
          <p:cNvSpPr/>
          <p:nvPr/>
        </p:nvSpPr>
        <p:spPr bwMode="auto">
          <a:xfrm flipH="1">
            <a:off x="6526517" y="2587668"/>
            <a:ext cx="90211" cy="266700"/>
          </a:xfrm>
          <a:custGeom>
            <a:avLst/>
            <a:gdLst>
              <a:gd name="connsiteX0" fmla="*/ 0 w 180975"/>
              <a:gd name="connsiteY0" fmla="*/ 0 h 266700"/>
              <a:gd name="connsiteX1" fmla="*/ 123825 w 180975"/>
              <a:gd name="connsiteY1" fmla="*/ 104775 h 266700"/>
              <a:gd name="connsiteX2" fmla="*/ 180975 w 180975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975" h="266700">
                <a:moveTo>
                  <a:pt x="0" y="0"/>
                </a:moveTo>
                <a:cubicBezTo>
                  <a:pt x="46831" y="30162"/>
                  <a:pt x="93663" y="60325"/>
                  <a:pt x="123825" y="104775"/>
                </a:cubicBezTo>
                <a:cubicBezTo>
                  <a:pt x="153987" y="149225"/>
                  <a:pt x="167481" y="207962"/>
                  <a:pt x="180975" y="266700"/>
                </a:cubicBezTo>
              </a:path>
            </a:pathLst>
          </a:custGeom>
          <a:noFill/>
          <a:ln w="1905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grpSp>
        <p:nvGrpSpPr>
          <p:cNvPr id="128" name="グループ化 127"/>
          <p:cNvGrpSpPr/>
          <p:nvPr/>
        </p:nvGrpSpPr>
        <p:grpSpPr>
          <a:xfrm>
            <a:off x="2908807" y="3025824"/>
            <a:ext cx="1955297" cy="584775"/>
            <a:chOff x="2908807" y="3025824"/>
            <a:chExt cx="1955297" cy="584775"/>
          </a:xfrm>
        </p:grpSpPr>
        <p:sp>
          <p:nvSpPr>
            <p:cNvPr id="641" name="テキスト ボックス 640"/>
            <p:cNvSpPr txBox="1"/>
            <p:nvPr/>
          </p:nvSpPr>
          <p:spPr>
            <a:xfrm flipH="1">
              <a:off x="2908807" y="3025824"/>
              <a:ext cx="1663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dirty="0" smtClean="0">
                  <a:latin typeface="Calibri" pitchFamily="34" charset="0"/>
                </a:rPr>
                <a:t>TF basis functions</a:t>
              </a:r>
              <a:br>
                <a:rPr kumimoji="1" lang="en-US" altLang="ja-JP" dirty="0" smtClean="0">
                  <a:latin typeface="Calibri" pitchFamily="34" charset="0"/>
                </a:rPr>
              </a:br>
              <a:r>
                <a:rPr kumimoji="1" lang="en-US" altLang="ja-JP" dirty="0" smtClean="0">
                  <a:latin typeface="Calibri" pitchFamily="34" charset="0"/>
                </a:rPr>
                <a:t>of frame 1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643" name="右中かっこ 642"/>
            <p:cNvSpPr/>
            <p:nvPr/>
          </p:nvSpPr>
          <p:spPr bwMode="auto">
            <a:xfrm flipH="1">
              <a:off x="4729415" y="3141880"/>
              <a:ext cx="134689" cy="399520"/>
            </a:xfrm>
            <a:prstGeom prst="rightBrace">
              <a:avLst>
                <a:gd name="adj1" fmla="val 33084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645" name="直線コネクタ 644"/>
            <p:cNvCxnSpPr>
              <a:stCxn id="643" idx="1"/>
            </p:cNvCxnSpPr>
            <p:nvPr/>
          </p:nvCxnSpPr>
          <p:spPr bwMode="auto">
            <a:xfrm rot="10800000">
              <a:off x="4546851" y="3213024"/>
              <a:ext cx="182565" cy="1286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0" name="グループ化 129"/>
          <p:cNvGrpSpPr/>
          <p:nvPr/>
        </p:nvGrpSpPr>
        <p:grpSpPr>
          <a:xfrm>
            <a:off x="2877252" y="3616549"/>
            <a:ext cx="1986852" cy="843839"/>
            <a:chOff x="2877252" y="3616549"/>
            <a:chExt cx="1986852" cy="843839"/>
          </a:xfrm>
        </p:grpSpPr>
        <p:sp>
          <p:nvSpPr>
            <p:cNvPr id="642" name="テキスト ボックス 641"/>
            <p:cNvSpPr txBox="1"/>
            <p:nvPr/>
          </p:nvSpPr>
          <p:spPr>
            <a:xfrm flipH="1">
              <a:off x="2877252" y="3875613"/>
              <a:ext cx="16594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dirty="0" smtClean="0">
                  <a:latin typeface="Calibri" pitchFamily="34" charset="0"/>
                </a:rPr>
                <a:t>TF basis functions</a:t>
              </a:r>
            </a:p>
            <a:p>
              <a:pPr algn="r"/>
              <a:r>
                <a:rPr kumimoji="1" lang="en-US" altLang="ja-JP" dirty="0" smtClean="0">
                  <a:latin typeface="Calibri" pitchFamily="34" charset="0"/>
                </a:rPr>
                <a:t>of frame 2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sp>
          <p:nvSpPr>
            <p:cNvPr id="644" name="右中かっこ 643"/>
            <p:cNvSpPr/>
            <p:nvPr/>
          </p:nvSpPr>
          <p:spPr bwMode="auto">
            <a:xfrm flipH="1">
              <a:off x="4729415" y="3616549"/>
              <a:ext cx="134689" cy="399520"/>
            </a:xfrm>
            <a:prstGeom prst="rightBrace">
              <a:avLst>
                <a:gd name="adj1" fmla="val 33084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646" name="直線コネクタ 645"/>
            <p:cNvCxnSpPr>
              <a:stCxn id="644" idx="1"/>
            </p:cNvCxnSpPr>
            <p:nvPr/>
          </p:nvCxnSpPr>
          <p:spPr bwMode="auto">
            <a:xfrm rot="10800000" flipV="1">
              <a:off x="4510337" y="3816308"/>
              <a:ext cx="219078" cy="1632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48" name="テキスト ボックス 647"/>
          <p:cNvSpPr txBox="1"/>
          <p:nvPr/>
        </p:nvSpPr>
        <p:spPr>
          <a:xfrm>
            <a:off x="1906551" y="5911884"/>
            <a:ext cx="5219699" cy="712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kumimoji="1" lang="en-US" altLang="ja-JP" sz="2400" b="1" dirty="0" smtClean="0">
                <a:solidFill>
                  <a:srgbClr val="FF0066"/>
                </a:solidFill>
                <a:latin typeface="Calibri" pitchFamily="34" charset="0"/>
              </a:rPr>
              <a:t>Complex NMF and IS-NMF fail to</a:t>
            </a:r>
          </a:p>
          <a:p>
            <a:pPr algn="l">
              <a:lnSpc>
                <a:spcPts val="2400"/>
              </a:lnSpc>
            </a:pPr>
            <a:r>
              <a:rPr kumimoji="1" lang="en-US" altLang="ja-JP" sz="2400" b="1" dirty="0" smtClean="0">
                <a:solidFill>
                  <a:srgbClr val="FF0066"/>
                </a:solidFill>
                <a:latin typeface="Calibri" pitchFamily="34" charset="0"/>
              </a:rPr>
              <a:t>take account of this kind of redundancy</a:t>
            </a:r>
            <a:endParaRPr kumimoji="1" lang="ja-JP" altLang="en-US" sz="2400" b="1" dirty="0">
              <a:solidFill>
                <a:srgbClr val="FF0066"/>
              </a:solidFill>
              <a:latin typeface="Calibri" pitchFamily="34" charset="0"/>
            </a:endParaRPr>
          </a:p>
        </p:txBody>
      </p:sp>
      <p:sp>
        <p:nvSpPr>
          <p:cNvPr id="104" name="正方形/長方形 103"/>
          <p:cNvSpPr/>
          <p:nvPr/>
        </p:nvSpPr>
        <p:spPr bwMode="auto">
          <a:xfrm>
            <a:off x="835200" y="3048658"/>
            <a:ext cx="140856" cy="115015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5" name="正方形/長方形 104"/>
          <p:cNvSpPr/>
          <p:nvPr/>
        </p:nvSpPr>
        <p:spPr bwMode="auto">
          <a:xfrm>
            <a:off x="975018" y="3045006"/>
            <a:ext cx="140856" cy="115380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6" name="正方形/長方形 105"/>
          <p:cNvSpPr/>
          <p:nvPr/>
        </p:nvSpPr>
        <p:spPr bwMode="auto">
          <a:xfrm>
            <a:off x="1115498" y="3046194"/>
            <a:ext cx="134011" cy="1152617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1246697" y="3046236"/>
            <a:ext cx="140856" cy="115015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1384922" y="3045600"/>
            <a:ext cx="130874" cy="115501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1516695" y="3045600"/>
            <a:ext cx="134045" cy="115491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1" name="正方形/長方形 110"/>
          <p:cNvSpPr/>
          <p:nvPr/>
        </p:nvSpPr>
        <p:spPr bwMode="auto">
          <a:xfrm>
            <a:off x="1790430" y="3045600"/>
            <a:ext cx="140856" cy="115620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2" name="正方形/長方形 111"/>
          <p:cNvSpPr/>
          <p:nvPr/>
        </p:nvSpPr>
        <p:spPr bwMode="auto">
          <a:xfrm>
            <a:off x="1930910" y="3045600"/>
            <a:ext cx="134011" cy="115620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3" name="正方形/長方形 112"/>
          <p:cNvSpPr/>
          <p:nvPr/>
        </p:nvSpPr>
        <p:spPr bwMode="auto">
          <a:xfrm>
            <a:off x="2062902" y="3045600"/>
            <a:ext cx="140856" cy="115499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4" name="正方形/長方形 113"/>
          <p:cNvSpPr/>
          <p:nvPr/>
        </p:nvSpPr>
        <p:spPr bwMode="auto">
          <a:xfrm>
            <a:off x="2200334" y="3045600"/>
            <a:ext cx="130874" cy="115620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5" name="正方形/長方形 114"/>
          <p:cNvSpPr/>
          <p:nvPr/>
        </p:nvSpPr>
        <p:spPr bwMode="auto">
          <a:xfrm>
            <a:off x="2332107" y="3045600"/>
            <a:ext cx="134045" cy="115431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446031" y="2552688"/>
            <a:ext cx="22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0" b="1" dirty="0" smtClean="0">
                <a:solidFill>
                  <a:srgbClr val="3333FF"/>
                </a:solidFill>
                <a:latin typeface="Calibri" pitchFamily="34" charset="0"/>
              </a:rPr>
              <a:t>Complex spectrogram</a:t>
            </a:r>
            <a:endParaRPr lang="ja-JP" altLang="en-US" sz="1800" b="1" dirty="0">
              <a:solidFill>
                <a:srgbClr val="3333FF"/>
              </a:solidFill>
              <a:latin typeface="Calibri" pitchFamily="34" charset="0"/>
            </a:endParaRPr>
          </a:p>
        </p:txBody>
      </p:sp>
      <p:sp>
        <p:nvSpPr>
          <p:cNvPr id="117" name="Text Box 27"/>
          <p:cNvSpPr txBox="1">
            <a:spLocks noChangeArrowheads="1"/>
          </p:cNvSpPr>
          <p:nvPr/>
        </p:nvSpPr>
        <p:spPr bwMode="auto">
          <a:xfrm>
            <a:off x="2016840" y="4163462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ja-JP" sz="1400" dirty="0" smtClean="0">
                <a:latin typeface="Calibri" pitchFamily="34" charset="0"/>
                <a:ea typeface="HGPｺﾞｼｯｸM" pitchFamily="50" charset="-128"/>
              </a:rPr>
              <a:t>Time</a:t>
            </a:r>
            <a:endParaRPr lang="ja-JP" altLang="en-US" sz="14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18" name="Text Box 28"/>
          <p:cNvSpPr txBox="1">
            <a:spLocks noChangeArrowheads="1"/>
          </p:cNvSpPr>
          <p:nvPr/>
        </p:nvSpPr>
        <p:spPr bwMode="auto">
          <a:xfrm rot="16200000">
            <a:off x="206893" y="3279208"/>
            <a:ext cx="9469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ja-JP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HGPｺﾞｼｯｸM" pitchFamily="50" charset="-128"/>
              </a:rPr>
              <a:t>Frequency</a:t>
            </a:r>
            <a:endParaRPr lang="ja-JP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19" name="正方形/長方形 118"/>
          <p:cNvSpPr/>
          <p:nvPr/>
        </p:nvSpPr>
        <p:spPr bwMode="auto">
          <a:xfrm>
            <a:off x="835200" y="3045600"/>
            <a:ext cx="140856" cy="11538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0" name="正方形/長方形 119"/>
          <p:cNvSpPr/>
          <p:nvPr/>
        </p:nvSpPr>
        <p:spPr bwMode="auto">
          <a:xfrm>
            <a:off x="979671" y="3045600"/>
            <a:ext cx="140856" cy="11501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1" name="正方形/長方形 120"/>
          <p:cNvSpPr/>
          <p:nvPr/>
        </p:nvSpPr>
        <p:spPr bwMode="auto">
          <a:xfrm>
            <a:off x="1109999" y="3045600"/>
            <a:ext cx="140856" cy="115386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2" name="正方形/長方形 121"/>
          <p:cNvSpPr/>
          <p:nvPr/>
        </p:nvSpPr>
        <p:spPr bwMode="auto">
          <a:xfrm>
            <a:off x="1246927" y="3045600"/>
            <a:ext cx="140856" cy="115491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3" name="正方形/長方形 122"/>
          <p:cNvSpPr/>
          <p:nvPr/>
        </p:nvSpPr>
        <p:spPr bwMode="auto">
          <a:xfrm>
            <a:off x="1649191" y="3045600"/>
            <a:ext cx="140856" cy="115491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200">
              <a:latin typeface="Arial" charset="0"/>
              <a:ea typeface="MS UI Gothic" pitchFamily="50" charset="-128"/>
            </a:endParaRPr>
          </a:p>
        </p:txBody>
      </p:sp>
      <p:sp>
        <p:nvSpPr>
          <p:cNvPr id="125" name="正方形/長方形 124"/>
          <p:cNvSpPr/>
          <p:nvPr/>
        </p:nvSpPr>
        <p:spPr bwMode="auto">
          <a:xfrm>
            <a:off x="6418800" y="4032000"/>
            <a:ext cx="98176" cy="4649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26" name="正方形/長方形 125"/>
          <p:cNvSpPr/>
          <p:nvPr/>
        </p:nvSpPr>
        <p:spPr bwMode="auto">
          <a:xfrm>
            <a:off x="6418800" y="4496953"/>
            <a:ext cx="98176" cy="46495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030239" y="4779981"/>
            <a:ext cx="3312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smtClean="0">
                <a:latin typeface="Calibri" pitchFamily="34" charset="0"/>
              </a:rPr>
              <a:t>Complex spectrogram </a:t>
            </a:r>
            <a:r>
              <a:rPr kumimoji="1" lang="en-US" altLang="ja-JP" sz="2000" b="1" i="1" dirty="0" smtClean="0">
                <a:latin typeface="Calibri" pitchFamily="34" charset="0"/>
              </a:rPr>
              <a:t>x</a:t>
            </a:r>
            <a:r>
              <a:rPr kumimoji="1" lang="en-US" altLang="ja-JP" sz="2000" dirty="0" smtClean="0">
                <a:latin typeface="Calibri" pitchFamily="34" charset="0"/>
              </a:rPr>
              <a:t> is </a:t>
            </a:r>
          </a:p>
          <a:p>
            <a:pPr algn="l"/>
            <a:r>
              <a:rPr kumimoji="1" lang="en-US" altLang="ja-JP" sz="2000" dirty="0" smtClean="0">
                <a:latin typeface="Calibri" pitchFamily="34" charset="0"/>
              </a:rPr>
              <a:t>redundant representation of </a:t>
            </a:r>
            <a:r>
              <a:rPr kumimoji="1" lang="en-US" altLang="ja-JP" sz="2000" b="1" i="1" dirty="0" smtClean="0">
                <a:latin typeface="Calibri" pitchFamily="34" charset="0"/>
              </a:rPr>
              <a:t>s</a:t>
            </a:r>
            <a:endParaRPr kumimoji="1" lang="ja-JP" altLang="en-US" sz="2000" b="1" i="1" dirty="0">
              <a:latin typeface="Calibri" pitchFamily="34" charset="0"/>
            </a:endParaRPr>
          </a:p>
        </p:txBody>
      </p:sp>
      <p:cxnSp>
        <p:nvCxnSpPr>
          <p:cNvPr id="129" name="直線矢印コネクタ 128"/>
          <p:cNvCxnSpPr/>
          <p:nvPr/>
        </p:nvCxnSpPr>
        <p:spPr bwMode="auto">
          <a:xfrm rot="10800000" flipV="1">
            <a:off x="4024306" y="4773674"/>
            <a:ext cx="705111" cy="1882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0512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" grpId="0"/>
      <p:bldP spid="1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Time-domain spectrogram factorization (TSF)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>
              <a:lnSpc>
                <a:spcPts val="2200"/>
              </a:lnSpc>
            </a:pPr>
            <a:r>
              <a:rPr lang="en-US" altLang="ja-JP" dirty="0" smtClean="0"/>
              <a:t>We wish to decompose observed signal </a:t>
            </a:r>
            <a:r>
              <a:rPr lang="en-US" altLang="ja-JP" b="1" i="1" dirty="0" smtClean="0"/>
              <a:t>y</a:t>
            </a:r>
            <a:r>
              <a:rPr lang="en-US" altLang="ja-JP" dirty="0" smtClean="0"/>
              <a:t> into the sum of source components </a:t>
            </a:r>
            <a:r>
              <a:rPr lang="en-US" altLang="ja-JP" b="1" i="1" dirty="0" smtClean="0"/>
              <a:t>s</a:t>
            </a:r>
            <a:r>
              <a:rPr lang="en-US" altLang="ja-JP" baseline="-10000" dirty="0" smtClean="0"/>
              <a:t>1</a:t>
            </a:r>
            <a:r>
              <a:rPr lang="en-US" altLang="ja-JP" dirty="0" smtClean="0"/>
              <a:t>,..., </a:t>
            </a:r>
            <a:r>
              <a:rPr lang="en-US" altLang="ja-JP" b="1" i="1" dirty="0" smtClean="0"/>
              <a:t>s</a:t>
            </a:r>
            <a:r>
              <a:rPr lang="en-US" altLang="ja-JP" i="1" baseline="-10000" dirty="0" smtClean="0"/>
              <a:t>L</a:t>
            </a:r>
            <a:r>
              <a:rPr lang="en-US" altLang="ja-JP" dirty="0" smtClean="0"/>
              <a:t> </a:t>
            </a:r>
          </a:p>
          <a:p>
            <a:pPr marL="271463" indent="-271463">
              <a:lnSpc>
                <a:spcPts val="2200"/>
              </a:lnSpc>
            </a:pPr>
            <a:r>
              <a:rPr lang="en-US" altLang="ja-JP" dirty="0" smtClean="0"/>
              <a:t>We would also like the magnitude spectrogram of each source component </a:t>
            </a:r>
            <a:r>
              <a:rPr lang="en-US" altLang="ja-JP" b="1" i="1" dirty="0" smtClean="0"/>
              <a:t>s</a:t>
            </a:r>
            <a:r>
              <a:rPr lang="en-US" altLang="ja-JP" i="1" baseline="-10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ja-JP" dirty="0" smtClean="0"/>
              <a:t> to be </a:t>
            </a:r>
            <a:r>
              <a:rPr lang="en-US" altLang="ja-JP" dirty="0" smtClean="0">
                <a:solidFill>
                  <a:srgbClr val="FF0066"/>
                </a:solidFill>
              </a:rPr>
              <a:t>as close to rank-1 structure as possible</a:t>
            </a:r>
            <a:endParaRPr kumimoji="1" lang="ja-JP" altLang="en-US" dirty="0">
              <a:solidFill>
                <a:srgbClr val="FF0066"/>
              </a:solidFill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5409021" y="4100772"/>
            <a:ext cx="3622303" cy="2168826"/>
            <a:chOff x="5409021" y="4100772"/>
            <a:chExt cx="3622303" cy="2168826"/>
          </a:xfrm>
        </p:grpSpPr>
        <p:sp>
          <p:nvSpPr>
            <p:cNvPr id="53" name="Rectangle 10"/>
            <p:cNvSpPr>
              <a:spLocks noChangeArrowheads="1"/>
            </p:cNvSpPr>
            <p:nvPr/>
          </p:nvSpPr>
          <p:spPr bwMode="auto">
            <a:xfrm>
              <a:off x="5929729" y="4932918"/>
              <a:ext cx="1495425" cy="9350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CCECFF"/>
                </a:gs>
              </a:gsLst>
              <a:lin ang="27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54" name="Rectangle 10"/>
            <p:cNvSpPr>
              <a:spLocks noChangeArrowheads="1"/>
            </p:cNvSpPr>
            <p:nvPr/>
          </p:nvSpPr>
          <p:spPr bwMode="auto">
            <a:xfrm>
              <a:off x="5564599" y="5188519"/>
              <a:ext cx="1495425" cy="9350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CCECFF"/>
                </a:gs>
              </a:gsLst>
              <a:lin ang="27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6" name="Rectangle 10"/>
            <p:cNvSpPr>
              <a:spLocks noChangeArrowheads="1"/>
            </p:cNvSpPr>
            <p:nvPr/>
          </p:nvSpPr>
          <p:spPr bwMode="auto">
            <a:xfrm>
              <a:off x="5409021" y="5334561"/>
              <a:ext cx="1495425" cy="93503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CECFF"/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7" name="Text Box 21"/>
            <p:cNvSpPr txBox="1">
              <a:spLocks noChangeArrowheads="1"/>
            </p:cNvSpPr>
            <p:nvPr/>
          </p:nvSpPr>
          <p:spPr bwMode="auto">
            <a:xfrm>
              <a:off x="5455060" y="5364189"/>
              <a:ext cx="1364028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lnSpc>
                  <a:spcPts val="20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Magnitude</a:t>
              </a:r>
            </a:p>
            <a:p>
              <a:pPr algn="l" eaLnBrk="1" hangingPunct="1">
                <a:lnSpc>
                  <a:spcPts val="2000"/>
                </a:lnSpc>
              </a:pPr>
              <a:r>
                <a:rPr kumimoji="1" lang="en-US" altLang="ja-JP" sz="1800" dirty="0" smtClean="0">
                  <a:latin typeface="Calibri" pitchFamily="34" charset="0"/>
                </a:rPr>
                <a:t>spectrogram</a:t>
              </a:r>
            </a:p>
            <a:p>
              <a:pPr algn="l" eaLnBrk="1" hangingPunct="1">
                <a:lnSpc>
                  <a:spcPts val="20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of </a:t>
              </a:r>
              <a:r>
                <a:rPr kumimoji="1" lang="en-US" altLang="ja-JP" sz="1800" b="1" i="1" dirty="0" smtClean="0">
                  <a:latin typeface="Calibri" pitchFamily="34" charset="0"/>
                  <a:ea typeface="HGPｺﾞｼｯｸM" pitchFamily="50" charset="-128"/>
                </a:rPr>
                <a:t>s</a:t>
              </a:r>
              <a:r>
                <a:rPr kumimoji="1" lang="en-US" altLang="ja-JP" sz="1800" baseline="-10000" dirty="0" smtClean="0">
                  <a:latin typeface="Calibri" pitchFamily="34" charset="0"/>
                  <a:ea typeface="HGPｺﾞｼｯｸM" pitchFamily="50" charset="-128"/>
                </a:rPr>
                <a:t>1</a:t>
              </a:r>
              <a:endParaRPr kumimoji="1" lang="ja-JP" altLang="en-US" sz="1800" baseline="-10000" dirty="0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8" name="円弧 87"/>
            <p:cNvSpPr/>
            <p:nvPr/>
          </p:nvSpPr>
          <p:spPr bwMode="auto">
            <a:xfrm flipH="1">
              <a:off x="5694764" y="4356587"/>
              <a:ext cx="746147" cy="1146238"/>
            </a:xfrm>
            <a:prstGeom prst="arc">
              <a:avLst>
                <a:gd name="adj1" fmla="val 18772686"/>
                <a:gd name="adj2" fmla="val 3366068"/>
              </a:avLst>
            </a:prstGeom>
            <a:noFill/>
            <a:ln w="3810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7383501" y="4100772"/>
              <a:ext cx="164782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rPr kumimoji="1" lang="en-US" altLang="ja-JP" sz="1800" b="1" dirty="0" smtClean="0">
                  <a:solidFill>
                    <a:srgbClr val="3333FF"/>
                  </a:solidFill>
                  <a:latin typeface="Calibri" pitchFamily="34" charset="0"/>
                </a:rPr>
                <a:t>Transformation</a:t>
              </a:r>
            </a:p>
            <a:p>
              <a:pPr algn="l">
                <a:lnSpc>
                  <a:spcPts val="2000"/>
                </a:lnSpc>
              </a:pPr>
              <a:r>
                <a:rPr kumimoji="1" lang="en-US" altLang="ja-JP" sz="1800" b="1" dirty="0" smtClean="0">
                  <a:solidFill>
                    <a:srgbClr val="3333FF"/>
                  </a:solidFill>
                  <a:latin typeface="Calibri" pitchFamily="34" charset="0"/>
                </a:rPr>
                <a:t>to magnitude</a:t>
              </a:r>
              <a:br>
                <a:rPr kumimoji="1" lang="en-US" altLang="ja-JP" sz="1800" b="1" dirty="0" smtClean="0">
                  <a:solidFill>
                    <a:srgbClr val="3333FF"/>
                  </a:solidFill>
                  <a:latin typeface="Calibri" pitchFamily="34" charset="0"/>
                </a:rPr>
              </a:br>
              <a:r>
                <a:rPr kumimoji="1" lang="en-US" altLang="ja-JP" sz="1800" b="1" dirty="0" smtClean="0">
                  <a:solidFill>
                    <a:srgbClr val="3333FF"/>
                  </a:solidFill>
                  <a:latin typeface="Calibri" pitchFamily="34" charset="0"/>
                </a:rPr>
                <a:t>spectrogram</a:t>
              </a:r>
              <a:endParaRPr kumimoji="1" lang="ja-JP" altLang="en-US" sz="1800" b="1" dirty="0">
                <a:solidFill>
                  <a:srgbClr val="3333FF"/>
                </a:solidFill>
                <a:latin typeface="Calibri" pitchFamily="34" charset="0"/>
              </a:endParaRPr>
            </a:p>
          </p:txBody>
        </p:sp>
        <p:sp>
          <p:nvSpPr>
            <p:cNvPr id="90" name="円弧 89"/>
            <p:cNvSpPr/>
            <p:nvPr/>
          </p:nvSpPr>
          <p:spPr bwMode="auto">
            <a:xfrm flipH="1">
              <a:off x="6185320" y="4297896"/>
              <a:ext cx="746147" cy="1204929"/>
            </a:xfrm>
            <a:prstGeom prst="arc">
              <a:avLst>
                <a:gd name="adj1" fmla="val 19004348"/>
                <a:gd name="adj2" fmla="val 2494954"/>
              </a:avLst>
            </a:prstGeom>
            <a:noFill/>
            <a:ln w="3810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91" name="円弧 90"/>
            <p:cNvSpPr/>
            <p:nvPr/>
          </p:nvSpPr>
          <p:spPr bwMode="auto">
            <a:xfrm flipH="1">
              <a:off x="7171171" y="4377218"/>
              <a:ext cx="746147" cy="760477"/>
            </a:xfrm>
            <a:prstGeom prst="arc">
              <a:avLst>
                <a:gd name="adj1" fmla="val 20077840"/>
                <a:gd name="adj2" fmla="val 1735495"/>
              </a:avLst>
            </a:prstGeom>
            <a:noFill/>
            <a:ln w="3810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grpSp>
        <p:nvGrpSpPr>
          <p:cNvPr id="55" name="グループ化 54"/>
          <p:cNvGrpSpPr/>
          <p:nvPr/>
        </p:nvGrpSpPr>
        <p:grpSpPr>
          <a:xfrm>
            <a:off x="4761313" y="2004993"/>
            <a:ext cx="2579210" cy="2585007"/>
            <a:chOff x="4761313" y="2004993"/>
            <a:chExt cx="2579210" cy="2585007"/>
          </a:xfrm>
        </p:grpSpPr>
        <p:sp>
          <p:nvSpPr>
            <p:cNvPr id="73" name="正方形/長方形 72"/>
            <p:cNvSpPr/>
            <p:nvPr/>
          </p:nvSpPr>
          <p:spPr bwMode="auto">
            <a:xfrm>
              <a:off x="5126443" y="2800863"/>
              <a:ext cx="146052" cy="178913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99CCFF"/>
                </a:gs>
              </a:gsLst>
              <a:lin ang="5400000" scaled="1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 bwMode="auto">
            <a:xfrm>
              <a:off x="5674138" y="2800863"/>
              <a:ext cx="146052" cy="178913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FF99"/>
                </a:gs>
              </a:gsLst>
              <a:lin ang="5400000" scaled="1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75" name="図 74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lum/>
            </a:blip>
            <a:stretch>
              <a:fillRect/>
            </a:stretch>
          </p:blipFill>
          <p:spPr>
            <a:xfrm>
              <a:off x="5382034" y="3629490"/>
              <a:ext cx="176784" cy="100584"/>
            </a:xfrm>
            <a:prstGeom prst="rect">
              <a:avLst/>
            </a:prstGeom>
          </p:spPr>
        </p:pic>
        <p:sp>
          <p:nvSpPr>
            <p:cNvPr id="76" name="正方形/長方形 75"/>
            <p:cNvSpPr/>
            <p:nvPr/>
          </p:nvSpPr>
          <p:spPr bwMode="auto">
            <a:xfrm>
              <a:off x="6148807" y="2800863"/>
              <a:ext cx="146052" cy="178913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FF99"/>
                </a:gs>
              </a:gsLst>
              <a:lin ang="5400000" scaled="1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 bwMode="auto">
            <a:xfrm>
              <a:off x="7134658" y="2800863"/>
              <a:ext cx="146052" cy="17891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00FF99"/>
                </a:gs>
              </a:gsLst>
              <a:lin ang="5400000" scaled="1"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78" name="図 77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lum/>
            </a:blip>
            <a:stretch>
              <a:fillRect/>
            </a:stretch>
          </p:blipFill>
          <p:spPr>
            <a:xfrm>
              <a:off x="5898997" y="3584022"/>
              <a:ext cx="176784" cy="202692"/>
            </a:xfrm>
            <a:prstGeom prst="rect">
              <a:avLst/>
            </a:prstGeom>
          </p:spPr>
        </p:pic>
        <p:pic>
          <p:nvPicPr>
            <p:cNvPr id="79" name="図 78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lum/>
            </a:blip>
            <a:stretch>
              <a:fillRect/>
            </a:stretch>
          </p:blipFill>
          <p:spPr>
            <a:xfrm>
              <a:off x="6884848" y="3584022"/>
              <a:ext cx="176784" cy="202692"/>
            </a:xfrm>
            <a:prstGeom prst="rect">
              <a:avLst/>
            </a:prstGeom>
          </p:spPr>
        </p:pic>
        <p:pic>
          <p:nvPicPr>
            <p:cNvPr id="80" name="図 79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>
              <a:lum/>
            </a:blip>
            <a:stretch>
              <a:fillRect/>
            </a:stretch>
          </p:blipFill>
          <p:spPr>
            <a:xfrm>
              <a:off x="6367885" y="3584022"/>
              <a:ext cx="176784" cy="202692"/>
            </a:xfrm>
            <a:prstGeom prst="rect">
              <a:avLst/>
            </a:prstGeom>
          </p:spPr>
        </p:pic>
        <p:pic>
          <p:nvPicPr>
            <p:cNvPr id="81" name="図 80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>
              <a:lum/>
            </a:blip>
            <a:stretch>
              <a:fillRect/>
            </a:stretch>
          </p:blipFill>
          <p:spPr>
            <a:xfrm>
              <a:off x="6563663" y="3657048"/>
              <a:ext cx="278891" cy="50292"/>
            </a:xfrm>
            <a:prstGeom prst="rect">
              <a:avLst/>
            </a:prstGeom>
          </p:spPr>
        </p:pic>
        <p:pic>
          <p:nvPicPr>
            <p:cNvPr id="82" name="図 81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2">
              <a:lum/>
            </a:blip>
            <a:stretch>
              <a:fillRect/>
            </a:stretch>
          </p:blipFill>
          <p:spPr>
            <a:xfrm>
              <a:off x="5095711" y="2508759"/>
              <a:ext cx="176784" cy="202692"/>
            </a:xfrm>
            <a:prstGeom prst="rect">
              <a:avLst/>
            </a:prstGeom>
          </p:spPr>
        </p:pic>
        <p:pic>
          <p:nvPicPr>
            <p:cNvPr id="83" name="図 82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>
              <a:lum/>
            </a:blip>
            <a:stretch>
              <a:fillRect/>
            </a:stretch>
          </p:blipFill>
          <p:spPr>
            <a:xfrm>
              <a:off x="5618006" y="2514540"/>
              <a:ext cx="228600" cy="176784"/>
            </a:xfrm>
            <a:prstGeom prst="rect">
              <a:avLst/>
            </a:prstGeom>
          </p:spPr>
        </p:pic>
        <p:pic>
          <p:nvPicPr>
            <p:cNvPr id="84" name="図 83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4">
              <a:lum/>
            </a:blip>
            <a:stretch>
              <a:fillRect/>
            </a:stretch>
          </p:blipFill>
          <p:spPr>
            <a:xfrm>
              <a:off x="6102772" y="2508759"/>
              <a:ext cx="228600" cy="176784"/>
            </a:xfrm>
            <a:prstGeom prst="rect">
              <a:avLst/>
            </a:prstGeom>
          </p:spPr>
        </p:pic>
        <p:pic>
          <p:nvPicPr>
            <p:cNvPr id="85" name="図 84" descr="txp_fig.pn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5">
              <a:lum/>
            </a:blip>
            <a:stretch>
              <a:fillRect/>
            </a:stretch>
          </p:blipFill>
          <p:spPr>
            <a:xfrm>
              <a:off x="7061632" y="2506348"/>
              <a:ext cx="278891" cy="176783"/>
            </a:xfrm>
            <a:prstGeom prst="rect">
              <a:avLst/>
            </a:prstGeom>
          </p:spPr>
        </p:pic>
        <p:sp>
          <p:nvSpPr>
            <p:cNvPr id="92" name="Text Box 5"/>
            <p:cNvSpPr txBox="1">
              <a:spLocks noChangeArrowheads="1"/>
            </p:cNvSpPr>
            <p:nvPr/>
          </p:nvSpPr>
          <p:spPr bwMode="auto">
            <a:xfrm>
              <a:off x="4761313" y="2004993"/>
              <a:ext cx="6224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kumimoji="1" lang="en-US" altLang="ja-JP" sz="2400" b="1" dirty="0" smtClean="0">
                  <a:solidFill>
                    <a:srgbClr val="FF0066"/>
                  </a:solidFill>
                  <a:latin typeface="Calibri" pitchFamily="34" charset="0"/>
                </a:rPr>
                <a:t>TSF</a:t>
              </a:r>
              <a:endParaRPr kumimoji="1" lang="ja-JP" altLang="en-US" sz="2400" b="1" dirty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</p:grpSp>
      <p:pic>
        <p:nvPicPr>
          <p:cNvPr id="94" name="Picture 2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3132507" y="4389998"/>
            <a:ext cx="279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Rectangle 12"/>
          <p:cNvSpPr>
            <a:spLocks noChangeArrowheads="1"/>
          </p:cNvSpPr>
          <p:nvPr/>
        </p:nvSpPr>
        <p:spPr bwMode="auto">
          <a:xfrm>
            <a:off x="2668957" y="2975536"/>
            <a:ext cx="1495425" cy="935037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96" name="Rectangle 11"/>
          <p:cNvSpPr>
            <a:spLocks noChangeArrowheads="1"/>
          </p:cNvSpPr>
          <p:nvPr/>
        </p:nvSpPr>
        <p:spPr bwMode="auto">
          <a:xfrm>
            <a:off x="2489570" y="2796148"/>
            <a:ext cx="1495425" cy="935038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97" name="Rectangle 4"/>
          <p:cNvSpPr>
            <a:spLocks noChangeArrowheads="1"/>
          </p:cNvSpPr>
          <p:nvPr/>
        </p:nvSpPr>
        <p:spPr bwMode="auto">
          <a:xfrm>
            <a:off x="559170" y="2616761"/>
            <a:ext cx="1495425" cy="93503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99CC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 eaLnBrk="1" hangingPunct="1">
              <a:lnSpc>
                <a:spcPts val="1800"/>
              </a:lnSpc>
            </a:pP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Observed </a:t>
            </a:r>
            <a:b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magnitude</a:t>
            </a:r>
            <a:b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spectrogram </a:t>
            </a:r>
            <a:r>
              <a:rPr kumimoji="1" lang="en-US" altLang="ja-JP" sz="1800" b="1" dirty="0" smtClean="0">
                <a:latin typeface="Calibri" pitchFamily="34" charset="0"/>
                <a:ea typeface="HGPｺﾞｼｯｸM" pitchFamily="50" charset="-128"/>
              </a:rPr>
              <a:t>Y</a:t>
            </a:r>
            <a:endParaRPr kumimoji="1" lang="en-US" altLang="ja-JP" sz="1800" b="1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98" name="Text Box 5"/>
          <p:cNvSpPr txBox="1">
            <a:spLocks noChangeArrowheads="1"/>
          </p:cNvSpPr>
          <p:nvPr/>
        </p:nvSpPr>
        <p:spPr bwMode="auto">
          <a:xfrm>
            <a:off x="396738" y="2004993"/>
            <a:ext cx="7970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en-US" altLang="ja-JP" sz="2400" b="1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NMF</a:t>
            </a:r>
            <a:endParaRPr kumimoji="1" lang="ja-JP" altLang="en-US" sz="2400" b="1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99" name="Rectangle 10"/>
          <p:cNvSpPr>
            <a:spLocks noChangeArrowheads="1"/>
          </p:cNvSpPr>
          <p:nvPr/>
        </p:nvSpPr>
        <p:spPr bwMode="auto">
          <a:xfrm>
            <a:off x="2310182" y="2616761"/>
            <a:ext cx="1495425" cy="93503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CCEC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00" name="AutoShape 14"/>
          <p:cNvSpPr>
            <a:spLocks/>
          </p:cNvSpPr>
          <p:nvPr/>
        </p:nvSpPr>
        <p:spPr bwMode="auto">
          <a:xfrm rot="-2698154">
            <a:off x="4005632" y="2431023"/>
            <a:ext cx="120650" cy="534988"/>
          </a:xfrm>
          <a:prstGeom prst="rightBrace">
            <a:avLst>
              <a:gd name="adj1" fmla="val 3695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eaLnBrk="1" hangingPunct="1"/>
            <a:endParaRPr kumimoji="1" lang="ja-JP" altLang="en-US" sz="180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01" name="Rectangle 15"/>
          <p:cNvSpPr>
            <a:spLocks noChangeArrowheads="1"/>
          </p:cNvSpPr>
          <p:nvPr/>
        </p:nvSpPr>
        <p:spPr bwMode="auto">
          <a:xfrm>
            <a:off x="2308595" y="4228073"/>
            <a:ext cx="119062" cy="935038"/>
          </a:xfrm>
          <a:prstGeom prst="rect">
            <a:avLst/>
          </a:prstGeom>
          <a:solidFill>
            <a:srgbClr val="6699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02" name="Rectangle 16"/>
          <p:cNvSpPr>
            <a:spLocks noChangeArrowheads="1"/>
          </p:cNvSpPr>
          <p:nvPr/>
        </p:nvSpPr>
        <p:spPr bwMode="auto">
          <a:xfrm>
            <a:off x="2587995" y="4228073"/>
            <a:ext cx="1495425" cy="123825"/>
          </a:xfrm>
          <a:prstGeom prst="rect">
            <a:avLst/>
          </a:prstGeom>
          <a:solidFill>
            <a:srgbClr val="FF66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/>
            <a:endParaRPr kumimoji="1" lang="en-US" altLang="ja-JP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03" name="Freeform 17"/>
          <p:cNvSpPr>
            <a:spLocks/>
          </p:cNvSpPr>
          <p:nvPr/>
        </p:nvSpPr>
        <p:spPr bwMode="auto">
          <a:xfrm>
            <a:off x="2137145" y="3388286"/>
            <a:ext cx="166687" cy="830262"/>
          </a:xfrm>
          <a:custGeom>
            <a:avLst/>
            <a:gdLst>
              <a:gd name="T0" fmla="*/ 2147483647 w 105"/>
              <a:gd name="T1" fmla="*/ 0 h 523"/>
              <a:gd name="T2" fmla="*/ 2147483647 w 105"/>
              <a:gd name="T3" fmla="*/ 2147483647 h 523"/>
              <a:gd name="T4" fmla="*/ 2147483647 w 105"/>
              <a:gd name="T5" fmla="*/ 2147483647 h 523"/>
              <a:gd name="T6" fmla="*/ 2147483647 w 105"/>
              <a:gd name="T7" fmla="*/ 2147483647 h 523"/>
              <a:gd name="T8" fmla="*/ 0 60000 65536"/>
              <a:gd name="T9" fmla="*/ 0 60000 65536"/>
              <a:gd name="T10" fmla="*/ 0 60000 65536"/>
              <a:gd name="T11" fmla="*/ 0 60000 65536"/>
              <a:gd name="T12" fmla="*/ 0 w 105"/>
              <a:gd name="T13" fmla="*/ 0 h 523"/>
              <a:gd name="T14" fmla="*/ 105 w 105"/>
              <a:gd name="T15" fmla="*/ 523 h 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" h="523">
                <a:moveTo>
                  <a:pt x="105" y="0"/>
                </a:moveTo>
                <a:cubicBezTo>
                  <a:pt x="93" y="19"/>
                  <a:pt x="51" y="65"/>
                  <a:pt x="35" y="116"/>
                </a:cubicBezTo>
                <a:cubicBezTo>
                  <a:pt x="18" y="167"/>
                  <a:pt x="0" y="237"/>
                  <a:pt x="3" y="305"/>
                </a:cubicBezTo>
                <a:cubicBezTo>
                  <a:pt x="6" y="373"/>
                  <a:pt x="45" y="478"/>
                  <a:pt x="56" y="523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eaLnBrk="1" hangingPunct="1"/>
            <a:endParaRPr kumimoji="1" lang="ja-JP" altLang="en-US" sz="1800">
              <a:latin typeface="Calibri" pitchFamily="34" charset="0"/>
              <a:ea typeface="HGPｺﾞｼｯｸM" pitchFamily="50" charset="-128"/>
            </a:endParaRPr>
          </a:p>
        </p:txBody>
      </p:sp>
      <p:pic>
        <p:nvPicPr>
          <p:cNvPr id="104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459407" y="4239186"/>
            <a:ext cx="106363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 Box 19"/>
          <p:cNvSpPr txBox="1">
            <a:spLocks noChangeArrowheads="1"/>
          </p:cNvSpPr>
          <p:nvPr/>
        </p:nvSpPr>
        <p:spPr bwMode="auto">
          <a:xfrm>
            <a:off x="1043158" y="4361423"/>
            <a:ext cx="9733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lnSpc>
                <a:spcPts val="1800"/>
              </a:lnSpc>
            </a:pPr>
            <a: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  <a:t>Basis</a:t>
            </a:r>
            <a:b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  <a:t>spectrum</a:t>
            </a:r>
            <a:endParaRPr kumimoji="1" lang="en-US" altLang="ja-JP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06" name="Freeform 20"/>
          <p:cNvSpPr>
            <a:spLocks/>
          </p:cNvSpPr>
          <p:nvPr/>
        </p:nvSpPr>
        <p:spPr bwMode="auto">
          <a:xfrm>
            <a:off x="1987920" y="4882104"/>
            <a:ext cx="322262" cy="160338"/>
          </a:xfrm>
          <a:custGeom>
            <a:avLst/>
            <a:gdLst>
              <a:gd name="T0" fmla="*/ 2147483647 w 203"/>
              <a:gd name="T1" fmla="*/ 2147483647 h 101"/>
              <a:gd name="T2" fmla="*/ 2147483647 w 203"/>
              <a:gd name="T3" fmla="*/ 2147483647 h 101"/>
              <a:gd name="T4" fmla="*/ 2147483647 w 203"/>
              <a:gd name="T5" fmla="*/ 2147483647 h 101"/>
              <a:gd name="T6" fmla="*/ 2147483647 w 203"/>
              <a:gd name="T7" fmla="*/ 2147483647 h 101"/>
              <a:gd name="T8" fmla="*/ 0 w 203"/>
              <a:gd name="T9" fmla="*/ 0 h 1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3"/>
              <a:gd name="T16" fmla="*/ 0 h 101"/>
              <a:gd name="T17" fmla="*/ 203 w 203"/>
              <a:gd name="T18" fmla="*/ 101 h 1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3" h="101">
                <a:moveTo>
                  <a:pt x="203" y="92"/>
                </a:moveTo>
                <a:cubicBezTo>
                  <a:pt x="192" y="94"/>
                  <a:pt x="182" y="96"/>
                  <a:pt x="165" y="96"/>
                </a:cubicBezTo>
                <a:cubicBezTo>
                  <a:pt x="148" y="96"/>
                  <a:pt x="123" y="101"/>
                  <a:pt x="102" y="92"/>
                </a:cubicBezTo>
                <a:cubicBezTo>
                  <a:pt x="81" y="83"/>
                  <a:pt x="56" y="58"/>
                  <a:pt x="39" y="43"/>
                </a:cubicBezTo>
                <a:cubicBezTo>
                  <a:pt x="22" y="28"/>
                  <a:pt x="11" y="14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eaLnBrk="1" hangingPunct="1"/>
            <a:endParaRPr kumimoji="1" lang="ja-JP" altLang="en-US" sz="180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07" name="Text Box 21"/>
          <p:cNvSpPr txBox="1">
            <a:spLocks noChangeArrowheads="1"/>
          </p:cNvSpPr>
          <p:nvPr/>
        </p:nvSpPr>
        <p:spPr bwMode="auto">
          <a:xfrm>
            <a:off x="2368173" y="2678637"/>
            <a:ext cx="136402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lnSpc>
                <a:spcPts val="1800"/>
              </a:lnSpc>
            </a:pP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Magnitude</a:t>
            </a:r>
            <a:b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sz="1800" dirty="0" smtClean="0">
                <a:latin typeface="Calibri" pitchFamily="34" charset="0"/>
                <a:ea typeface="HGPｺﾞｼｯｸM" pitchFamily="50" charset="-128"/>
              </a:rPr>
              <a:t>spectrogram</a:t>
            </a:r>
          </a:p>
          <a:p>
            <a:pPr algn="l" eaLnBrk="1" hangingPunct="1">
              <a:lnSpc>
                <a:spcPts val="1800"/>
              </a:lnSpc>
            </a:pPr>
            <a:r>
              <a:rPr kumimoji="1" lang="en-US" altLang="ja-JP" sz="1800" dirty="0" smtClean="0">
                <a:latin typeface="Calibri" pitchFamily="34" charset="0"/>
              </a:rPr>
              <a:t>of source 1</a:t>
            </a:r>
            <a:endParaRPr kumimoji="1" lang="ja-JP" altLang="en-US" sz="1200" dirty="0">
              <a:latin typeface="Calibri" pitchFamily="34" charset="0"/>
              <a:ea typeface="HGPｺﾞｼｯｸM" pitchFamily="50" charset="-128"/>
            </a:endParaRPr>
          </a:p>
        </p:txBody>
      </p:sp>
      <p:pic>
        <p:nvPicPr>
          <p:cNvPr id="108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000620" y="4278873"/>
            <a:ext cx="279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" name="Text Box 26"/>
          <p:cNvSpPr txBox="1">
            <a:spLocks noChangeArrowheads="1"/>
          </p:cNvSpPr>
          <p:nvPr/>
        </p:nvSpPr>
        <p:spPr bwMode="auto">
          <a:xfrm>
            <a:off x="2870741" y="4575736"/>
            <a:ext cx="126310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lnSpc>
                <a:spcPts val="1800"/>
              </a:lnSpc>
            </a:pPr>
            <a: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  <a:t>Time-varying</a:t>
            </a:r>
            <a:b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</a:br>
            <a:r>
              <a:rPr kumimoji="1" lang="en-US" altLang="ja-JP" dirty="0" smtClean="0">
                <a:latin typeface="Calibri" pitchFamily="34" charset="0"/>
                <a:ea typeface="HGPｺﾞｼｯｸM" pitchFamily="50" charset="-128"/>
              </a:rPr>
              <a:t>amplitude</a:t>
            </a:r>
            <a:endParaRPr kumimoji="1" lang="ja-JP" altLang="en-US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10" name="Text Box 27"/>
          <p:cNvSpPr txBox="1">
            <a:spLocks noChangeArrowheads="1"/>
          </p:cNvSpPr>
          <p:nvPr/>
        </p:nvSpPr>
        <p:spPr bwMode="auto">
          <a:xfrm>
            <a:off x="1578684" y="3518436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en-US" altLang="ja-JP" sz="1400" dirty="0" smtClean="0">
                <a:latin typeface="Calibri" pitchFamily="34" charset="0"/>
                <a:ea typeface="HGPｺﾞｼｯｸM" pitchFamily="50" charset="-128"/>
              </a:rPr>
              <a:t>Time</a:t>
            </a:r>
            <a:endParaRPr kumimoji="1" lang="ja-JP" altLang="en-US" sz="14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111" name="Text Box 28"/>
          <p:cNvSpPr txBox="1">
            <a:spLocks noChangeArrowheads="1"/>
          </p:cNvSpPr>
          <p:nvPr/>
        </p:nvSpPr>
        <p:spPr bwMode="auto">
          <a:xfrm rot="-5400000">
            <a:off x="-47642" y="2816470"/>
            <a:ext cx="9469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kumimoji="1" lang="en-US" altLang="ja-JP" sz="1400" dirty="0" smtClean="0">
                <a:latin typeface="Calibri" pitchFamily="34" charset="0"/>
                <a:ea typeface="HGPｺﾞｼｯｸM" pitchFamily="50" charset="-128"/>
              </a:rPr>
              <a:t>Frequency</a:t>
            </a:r>
            <a:endParaRPr kumimoji="1" lang="ja-JP" altLang="en-US" sz="1400" dirty="0">
              <a:latin typeface="Calibri" pitchFamily="34" charset="0"/>
              <a:ea typeface="HGPｺﾞｼｯｸM" pitchFamily="50" charset="-128"/>
            </a:endParaRPr>
          </a:p>
        </p:txBody>
      </p:sp>
      <p:pic>
        <p:nvPicPr>
          <p:cNvPr id="112" name="Picture 4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2091107" y="3005698"/>
            <a:ext cx="177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7" name="グループ化 56"/>
          <p:cNvGrpSpPr/>
          <p:nvPr/>
        </p:nvGrpSpPr>
        <p:grpSpPr>
          <a:xfrm>
            <a:off x="2822443" y="5264112"/>
            <a:ext cx="2304000" cy="1268493"/>
            <a:chOff x="2822443" y="5264112"/>
            <a:chExt cx="2304000" cy="1268493"/>
          </a:xfrm>
        </p:grpSpPr>
        <p:sp>
          <p:nvSpPr>
            <p:cNvPr id="123" name="角丸四角形吹き出し 122"/>
            <p:cNvSpPr/>
            <p:nvPr/>
          </p:nvSpPr>
          <p:spPr bwMode="auto">
            <a:xfrm>
              <a:off x="2822443" y="5264112"/>
              <a:ext cx="2304000" cy="1268493"/>
            </a:xfrm>
            <a:prstGeom prst="wedgeRoundRectCallout">
              <a:avLst>
                <a:gd name="adj1" fmla="val 66828"/>
                <a:gd name="adj2" fmla="val -16715"/>
                <a:gd name="adj3" fmla="val 16667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121" name="グループ化 120"/>
            <p:cNvGrpSpPr/>
            <p:nvPr/>
          </p:nvGrpSpPr>
          <p:grpSpPr>
            <a:xfrm>
              <a:off x="2903800" y="5447745"/>
              <a:ext cx="2082800" cy="935038"/>
              <a:chOff x="2397113" y="5597568"/>
              <a:chExt cx="2082800" cy="935038"/>
            </a:xfrm>
          </p:grpSpPr>
          <p:pic>
            <p:nvPicPr>
              <p:cNvPr id="113" name="Picture 25" descr="txp_fi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3529000" y="5759493"/>
                <a:ext cx="279400" cy="17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4" name="Rectangle 15"/>
              <p:cNvSpPr>
                <a:spLocks noChangeArrowheads="1"/>
              </p:cNvSpPr>
              <p:nvPr/>
            </p:nvSpPr>
            <p:spPr bwMode="auto">
              <a:xfrm>
                <a:off x="2705088" y="5597568"/>
                <a:ext cx="119062" cy="935038"/>
              </a:xfrm>
              <a:prstGeom prst="rect">
                <a:avLst/>
              </a:prstGeom>
              <a:solidFill>
                <a:srgbClr val="6699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eaLnBrk="1" hangingPunct="1"/>
                <a:endParaRPr kumimoji="1" lang="en-US" altLang="ja-JP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115" name="Rectangle 16"/>
              <p:cNvSpPr>
                <a:spLocks noChangeArrowheads="1"/>
              </p:cNvSpPr>
              <p:nvPr/>
            </p:nvSpPr>
            <p:spPr bwMode="auto">
              <a:xfrm>
                <a:off x="2984488" y="5597568"/>
                <a:ext cx="1495425" cy="123825"/>
              </a:xfrm>
              <a:prstGeom prst="rect">
                <a:avLst/>
              </a:prstGeom>
              <a:solidFill>
                <a:srgbClr val="FF66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eaLnBrk="1" hangingPunct="1"/>
                <a:endParaRPr kumimoji="1" lang="en-US" altLang="ja-JP">
                  <a:latin typeface="Calibri" pitchFamily="34" charset="0"/>
                  <a:ea typeface="HGPｺﾞｼｯｸM" pitchFamily="50" charset="-128"/>
                </a:endParaRPr>
              </a:p>
            </p:txBody>
          </p:sp>
          <p:pic>
            <p:nvPicPr>
              <p:cNvPr id="116" name="Picture 18" descr="txp_fi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2855900" y="5608681"/>
                <a:ext cx="106363" cy="106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9" name="Picture 23" descr="txp_fig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2397113" y="5648368"/>
                <a:ext cx="279400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4" name="テキスト ボックス 123"/>
            <p:cNvSpPr txBox="1"/>
            <p:nvPr/>
          </p:nvSpPr>
          <p:spPr>
            <a:xfrm>
              <a:off x="3629410" y="5893837"/>
              <a:ext cx="1039900" cy="557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kumimoji="1" lang="en-US" altLang="ja-JP" sz="1800" dirty="0" smtClean="0">
                  <a:latin typeface="Calibri" pitchFamily="34" charset="0"/>
                </a:rPr>
                <a:t>Rank-1</a:t>
              </a:r>
            </a:p>
            <a:p>
              <a:pPr algn="l">
                <a:lnSpc>
                  <a:spcPts val="1800"/>
                </a:lnSpc>
              </a:pPr>
              <a:r>
                <a:rPr kumimoji="1" lang="en-US" altLang="ja-JP" sz="1800" dirty="0" smtClean="0">
                  <a:latin typeface="Calibri" pitchFamily="34" charset="0"/>
                </a:rPr>
                <a:t>structure</a:t>
              </a:r>
              <a:endParaRPr kumimoji="1" lang="ja-JP" altLang="en-US" sz="1800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71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図 148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lum/>
          </a:blip>
          <a:stretch>
            <a:fillRect/>
          </a:stretch>
        </p:blipFill>
        <p:spPr>
          <a:xfrm>
            <a:off x="701622" y="1311244"/>
            <a:ext cx="5867407" cy="129540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Problem formulation of TSF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Optimization problem</a:t>
            </a:r>
            <a:endParaRPr kumimoji="1" lang="ja-JP" altLang="en-US" dirty="0"/>
          </a:p>
        </p:txBody>
      </p:sp>
      <p:cxnSp>
        <p:nvCxnSpPr>
          <p:cNvPr id="72" name="直線コネクタ 71"/>
          <p:cNvCxnSpPr/>
          <p:nvPr/>
        </p:nvCxnSpPr>
        <p:spPr bwMode="auto">
          <a:xfrm>
            <a:off x="2842283" y="1675892"/>
            <a:ext cx="72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3" name="グループ化 52"/>
          <p:cNvGrpSpPr/>
          <p:nvPr/>
        </p:nvGrpSpPr>
        <p:grpSpPr>
          <a:xfrm>
            <a:off x="893505" y="2894841"/>
            <a:ext cx="2772000" cy="2507449"/>
            <a:chOff x="893505" y="2894841"/>
            <a:chExt cx="2772000" cy="2507449"/>
          </a:xfrm>
        </p:grpSpPr>
        <p:sp>
          <p:nvSpPr>
            <p:cNvPr id="117" name="正方形/長方形 116"/>
            <p:cNvSpPr/>
            <p:nvPr/>
          </p:nvSpPr>
          <p:spPr bwMode="auto">
            <a:xfrm>
              <a:off x="893505" y="2894841"/>
              <a:ext cx="2772000" cy="2507449"/>
            </a:xfrm>
            <a:prstGeom prst="rect">
              <a:avLst/>
            </a:prstGeom>
            <a:solidFill>
              <a:srgbClr val="CCECFF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03" name="正方形/長方形 102"/>
            <p:cNvSpPr/>
            <p:nvPr/>
          </p:nvSpPr>
          <p:spPr bwMode="auto">
            <a:xfrm>
              <a:off x="1193434" y="3344085"/>
              <a:ext cx="146052" cy="178913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99CCFF"/>
                </a:gs>
              </a:gsLst>
              <a:lin ang="5400000" scaled="1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04" name="正方形/長方形 103"/>
            <p:cNvSpPr/>
            <p:nvPr/>
          </p:nvSpPr>
          <p:spPr bwMode="auto">
            <a:xfrm>
              <a:off x="1741129" y="3344085"/>
              <a:ext cx="146052" cy="178913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FF99"/>
                </a:gs>
              </a:gsLst>
              <a:lin ang="5400000" scaled="1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06" name="正方形/長方形 105"/>
            <p:cNvSpPr/>
            <p:nvPr/>
          </p:nvSpPr>
          <p:spPr bwMode="auto">
            <a:xfrm>
              <a:off x="2215798" y="3344085"/>
              <a:ext cx="146052" cy="178913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FF99"/>
                </a:gs>
              </a:gsLst>
              <a:lin ang="5400000" scaled="1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07" name="正方形/長方形 106"/>
            <p:cNvSpPr/>
            <p:nvPr/>
          </p:nvSpPr>
          <p:spPr bwMode="auto">
            <a:xfrm>
              <a:off x="3201649" y="3344085"/>
              <a:ext cx="146052" cy="17891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00FF99"/>
                </a:gs>
              </a:gsLst>
              <a:lin ang="5400000" scaled="1"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23" name="図 122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1163210" y="3052234"/>
              <a:ext cx="176784" cy="202692"/>
            </a:xfrm>
            <a:prstGeom prst="rect">
              <a:avLst/>
            </a:prstGeom>
            <a:noFill/>
          </p:spPr>
        </p:pic>
        <p:pic>
          <p:nvPicPr>
            <p:cNvPr id="124" name="図 12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1684997" y="3058269"/>
              <a:ext cx="228600" cy="176784"/>
            </a:xfrm>
            <a:prstGeom prst="rect">
              <a:avLst/>
            </a:prstGeom>
            <a:noFill/>
          </p:spPr>
        </p:pic>
        <p:pic>
          <p:nvPicPr>
            <p:cNvPr id="125" name="図 124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2169762" y="3052488"/>
              <a:ext cx="228600" cy="176784"/>
            </a:xfrm>
            <a:prstGeom prst="rect">
              <a:avLst/>
            </a:prstGeom>
            <a:noFill/>
          </p:spPr>
        </p:pic>
        <p:pic>
          <p:nvPicPr>
            <p:cNvPr id="126" name="図 125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3128878" y="3050078"/>
              <a:ext cx="278890" cy="176783"/>
            </a:xfrm>
            <a:prstGeom prst="rect">
              <a:avLst/>
            </a:prstGeom>
            <a:noFill/>
          </p:spPr>
        </p:pic>
        <p:pic>
          <p:nvPicPr>
            <p:cNvPr id="127" name="図 126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1449532" y="4173220"/>
              <a:ext cx="176784" cy="100584"/>
            </a:xfrm>
            <a:prstGeom prst="rect">
              <a:avLst/>
            </a:prstGeom>
            <a:noFill/>
          </p:spPr>
        </p:pic>
        <p:pic>
          <p:nvPicPr>
            <p:cNvPr id="128" name="図 127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1966495" y="4127498"/>
              <a:ext cx="176784" cy="202692"/>
            </a:xfrm>
            <a:prstGeom prst="rect">
              <a:avLst/>
            </a:prstGeom>
            <a:noFill/>
          </p:spPr>
        </p:pic>
        <p:pic>
          <p:nvPicPr>
            <p:cNvPr id="129" name="図 128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2435383" y="4127498"/>
              <a:ext cx="176784" cy="202692"/>
            </a:xfrm>
            <a:prstGeom prst="rect">
              <a:avLst/>
            </a:prstGeom>
            <a:noFill/>
          </p:spPr>
        </p:pic>
        <p:pic>
          <p:nvPicPr>
            <p:cNvPr id="130" name="図 129" descr="txp_fig.pn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2952346" y="4127498"/>
              <a:ext cx="176784" cy="202692"/>
            </a:xfrm>
            <a:prstGeom prst="rect">
              <a:avLst/>
            </a:prstGeom>
            <a:noFill/>
          </p:spPr>
        </p:pic>
        <p:pic>
          <p:nvPicPr>
            <p:cNvPr id="131" name="図 130" descr="txp_fig.pn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2630909" y="4200523"/>
              <a:ext cx="278890" cy="50292"/>
            </a:xfrm>
            <a:prstGeom prst="rect">
              <a:avLst/>
            </a:prstGeom>
            <a:noFill/>
          </p:spPr>
        </p:pic>
      </p:grpSp>
      <p:grpSp>
        <p:nvGrpSpPr>
          <p:cNvPr id="51" name="グループ化 50"/>
          <p:cNvGrpSpPr/>
          <p:nvPr/>
        </p:nvGrpSpPr>
        <p:grpSpPr>
          <a:xfrm>
            <a:off x="4284513" y="3576891"/>
            <a:ext cx="4644000" cy="1836000"/>
            <a:chOff x="4284513" y="3576891"/>
            <a:chExt cx="4644000" cy="1836000"/>
          </a:xfrm>
        </p:grpSpPr>
        <p:sp>
          <p:nvSpPr>
            <p:cNvPr id="71" name="正方形/長方形 70"/>
            <p:cNvSpPr/>
            <p:nvPr/>
          </p:nvSpPr>
          <p:spPr bwMode="auto">
            <a:xfrm>
              <a:off x="4284513" y="3576891"/>
              <a:ext cx="4644000" cy="1836000"/>
            </a:xfrm>
            <a:prstGeom prst="rect">
              <a:avLst/>
            </a:prstGeom>
            <a:solidFill>
              <a:srgbClr val="CCECFF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 bwMode="auto">
            <a:xfrm>
              <a:off x="7082920" y="4080206"/>
              <a:ext cx="108000" cy="114084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 bwMode="auto">
            <a:xfrm rot="16200000">
              <a:off x="6345990" y="3616099"/>
              <a:ext cx="216000" cy="11520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grpSp>
          <p:nvGrpSpPr>
            <p:cNvPr id="76" name="グループ化 592"/>
            <p:cNvGrpSpPr/>
            <p:nvPr/>
          </p:nvGrpSpPr>
          <p:grpSpPr>
            <a:xfrm>
              <a:off x="6025629" y="4123448"/>
              <a:ext cx="377491" cy="144000"/>
              <a:chOff x="10777538" y="3851775"/>
              <a:chExt cx="2205038" cy="1981200"/>
            </a:xfrm>
            <a:solidFill>
              <a:srgbClr val="CCECFF"/>
            </a:solidFill>
          </p:grpSpPr>
          <p:sp>
            <p:nvSpPr>
              <p:cNvPr id="85" name="Freeform 511"/>
              <p:cNvSpPr>
                <a:spLocks/>
              </p:cNvSpPr>
              <p:nvPr/>
            </p:nvSpPr>
            <p:spPr bwMode="auto">
              <a:xfrm>
                <a:off x="10777538" y="4153399"/>
                <a:ext cx="1106488" cy="1679576"/>
              </a:xfrm>
              <a:custGeom>
                <a:avLst/>
                <a:gdLst/>
                <a:ahLst/>
                <a:cxnLst>
                  <a:cxn ang="0">
                    <a:pos x="11" y="440"/>
                  </a:cxn>
                  <a:cxn ang="0">
                    <a:pos x="27" y="440"/>
                  </a:cxn>
                  <a:cxn ang="0">
                    <a:pos x="46" y="436"/>
                  </a:cxn>
                  <a:cxn ang="0">
                    <a:pos x="61" y="428"/>
                  </a:cxn>
                  <a:cxn ang="0">
                    <a:pos x="76" y="421"/>
                  </a:cxn>
                  <a:cxn ang="0">
                    <a:pos x="95" y="413"/>
                  </a:cxn>
                  <a:cxn ang="0">
                    <a:pos x="110" y="406"/>
                  </a:cxn>
                  <a:cxn ang="0">
                    <a:pos x="125" y="406"/>
                  </a:cxn>
                  <a:cxn ang="0">
                    <a:pos x="144" y="413"/>
                  </a:cxn>
                  <a:cxn ang="0">
                    <a:pos x="159" y="428"/>
                  </a:cxn>
                  <a:cxn ang="0">
                    <a:pos x="174" y="459"/>
                  </a:cxn>
                  <a:cxn ang="0">
                    <a:pos x="193" y="493"/>
                  </a:cxn>
                  <a:cxn ang="0">
                    <a:pos x="208" y="534"/>
                  </a:cxn>
                  <a:cxn ang="0">
                    <a:pos x="223" y="576"/>
                  </a:cxn>
                  <a:cxn ang="0">
                    <a:pos x="242" y="614"/>
                  </a:cxn>
                  <a:cxn ang="0">
                    <a:pos x="258" y="641"/>
                  </a:cxn>
                  <a:cxn ang="0">
                    <a:pos x="273" y="644"/>
                  </a:cxn>
                  <a:cxn ang="0">
                    <a:pos x="292" y="629"/>
                  </a:cxn>
                  <a:cxn ang="0">
                    <a:pos x="307" y="588"/>
                  </a:cxn>
                  <a:cxn ang="0">
                    <a:pos x="322" y="523"/>
                  </a:cxn>
                  <a:cxn ang="0">
                    <a:pos x="341" y="436"/>
                  </a:cxn>
                  <a:cxn ang="0">
                    <a:pos x="356" y="337"/>
                  </a:cxn>
                  <a:cxn ang="0">
                    <a:pos x="371" y="231"/>
                  </a:cxn>
                  <a:cxn ang="0">
                    <a:pos x="390" y="136"/>
                  </a:cxn>
                  <a:cxn ang="0">
                    <a:pos x="405" y="57"/>
                  </a:cxn>
                  <a:cxn ang="0">
                    <a:pos x="420" y="11"/>
                  </a:cxn>
                  <a:cxn ang="0">
                    <a:pos x="439" y="4"/>
                  </a:cxn>
                  <a:cxn ang="0">
                    <a:pos x="454" y="38"/>
                  </a:cxn>
                  <a:cxn ang="0">
                    <a:pos x="470" y="114"/>
                  </a:cxn>
                  <a:cxn ang="0">
                    <a:pos x="488" y="231"/>
                  </a:cxn>
                  <a:cxn ang="0">
                    <a:pos x="504" y="375"/>
                  </a:cxn>
                  <a:cxn ang="0">
                    <a:pos x="519" y="538"/>
                  </a:cxn>
                  <a:cxn ang="0">
                    <a:pos x="538" y="701"/>
                  </a:cxn>
                  <a:cxn ang="0">
                    <a:pos x="553" y="849"/>
                  </a:cxn>
                  <a:cxn ang="0">
                    <a:pos x="568" y="967"/>
                  </a:cxn>
                  <a:cxn ang="0">
                    <a:pos x="587" y="1039"/>
                  </a:cxn>
                  <a:cxn ang="0">
                    <a:pos x="602" y="1058"/>
                  </a:cxn>
                  <a:cxn ang="0">
                    <a:pos x="617" y="1020"/>
                  </a:cxn>
                  <a:cxn ang="0">
                    <a:pos x="636" y="925"/>
                  </a:cxn>
                  <a:cxn ang="0">
                    <a:pos x="651" y="785"/>
                  </a:cxn>
                  <a:cxn ang="0">
                    <a:pos x="666" y="610"/>
                  </a:cxn>
                  <a:cxn ang="0">
                    <a:pos x="685" y="421"/>
                  </a:cxn>
                </a:cxnLst>
                <a:rect l="0" t="0" r="r" b="b"/>
                <a:pathLst>
                  <a:path w="697" h="1058">
                    <a:moveTo>
                      <a:pt x="0" y="440"/>
                    </a:moveTo>
                    <a:lnTo>
                      <a:pt x="4" y="440"/>
                    </a:lnTo>
                    <a:lnTo>
                      <a:pt x="11" y="440"/>
                    </a:lnTo>
                    <a:lnTo>
                      <a:pt x="15" y="440"/>
                    </a:lnTo>
                    <a:lnTo>
                      <a:pt x="23" y="440"/>
                    </a:lnTo>
                    <a:lnTo>
                      <a:pt x="27" y="440"/>
                    </a:lnTo>
                    <a:lnTo>
                      <a:pt x="34" y="440"/>
                    </a:lnTo>
                    <a:lnTo>
                      <a:pt x="38" y="436"/>
                    </a:lnTo>
                    <a:lnTo>
                      <a:pt x="46" y="436"/>
                    </a:lnTo>
                    <a:lnTo>
                      <a:pt x="49" y="432"/>
                    </a:lnTo>
                    <a:lnTo>
                      <a:pt x="53" y="432"/>
                    </a:lnTo>
                    <a:lnTo>
                      <a:pt x="61" y="428"/>
                    </a:lnTo>
                    <a:lnTo>
                      <a:pt x="64" y="425"/>
                    </a:lnTo>
                    <a:lnTo>
                      <a:pt x="72" y="425"/>
                    </a:lnTo>
                    <a:lnTo>
                      <a:pt x="76" y="421"/>
                    </a:lnTo>
                    <a:lnTo>
                      <a:pt x="83" y="417"/>
                    </a:lnTo>
                    <a:lnTo>
                      <a:pt x="87" y="413"/>
                    </a:lnTo>
                    <a:lnTo>
                      <a:pt x="95" y="413"/>
                    </a:lnTo>
                    <a:lnTo>
                      <a:pt x="99" y="409"/>
                    </a:lnTo>
                    <a:lnTo>
                      <a:pt x="102" y="406"/>
                    </a:lnTo>
                    <a:lnTo>
                      <a:pt x="110" y="406"/>
                    </a:lnTo>
                    <a:lnTo>
                      <a:pt x="114" y="406"/>
                    </a:lnTo>
                    <a:lnTo>
                      <a:pt x="121" y="406"/>
                    </a:lnTo>
                    <a:lnTo>
                      <a:pt x="125" y="406"/>
                    </a:lnTo>
                    <a:lnTo>
                      <a:pt x="133" y="406"/>
                    </a:lnTo>
                    <a:lnTo>
                      <a:pt x="136" y="409"/>
                    </a:lnTo>
                    <a:lnTo>
                      <a:pt x="144" y="413"/>
                    </a:lnTo>
                    <a:lnTo>
                      <a:pt x="148" y="417"/>
                    </a:lnTo>
                    <a:lnTo>
                      <a:pt x="152" y="425"/>
                    </a:lnTo>
                    <a:lnTo>
                      <a:pt x="159" y="428"/>
                    </a:lnTo>
                    <a:lnTo>
                      <a:pt x="163" y="440"/>
                    </a:lnTo>
                    <a:lnTo>
                      <a:pt x="170" y="447"/>
                    </a:lnTo>
                    <a:lnTo>
                      <a:pt x="174" y="459"/>
                    </a:lnTo>
                    <a:lnTo>
                      <a:pt x="182" y="470"/>
                    </a:lnTo>
                    <a:lnTo>
                      <a:pt x="186" y="481"/>
                    </a:lnTo>
                    <a:lnTo>
                      <a:pt x="193" y="493"/>
                    </a:lnTo>
                    <a:lnTo>
                      <a:pt x="197" y="508"/>
                    </a:lnTo>
                    <a:lnTo>
                      <a:pt x="201" y="519"/>
                    </a:lnTo>
                    <a:lnTo>
                      <a:pt x="208" y="534"/>
                    </a:lnTo>
                    <a:lnTo>
                      <a:pt x="212" y="550"/>
                    </a:lnTo>
                    <a:lnTo>
                      <a:pt x="220" y="565"/>
                    </a:lnTo>
                    <a:lnTo>
                      <a:pt x="223" y="576"/>
                    </a:lnTo>
                    <a:lnTo>
                      <a:pt x="231" y="591"/>
                    </a:lnTo>
                    <a:lnTo>
                      <a:pt x="235" y="603"/>
                    </a:lnTo>
                    <a:lnTo>
                      <a:pt x="242" y="614"/>
                    </a:lnTo>
                    <a:lnTo>
                      <a:pt x="246" y="625"/>
                    </a:lnTo>
                    <a:lnTo>
                      <a:pt x="250" y="633"/>
                    </a:lnTo>
                    <a:lnTo>
                      <a:pt x="258" y="641"/>
                    </a:lnTo>
                    <a:lnTo>
                      <a:pt x="261" y="644"/>
                    </a:lnTo>
                    <a:lnTo>
                      <a:pt x="269" y="644"/>
                    </a:lnTo>
                    <a:lnTo>
                      <a:pt x="273" y="644"/>
                    </a:lnTo>
                    <a:lnTo>
                      <a:pt x="280" y="644"/>
                    </a:lnTo>
                    <a:lnTo>
                      <a:pt x="284" y="637"/>
                    </a:lnTo>
                    <a:lnTo>
                      <a:pt x="292" y="629"/>
                    </a:lnTo>
                    <a:lnTo>
                      <a:pt x="295" y="618"/>
                    </a:lnTo>
                    <a:lnTo>
                      <a:pt x="303" y="606"/>
                    </a:lnTo>
                    <a:lnTo>
                      <a:pt x="307" y="588"/>
                    </a:lnTo>
                    <a:lnTo>
                      <a:pt x="311" y="569"/>
                    </a:lnTo>
                    <a:lnTo>
                      <a:pt x="318" y="546"/>
                    </a:lnTo>
                    <a:lnTo>
                      <a:pt x="322" y="523"/>
                    </a:lnTo>
                    <a:lnTo>
                      <a:pt x="329" y="497"/>
                    </a:lnTo>
                    <a:lnTo>
                      <a:pt x="333" y="466"/>
                    </a:lnTo>
                    <a:lnTo>
                      <a:pt x="341" y="436"/>
                    </a:lnTo>
                    <a:lnTo>
                      <a:pt x="345" y="406"/>
                    </a:lnTo>
                    <a:lnTo>
                      <a:pt x="352" y="371"/>
                    </a:lnTo>
                    <a:lnTo>
                      <a:pt x="356" y="337"/>
                    </a:lnTo>
                    <a:lnTo>
                      <a:pt x="360" y="303"/>
                    </a:lnTo>
                    <a:lnTo>
                      <a:pt x="367" y="265"/>
                    </a:lnTo>
                    <a:lnTo>
                      <a:pt x="371" y="231"/>
                    </a:lnTo>
                    <a:lnTo>
                      <a:pt x="379" y="197"/>
                    </a:lnTo>
                    <a:lnTo>
                      <a:pt x="382" y="167"/>
                    </a:lnTo>
                    <a:lnTo>
                      <a:pt x="390" y="136"/>
                    </a:lnTo>
                    <a:lnTo>
                      <a:pt x="394" y="106"/>
                    </a:lnTo>
                    <a:lnTo>
                      <a:pt x="401" y="83"/>
                    </a:lnTo>
                    <a:lnTo>
                      <a:pt x="405" y="57"/>
                    </a:lnTo>
                    <a:lnTo>
                      <a:pt x="409" y="38"/>
                    </a:lnTo>
                    <a:lnTo>
                      <a:pt x="417" y="23"/>
                    </a:lnTo>
                    <a:lnTo>
                      <a:pt x="420" y="11"/>
                    </a:lnTo>
                    <a:lnTo>
                      <a:pt x="428" y="4"/>
                    </a:lnTo>
                    <a:lnTo>
                      <a:pt x="432" y="0"/>
                    </a:lnTo>
                    <a:lnTo>
                      <a:pt x="439" y="4"/>
                    </a:lnTo>
                    <a:lnTo>
                      <a:pt x="443" y="8"/>
                    </a:lnTo>
                    <a:lnTo>
                      <a:pt x="451" y="19"/>
                    </a:lnTo>
                    <a:lnTo>
                      <a:pt x="454" y="38"/>
                    </a:lnTo>
                    <a:lnTo>
                      <a:pt x="458" y="57"/>
                    </a:lnTo>
                    <a:lnTo>
                      <a:pt x="466" y="83"/>
                    </a:lnTo>
                    <a:lnTo>
                      <a:pt x="470" y="114"/>
                    </a:lnTo>
                    <a:lnTo>
                      <a:pt x="477" y="148"/>
                    </a:lnTo>
                    <a:lnTo>
                      <a:pt x="481" y="186"/>
                    </a:lnTo>
                    <a:lnTo>
                      <a:pt x="488" y="231"/>
                    </a:lnTo>
                    <a:lnTo>
                      <a:pt x="492" y="277"/>
                    </a:lnTo>
                    <a:lnTo>
                      <a:pt x="500" y="322"/>
                    </a:lnTo>
                    <a:lnTo>
                      <a:pt x="504" y="375"/>
                    </a:lnTo>
                    <a:lnTo>
                      <a:pt x="507" y="428"/>
                    </a:lnTo>
                    <a:lnTo>
                      <a:pt x="515" y="481"/>
                    </a:lnTo>
                    <a:lnTo>
                      <a:pt x="519" y="538"/>
                    </a:lnTo>
                    <a:lnTo>
                      <a:pt x="526" y="591"/>
                    </a:lnTo>
                    <a:lnTo>
                      <a:pt x="530" y="648"/>
                    </a:lnTo>
                    <a:lnTo>
                      <a:pt x="538" y="701"/>
                    </a:lnTo>
                    <a:lnTo>
                      <a:pt x="541" y="754"/>
                    </a:lnTo>
                    <a:lnTo>
                      <a:pt x="549" y="804"/>
                    </a:lnTo>
                    <a:lnTo>
                      <a:pt x="553" y="849"/>
                    </a:lnTo>
                    <a:lnTo>
                      <a:pt x="560" y="891"/>
                    </a:lnTo>
                    <a:lnTo>
                      <a:pt x="564" y="932"/>
                    </a:lnTo>
                    <a:lnTo>
                      <a:pt x="568" y="967"/>
                    </a:lnTo>
                    <a:lnTo>
                      <a:pt x="576" y="997"/>
                    </a:lnTo>
                    <a:lnTo>
                      <a:pt x="579" y="1020"/>
                    </a:lnTo>
                    <a:lnTo>
                      <a:pt x="587" y="1039"/>
                    </a:lnTo>
                    <a:lnTo>
                      <a:pt x="591" y="1050"/>
                    </a:lnTo>
                    <a:lnTo>
                      <a:pt x="598" y="1058"/>
                    </a:lnTo>
                    <a:lnTo>
                      <a:pt x="602" y="1058"/>
                    </a:lnTo>
                    <a:lnTo>
                      <a:pt x="610" y="1050"/>
                    </a:lnTo>
                    <a:lnTo>
                      <a:pt x="613" y="1039"/>
                    </a:lnTo>
                    <a:lnTo>
                      <a:pt x="617" y="1020"/>
                    </a:lnTo>
                    <a:lnTo>
                      <a:pt x="625" y="993"/>
                    </a:lnTo>
                    <a:lnTo>
                      <a:pt x="629" y="963"/>
                    </a:lnTo>
                    <a:lnTo>
                      <a:pt x="636" y="925"/>
                    </a:lnTo>
                    <a:lnTo>
                      <a:pt x="640" y="883"/>
                    </a:lnTo>
                    <a:lnTo>
                      <a:pt x="647" y="838"/>
                    </a:lnTo>
                    <a:lnTo>
                      <a:pt x="651" y="785"/>
                    </a:lnTo>
                    <a:lnTo>
                      <a:pt x="659" y="732"/>
                    </a:lnTo>
                    <a:lnTo>
                      <a:pt x="663" y="671"/>
                    </a:lnTo>
                    <a:lnTo>
                      <a:pt x="666" y="610"/>
                    </a:lnTo>
                    <a:lnTo>
                      <a:pt x="674" y="550"/>
                    </a:lnTo>
                    <a:lnTo>
                      <a:pt x="678" y="485"/>
                    </a:lnTo>
                    <a:lnTo>
                      <a:pt x="685" y="421"/>
                    </a:lnTo>
                    <a:lnTo>
                      <a:pt x="689" y="356"/>
                    </a:lnTo>
                    <a:lnTo>
                      <a:pt x="697" y="292"/>
                    </a:lnTo>
                  </a:path>
                </a:pathLst>
              </a:custGeom>
              <a:grpFill/>
              <a:ln w="1905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86" name="Freeform 512"/>
              <p:cNvSpPr>
                <a:spLocks/>
              </p:cNvSpPr>
              <p:nvPr/>
            </p:nvSpPr>
            <p:spPr bwMode="auto">
              <a:xfrm>
                <a:off x="11884026" y="3851775"/>
                <a:ext cx="1098550" cy="1763708"/>
              </a:xfrm>
              <a:custGeom>
                <a:avLst/>
                <a:gdLst/>
                <a:ahLst/>
                <a:cxnLst>
                  <a:cxn ang="0">
                    <a:pos x="11" y="361"/>
                  </a:cxn>
                  <a:cxn ang="0">
                    <a:pos x="26" y="198"/>
                  </a:cxn>
                  <a:cxn ang="0">
                    <a:pos x="41" y="80"/>
                  </a:cxn>
                  <a:cxn ang="0">
                    <a:pos x="60" y="12"/>
                  </a:cxn>
                  <a:cxn ang="0">
                    <a:pos x="75" y="0"/>
                  </a:cxn>
                  <a:cxn ang="0">
                    <a:pos x="90" y="50"/>
                  </a:cxn>
                  <a:cxn ang="0">
                    <a:pos x="109" y="148"/>
                  </a:cxn>
                  <a:cxn ang="0">
                    <a:pos x="125" y="289"/>
                  </a:cxn>
                  <a:cxn ang="0">
                    <a:pos x="140" y="455"/>
                  </a:cxn>
                  <a:cxn ang="0">
                    <a:pos x="159" y="626"/>
                  </a:cxn>
                  <a:cxn ang="0">
                    <a:pos x="174" y="793"/>
                  </a:cxn>
                  <a:cxn ang="0">
                    <a:pos x="189" y="933"/>
                  </a:cxn>
                  <a:cxn ang="0">
                    <a:pos x="208" y="1039"/>
                  </a:cxn>
                  <a:cxn ang="0">
                    <a:pos x="223" y="1100"/>
                  </a:cxn>
                  <a:cxn ang="0">
                    <a:pos x="238" y="1111"/>
                  </a:cxn>
                  <a:cxn ang="0">
                    <a:pos x="257" y="1081"/>
                  </a:cxn>
                  <a:cxn ang="0">
                    <a:pos x="272" y="1013"/>
                  </a:cxn>
                  <a:cxn ang="0">
                    <a:pos x="287" y="914"/>
                  </a:cxn>
                  <a:cxn ang="0">
                    <a:pos x="306" y="804"/>
                  </a:cxn>
                  <a:cxn ang="0">
                    <a:pos x="321" y="687"/>
                  </a:cxn>
                  <a:cxn ang="0">
                    <a:pos x="337" y="580"/>
                  </a:cxn>
                  <a:cxn ang="0">
                    <a:pos x="355" y="493"/>
                  </a:cxn>
                  <a:cxn ang="0">
                    <a:pos x="371" y="429"/>
                  </a:cxn>
                  <a:cxn ang="0">
                    <a:pos x="386" y="395"/>
                  </a:cxn>
                  <a:cxn ang="0">
                    <a:pos x="405" y="387"/>
                  </a:cxn>
                  <a:cxn ang="0">
                    <a:pos x="420" y="402"/>
                  </a:cxn>
                  <a:cxn ang="0">
                    <a:pos x="435" y="440"/>
                  </a:cxn>
                  <a:cxn ang="0">
                    <a:pos x="454" y="489"/>
                  </a:cxn>
                  <a:cxn ang="0">
                    <a:pos x="469" y="542"/>
                  </a:cxn>
                  <a:cxn ang="0">
                    <a:pos x="484" y="592"/>
                  </a:cxn>
                  <a:cxn ang="0">
                    <a:pos x="503" y="633"/>
                  </a:cxn>
                  <a:cxn ang="0">
                    <a:pos x="518" y="664"/>
                  </a:cxn>
                  <a:cxn ang="0">
                    <a:pos x="533" y="683"/>
                  </a:cxn>
                  <a:cxn ang="0">
                    <a:pos x="552" y="690"/>
                  </a:cxn>
                  <a:cxn ang="0">
                    <a:pos x="567" y="687"/>
                  </a:cxn>
                  <a:cxn ang="0">
                    <a:pos x="583" y="679"/>
                  </a:cxn>
                  <a:cxn ang="0">
                    <a:pos x="602" y="664"/>
                  </a:cxn>
                  <a:cxn ang="0">
                    <a:pos x="617" y="652"/>
                  </a:cxn>
                  <a:cxn ang="0">
                    <a:pos x="632" y="641"/>
                  </a:cxn>
                  <a:cxn ang="0">
                    <a:pos x="651" y="637"/>
                  </a:cxn>
                  <a:cxn ang="0">
                    <a:pos x="666" y="633"/>
                  </a:cxn>
                  <a:cxn ang="0">
                    <a:pos x="685" y="630"/>
                  </a:cxn>
                </a:cxnLst>
                <a:rect l="0" t="0" r="r" b="b"/>
                <a:pathLst>
                  <a:path w="692" h="1111">
                    <a:moveTo>
                      <a:pt x="0" y="482"/>
                    </a:moveTo>
                    <a:lnTo>
                      <a:pt x="3" y="421"/>
                    </a:lnTo>
                    <a:lnTo>
                      <a:pt x="11" y="361"/>
                    </a:lnTo>
                    <a:lnTo>
                      <a:pt x="15" y="304"/>
                    </a:lnTo>
                    <a:lnTo>
                      <a:pt x="19" y="247"/>
                    </a:lnTo>
                    <a:lnTo>
                      <a:pt x="26" y="198"/>
                    </a:lnTo>
                    <a:lnTo>
                      <a:pt x="30" y="152"/>
                    </a:lnTo>
                    <a:lnTo>
                      <a:pt x="37" y="114"/>
                    </a:lnTo>
                    <a:lnTo>
                      <a:pt x="41" y="80"/>
                    </a:lnTo>
                    <a:lnTo>
                      <a:pt x="49" y="50"/>
                    </a:lnTo>
                    <a:lnTo>
                      <a:pt x="53" y="27"/>
                    </a:lnTo>
                    <a:lnTo>
                      <a:pt x="60" y="12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5" y="0"/>
                    </a:lnTo>
                    <a:lnTo>
                      <a:pt x="79" y="12"/>
                    </a:lnTo>
                    <a:lnTo>
                      <a:pt x="87" y="27"/>
                    </a:lnTo>
                    <a:lnTo>
                      <a:pt x="90" y="50"/>
                    </a:lnTo>
                    <a:lnTo>
                      <a:pt x="98" y="76"/>
                    </a:lnTo>
                    <a:lnTo>
                      <a:pt x="102" y="110"/>
                    </a:lnTo>
                    <a:lnTo>
                      <a:pt x="109" y="148"/>
                    </a:lnTo>
                    <a:lnTo>
                      <a:pt x="113" y="190"/>
                    </a:lnTo>
                    <a:lnTo>
                      <a:pt x="121" y="239"/>
                    </a:lnTo>
                    <a:lnTo>
                      <a:pt x="125" y="289"/>
                    </a:lnTo>
                    <a:lnTo>
                      <a:pt x="128" y="342"/>
                    </a:lnTo>
                    <a:lnTo>
                      <a:pt x="136" y="398"/>
                    </a:lnTo>
                    <a:lnTo>
                      <a:pt x="140" y="455"/>
                    </a:lnTo>
                    <a:lnTo>
                      <a:pt x="147" y="512"/>
                    </a:lnTo>
                    <a:lnTo>
                      <a:pt x="151" y="569"/>
                    </a:lnTo>
                    <a:lnTo>
                      <a:pt x="159" y="626"/>
                    </a:lnTo>
                    <a:lnTo>
                      <a:pt x="162" y="683"/>
                    </a:lnTo>
                    <a:lnTo>
                      <a:pt x="170" y="740"/>
                    </a:lnTo>
                    <a:lnTo>
                      <a:pt x="174" y="793"/>
                    </a:lnTo>
                    <a:lnTo>
                      <a:pt x="178" y="842"/>
                    </a:lnTo>
                    <a:lnTo>
                      <a:pt x="185" y="887"/>
                    </a:lnTo>
                    <a:lnTo>
                      <a:pt x="189" y="933"/>
                    </a:lnTo>
                    <a:lnTo>
                      <a:pt x="196" y="971"/>
                    </a:lnTo>
                    <a:lnTo>
                      <a:pt x="200" y="1009"/>
                    </a:lnTo>
                    <a:lnTo>
                      <a:pt x="208" y="1039"/>
                    </a:lnTo>
                    <a:lnTo>
                      <a:pt x="212" y="1062"/>
                    </a:lnTo>
                    <a:lnTo>
                      <a:pt x="219" y="1085"/>
                    </a:lnTo>
                    <a:lnTo>
                      <a:pt x="223" y="1100"/>
                    </a:lnTo>
                    <a:lnTo>
                      <a:pt x="227" y="1107"/>
                    </a:lnTo>
                    <a:lnTo>
                      <a:pt x="234" y="1111"/>
                    </a:lnTo>
                    <a:lnTo>
                      <a:pt x="238" y="1111"/>
                    </a:lnTo>
                    <a:lnTo>
                      <a:pt x="246" y="1107"/>
                    </a:lnTo>
                    <a:lnTo>
                      <a:pt x="249" y="1096"/>
                    </a:lnTo>
                    <a:lnTo>
                      <a:pt x="257" y="1081"/>
                    </a:lnTo>
                    <a:lnTo>
                      <a:pt x="261" y="1062"/>
                    </a:lnTo>
                    <a:lnTo>
                      <a:pt x="268" y="1039"/>
                    </a:lnTo>
                    <a:lnTo>
                      <a:pt x="272" y="1013"/>
                    </a:lnTo>
                    <a:lnTo>
                      <a:pt x="276" y="982"/>
                    </a:lnTo>
                    <a:lnTo>
                      <a:pt x="284" y="948"/>
                    </a:lnTo>
                    <a:lnTo>
                      <a:pt x="287" y="914"/>
                    </a:lnTo>
                    <a:lnTo>
                      <a:pt x="295" y="880"/>
                    </a:lnTo>
                    <a:lnTo>
                      <a:pt x="299" y="842"/>
                    </a:lnTo>
                    <a:lnTo>
                      <a:pt x="306" y="804"/>
                    </a:lnTo>
                    <a:lnTo>
                      <a:pt x="310" y="762"/>
                    </a:lnTo>
                    <a:lnTo>
                      <a:pt x="318" y="724"/>
                    </a:lnTo>
                    <a:lnTo>
                      <a:pt x="321" y="687"/>
                    </a:lnTo>
                    <a:lnTo>
                      <a:pt x="325" y="649"/>
                    </a:lnTo>
                    <a:lnTo>
                      <a:pt x="333" y="615"/>
                    </a:lnTo>
                    <a:lnTo>
                      <a:pt x="337" y="580"/>
                    </a:lnTo>
                    <a:lnTo>
                      <a:pt x="344" y="546"/>
                    </a:lnTo>
                    <a:lnTo>
                      <a:pt x="348" y="520"/>
                    </a:lnTo>
                    <a:lnTo>
                      <a:pt x="355" y="493"/>
                    </a:lnTo>
                    <a:lnTo>
                      <a:pt x="359" y="467"/>
                    </a:lnTo>
                    <a:lnTo>
                      <a:pt x="367" y="448"/>
                    </a:lnTo>
                    <a:lnTo>
                      <a:pt x="371" y="429"/>
                    </a:lnTo>
                    <a:lnTo>
                      <a:pt x="374" y="414"/>
                    </a:lnTo>
                    <a:lnTo>
                      <a:pt x="382" y="402"/>
                    </a:lnTo>
                    <a:lnTo>
                      <a:pt x="386" y="395"/>
                    </a:lnTo>
                    <a:lnTo>
                      <a:pt x="393" y="387"/>
                    </a:lnTo>
                    <a:lnTo>
                      <a:pt x="397" y="387"/>
                    </a:lnTo>
                    <a:lnTo>
                      <a:pt x="405" y="387"/>
                    </a:lnTo>
                    <a:lnTo>
                      <a:pt x="408" y="391"/>
                    </a:lnTo>
                    <a:lnTo>
                      <a:pt x="416" y="395"/>
                    </a:lnTo>
                    <a:lnTo>
                      <a:pt x="420" y="402"/>
                    </a:lnTo>
                    <a:lnTo>
                      <a:pt x="427" y="414"/>
                    </a:lnTo>
                    <a:lnTo>
                      <a:pt x="431" y="425"/>
                    </a:lnTo>
                    <a:lnTo>
                      <a:pt x="435" y="440"/>
                    </a:lnTo>
                    <a:lnTo>
                      <a:pt x="443" y="455"/>
                    </a:lnTo>
                    <a:lnTo>
                      <a:pt x="446" y="470"/>
                    </a:lnTo>
                    <a:lnTo>
                      <a:pt x="454" y="489"/>
                    </a:lnTo>
                    <a:lnTo>
                      <a:pt x="458" y="505"/>
                    </a:lnTo>
                    <a:lnTo>
                      <a:pt x="465" y="524"/>
                    </a:lnTo>
                    <a:lnTo>
                      <a:pt x="469" y="542"/>
                    </a:lnTo>
                    <a:lnTo>
                      <a:pt x="477" y="558"/>
                    </a:lnTo>
                    <a:lnTo>
                      <a:pt x="480" y="573"/>
                    </a:lnTo>
                    <a:lnTo>
                      <a:pt x="484" y="592"/>
                    </a:lnTo>
                    <a:lnTo>
                      <a:pt x="492" y="607"/>
                    </a:lnTo>
                    <a:lnTo>
                      <a:pt x="496" y="618"/>
                    </a:lnTo>
                    <a:lnTo>
                      <a:pt x="503" y="633"/>
                    </a:lnTo>
                    <a:lnTo>
                      <a:pt x="507" y="645"/>
                    </a:lnTo>
                    <a:lnTo>
                      <a:pt x="514" y="656"/>
                    </a:lnTo>
                    <a:lnTo>
                      <a:pt x="518" y="664"/>
                    </a:lnTo>
                    <a:lnTo>
                      <a:pt x="526" y="671"/>
                    </a:lnTo>
                    <a:lnTo>
                      <a:pt x="530" y="679"/>
                    </a:lnTo>
                    <a:lnTo>
                      <a:pt x="533" y="683"/>
                    </a:lnTo>
                    <a:lnTo>
                      <a:pt x="541" y="687"/>
                    </a:lnTo>
                    <a:lnTo>
                      <a:pt x="545" y="687"/>
                    </a:lnTo>
                    <a:lnTo>
                      <a:pt x="552" y="690"/>
                    </a:lnTo>
                    <a:lnTo>
                      <a:pt x="556" y="690"/>
                    </a:lnTo>
                    <a:lnTo>
                      <a:pt x="564" y="687"/>
                    </a:lnTo>
                    <a:lnTo>
                      <a:pt x="567" y="687"/>
                    </a:lnTo>
                    <a:lnTo>
                      <a:pt x="575" y="683"/>
                    </a:lnTo>
                    <a:lnTo>
                      <a:pt x="579" y="679"/>
                    </a:lnTo>
                    <a:lnTo>
                      <a:pt x="583" y="679"/>
                    </a:lnTo>
                    <a:lnTo>
                      <a:pt x="590" y="675"/>
                    </a:lnTo>
                    <a:lnTo>
                      <a:pt x="594" y="668"/>
                    </a:lnTo>
                    <a:lnTo>
                      <a:pt x="602" y="664"/>
                    </a:lnTo>
                    <a:lnTo>
                      <a:pt x="605" y="660"/>
                    </a:lnTo>
                    <a:lnTo>
                      <a:pt x="613" y="656"/>
                    </a:lnTo>
                    <a:lnTo>
                      <a:pt x="617" y="652"/>
                    </a:lnTo>
                    <a:lnTo>
                      <a:pt x="624" y="649"/>
                    </a:lnTo>
                    <a:lnTo>
                      <a:pt x="628" y="645"/>
                    </a:lnTo>
                    <a:lnTo>
                      <a:pt x="632" y="641"/>
                    </a:lnTo>
                    <a:lnTo>
                      <a:pt x="639" y="641"/>
                    </a:lnTo>
                    <a:lnTo>
                      <a:pt x="643" y="637"/>
                    </a:lnTo>
                    <a:lnTo>
                      <a:pt x="651" y="637"/>
                    </a:lnTo>
                    <a:lnTo>
                      <a:pt x="655" y="633"/>
                    </a:lnTo>
                    <a:lnTo>
                      <a:pt x="662" y="633"/>
                    </a:lnTo>
                    <a:lnTo>
                      <a:pt x="666" y="633"/>
                    </a:lnTo>
                    <a:lnTo>
                      <a:pt x="673" y="633"/>
                    </a:lnTo>
                    <a:lnTo>
                      <a:pt x="677" y="630"/>
                    </a:lnTo>
                    <a:lnTo>
                      <a:pt x="685" y="630"/>
                    </a:lnTo>
                    <a:lnTo>
                      <a:pt x="689" y="630"/>
                    </a:lnTo>
                    <a:lnTo>
                      <a:pt x="692" y="630"/>
                    </a:lnTo>
                  </a:path>
                </a:pathLst>
              </a:custGeom>
              <a:grpFill/>
              <a:ln w="1905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77" name="直線コネクタ 76"/>
            <p:cNvCxnSpPr/>
            <p:nvPr/>
          </p:nvCxnSpPr>
          <p:spPr bwMode="auto">
            <a:xfrm flipV="1">
              <a:off x="6399487" y="4198449"/>
              <a:ext cx="630503" cy="0"/>
            </a:xfrm>
            <a:prstGeom prst="line">
              <a:avLst/>
            </a:prstGeom>
            <a:solidFill>
              <a:srgbClr val="CCECFF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直線コネクタ 77"/>
            <p:cNvCxnSpPr/>
            <p:nvPr/>
          </p:nvCxnSpPr>
          <p:spPr bwMode="auto">
            <a:xfrm rot="10800000">
              <a:off x="5872183" y="4196280"/>
              <a:ext cx="154782" cy="0"/>
            </a:xfrm>
            <a:prstGeom prst="line">
              <a:avLst/>
            </a:prstGeom>
            <a:solidFill>
              <a:srgbClr val="CCECFF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9" name="テキスト ボックス 78"/>
            <p:cNvSpPr txBox="1"/>
            <p:nvPr/>
          </p:nvSpPr>
          <p:spPr>
            <a:xfrm>
              <a:off x="7383721" y="4025397"/>
              <a:ext cx="1351780" cy="511487"/>
            </a:xfrm>
            <a:prstGeom prst="rect">
              <a:avLst/>
            </a:prstGeom>
            <a:solidFill>
              <a:srgbClr val="CCECFF"/>
            </a:solidFill>
          </p:spPr>
          <p:txBody>
            <a:bodyPr wrap="none" rtlCol="0">
              <a:spAutoFit/>
            </a:bodyPr>
            <a:lstStyle/>
            <a:p>
              <a:pPr algn="l">
                <a:lnSpc>
                  <a:spcPts val="1600"/>
                </a:lnSpc>
              </a:pPr>
              <a:r>
                <a:rPr kumimoji="1" lang="en-US" altLang="ja-JP" sz="1800" b="1" dirty="0" smtClean="0">
                  <a:solidFill>
                    <a:srgbClr val="3333FF"/>
                  </a:solidFill>
                  <a:latin typeface="Calibri" pitchFamily="34" charset="0"/>
                </a:rPr>
                <a:t>Entire signal</a:t>
              </a:r>
            </a:p>
            <a:p>
              <a:pPr algn="l">
                <a:lnSpc>
                  <a:spcPts val="1600"/>
                </a:lnSpc>
              </a:pPr>
              <a:r>
                <a:rPr kumimoji="1" lang="en-US" altLang="ja-JP" sz="1800" b="1" dirty="0" smtClean="0">
                  <a:solidFill>
                    <a:srgbClr val="3333FF"/>
                  </a:solidFill>
                  <a:latin typeface="Calibri" pitchFamily="34" charset="0"/>
                </a:rPr>
                <a:t>of source </a:t>
              </a:r>
              <a:r>
                <a:rPr kumimoji="1" lang="en-US" altLang="ja-JP" sz="1800" b="1" i="1" dirty="0" smtClean="0">
                  <a:solidFill>
                    <a:srgbClr val="3333FF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endParaRPr kumimoji="1" lang="ja-JP" altLang="en-US" sz="1800" b="1" dirty="0">
                <a:solidFill>
                  <a:srgbClr val="3333FF"/>
                </a:solidFill>
              </a:endParaRPr>
            </a:p>
          </p:txBody>
        </p:sp>
        <p:sp>
          <p:nvSpPr>
            <p:cNvPr id="80" name="フリーフォーム 79"/>
            <p:cNvSpPr/>
            <p:nvPr/>
          </p:nvSpPr>
          <p:spPr bwMode="auto">
            <a:xfrm rot="5400000" flipH="1">
              <a:off x="7363388" y="3846890"/>
              <a:ext cx="90211" cy="266700"/>
            </a:xfrm>
            <a:custGeom>
              <a:avLst/>
              <a:gdLst>
                <a:gd name="connsiteX0" fmla="*/ 0 w 180975"/>
                <a:gd name="connsiteY0" fmla="*/ 0 h 266700"/>
                <a:gd name="connsiteX1" fmla="*/ 123825 w 180975"/>
                <a:gd name="connsiteY1" fmla="*/ 104775 h 266700"/>
                <a:gd name="connsiteX2" fmla="*/ 180975 w 18097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266700">
                  <a:moveTo>
                    <a:pt x="0" y="0"/>
                  </a:moveTo>
                  <a:cubicBezTo>
                    <a:pt x="46831" y="30162"/>
                    <a:pt x="93663" y="60325"/>
                    <a:pt x="123825" y="104775"/>
                  </a:cubicBezTo>
                  <a:cubicBezTo>
                    <a:pt x="153987" y="149225"/>
                    <a:pt x="167481" y="207962"/>
                    <a:pt x="180975" y="266700"/>
                  </a:cubicBezTo>
                </a:path>
              </a:pathLst>
            </a:custGeom>
            <a:solidFill>
              <a:srgbClr val="CCECFF"/>
            </a:solidFill>
            <a:ln w="1905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82" name="円弧 81"/>
            <p:cNvSpPr/>
            <p:nvPr/>
          </p:nvSpPr>
          <p:spPr bwMode="auto">
            <a:xfrm flipH="1">
              <a:off x="5460603" y="4279287"/>
              <a:ext cx="730260" cy="602438"/>
            </a:xfrm>
            <a:prstGeom prst="arc">
              <a:avLst>
                <a:gd name="adj1" fmla="val 16200000"/>
                <a:gd name="adj2" fmla="val 20710500"/>
              </a:avLst>
            </a:prstGeom>
            <a:solidFill>
              <a:srgbClr val="CCEC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 flipH="1">
              <a:off x="4330899" y="4481562"/>
              <a:ext cx="1358718" cy="710707"/>
            </a:xfrm>
            <a:prstGeom prst="rect">
              <a:avLst/>
            </a:prstGeom>
            <a:solidFill>
              <a:srgbClr val="CCECFF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kumimoji="1" lang="en-US" altLang="ja-JP" dirty="0" smtClean="0">
                  <a:latin typeface="Calibri" pitchFamily="34" charset="0"/>
                </a:rPr>
                <a:t>TF basis with frame </a:t>
              </a:r>
              <a:r>
                <a:rPr kumimoji="1" lang="en-US" altLang="ja-JP" i="1" dirty="0" smtClean="0">
                  <a:latin typeface="Calibri" pitchFamily="34" charset="0"/>
                </a:rPr>
                <a:t>t</a:t>
              </a:r>
              <a:r>
                <a:rPr kumimoji="1" lang="en-US" altLang="ja-JP" dirty="0" smtClean="0">
                  <a:latin typeface="Calibri" pitchFamily="34" charset="0"/>
                </a:rPr>
                <a:t> and frequency   . </a:t>
              </a:r>
              <a:endParaRPr kumimoji="1" lang="ja-JP" altLang="en-US" dirty="0">
                <a:latin typeface="Calibri" pitchFamily="34" charset="0"/>
              </a:endParaRPr>
            </a:p>
          </p:txBody>
        </p:sp>
        <p:pic>
          <p:nvPicPr>
            <p:cNvPr id="132" name="図 131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6230513" y="3697288"/>
              <a:ext cx="481583" cy="355091"/>
            </a:xfrm>
            <a:prstGeom prst="rect">
              <a:avLst/>
            </a:prstGeom>
            <a:noFill/>
          </p:spPr>
        </p:pic>
        <p:pic>
          <p:nvPicPr>
            <p:cNvPr id="133" name="図 132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047173" y="3823697"/>
              <a:ext cx="176784" cy="202692"/>
            </a:xfrm>
            <a:prstGeom prst="rect">
              <a:avLst/>
            </a:prstGeom>
            <a:noFill/>
          </p:spPr>
        </p:pic>
        <p:pic>
          <p:nvPicPr>
            <p:cNvPr id="134" name="図 133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5483649" y="4992553"/>
              <a:ext cx="139367" cy="99719"/>
            </a:xfrm>
            <a:prstGeom prst="rect">
              <a:avLst/>
            </a:prstGeom>
            <a:noFill/>
          </p:spPr>
        </p:pic>
      </p:grpSp>
      <p:grpSp>
        <p:nvGrpSpPr>
          <p:cNvPr id="52" name="グループ化 51"/>
          <p:cNvGrpSpPr/>
          <p:nvPr/>
        </p:nvGrpSpPr>
        <p:grpSpPr>
          <a:xfrm>
            <a:off x="4608513" y="2004702"/>
            <a:ext cx="4320000" cy="1508437"/>
            <a:chOff x="4608513" y="2004702"/>
            <a:chExt cx="4320000" cy="1508437"/>
          </a:xfrm>
        </p:grpSpPr>
        <p:sp>
          <p:nvSpPr>
            <p:cNvPr id="118" name="正方形/長方形 117"/>
            <p:cNvSpPr/>
            <p:nvPr/>
          </p:nvSpPr>
          <p:spPr bwMode="auto">
            <a:xfrm>
              <a:off x="4608513" y="2004702"/>
              <a:ext cx="4320000" cy="1508437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97" name="Rectangle 15"/>
            <p:cNvSpPr>
              <a:spLocks noChangeArrowheads="1"/>
            </p:cNvSpPr>
            <p:nvPr/>
          </p:nvSpPr>
          <p:spPr bwMode="auto">
            <a:xfrm>
              <a:off x="6982172" y="2291484"/>
              <a:ext cx="119062" cy="935038"/>
            </a:xfrm>
            <a:prstGeom prst="rect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98" name="Rectangle 16"/>
            <p:cNvSpPr>
              <a:spLocks noChangeArrowheads="1"/>
            </p:cNvSpPr>
            <p:nvPr/>
          </p:nvSpPr>
          <p:spPr bwMode="auto">
            <a:xfrm>
              <a:off x="7261572" y="2291484"/>
              <a:ext cx="1495425" cy="123825"/>
            </a:xfrm>
            <a:prstGeom prst="rect">
              <a:avLst/>
            </a:prstGeom>
            <a:solidFill>
              <a:srgbClr val="FF66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120" name="Rectangle 10"/>
            <p:cNvSpPr>
              <a:spLocks noChangeArrowheads="1"/>
            </p:cNvSpPr>
            <p:nvPr/>
          </p:nvSpPr>
          <p:spPr bwMode="auto">
            <a:xfrm>
              <a:off x="4910490" y="2271381"/>
              <a:ext cx="1495425" cy="93503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CECFF"/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1" hangingPunct="1"/>
              <a:endParaRPr kumimoji="1" lang="en-US" altLang="ja-JP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121" name="Text Box 21"/>
            <p:cNvSpPr txBox="1">
              <a:spLocks noChangeArrowheads="1"/>
            </p:cNvSpPr>
            <p:nvPr/>
          </p:nvSpPr>
          <p:spPr bwMode="auto">
            <a:xfrm>
              <a:off x="4956529" y="2301009"/>
              <a:ext cx="1364028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lnSpc>
                  <a:spcPts val="20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Magnitude</a:t>
              </a:r>
            </a:p>
            <a:p>
              <a:pPr algn="l" eaLnBrk="1" hangingPunct="1">
                <a:lnSpc>
                  <a:spcPts val="2000"/>
                </a:lnSpc>
              </a:pPr>
              <a:r>
                <a:rPr kumimoji="1" lang="en-US" altLang="ja-JP" sz="1800" dirty="0" smtClean="0">
                  <a:latin typeface="Calibri" pitchFamily="34" charset="0"/>
                </a:rPr>
                <a:t>spectrogram</a:t>
              </a:r>
            </a:p>
            <a:p>
              <a:pPr algn="l" eaLnBrk="1" hangingPunct="1">
                <a:lnSpc>
                  <a:spcPts val="2000"/>
                </a:lnSpc>
              </a:pPr>
              <a:r>
                <a:rPr kumimoji="1" lang="en-US" altLang="ja-JP" sz="1800" dirty="0" smtClean="0">
                  <a:latin typeface="Calibri" pitchFamily="34" charset="0"/>
                  <a:ea typeface="HGPｺﾞｼｯｸM" pitchFamily="50" charset="-128"/>
                </a:rPr>
                <a:t>of </a:t>
              </a:r>
              <a:r>
                <a:rPr kumimoji="1" lang="en-US" altLang="ja-JP" sz="1800" b="1" i="1" dirty="0" smtClean="0">
                  <a:latin typeface="Calibri" pitchFamily="34" charset="0"/>
                  <a:ea typeface="HGPｺﾞｼｯｸM" pitchFamily="50" charset="-128"/>
                </a:rPr>
                <a:t>s</a:t>
              </a:r>
              <a:r>
                <a:rPr kumimoji="1" lang="en-US" altLang="ja-JP" sz="1800" i="1" baseline="-10000" dirty="0" smtClean="0">
                  <a:latin typeface="Times New Roman" pitchFamily="18" charset="0"/>
                  <a:cs typeface="Times New Roman" pitchFamily="18" charset="0"/>
                </a:rPr>
                <a:t>l</a:t>
              </a:r>
              <a:endParaRPr kumimoji="1" lang="ja-JP" altLang="en-US" sz="1800" baseline="-10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22" name="図 121" descr="txp_fig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6524706" y="2685817"/>
              <a:ext cx="176784" cy="152400"/>
            </a:xfrm>
            <a:prstGeom prst="rect">
              <a:avLst/>
            </a:prstGeom>
            <a:noFill/>
          </p:spPr>
        </p:pic>
        <p:pic>
          <p:nvPicPr>
            <p:cNvPr id="135" name="図 134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6699596" y="2330600"/>
              <a:ext cx="228600" cy="252984"/>
            </a:xfrm>
            <a:prstGeom prst="rect">
              <a:avLst/>
            </a:prstGeom>
            <a:noFill/>
          </p:spPr>
        </p:pic>
        <p:pic>
          <p:nvPicPr>
            <p:cNvPr id="136" name="図 13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31483" y="2456284"/>
              <a:ext cx="228600" cy="202692"/>
            </a:xfrm>
            <a:prstGeom prst="rect">
              <a:avLst/>
            </a:prstGeom>
            <a:noFill/>
          </p:spPr>
        </p:pic>
        <p:pic>
          <p:nvPicPr>
            <p:cNvPr id="137" name="図 136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130602" y="2300216"/>
              <a:ext cx="106362" cy="106362"/>
            </a:xfrm>
            <a:prstGeom prst="rect">
              <a:avLst/>
            </a:prstGeom>
            <a:noFill/>
          </p:spPr>
        </p:pic>
      </p:grpSp>
      <p:cxnSp>
        <p:nvCxnSpPr>
          <p:cNvPr id="139" name="直線コネクタ 138"/>
          <p:cNvCxnSpPr/>
          <p:nvPr/>
        </p:nvCxnSpPr>
        <p:spPr bwMode="auto">
          <a:xfrm>
            <a:off x="1965971" y="2625714"/>
            <a:ext cx="1152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40458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円弧 86"/>
          <p:cNvSpPr/>
          <p:nvPr/>
        </p:nvSpPr>
        <p:spPr bwMode="auto">
          <a:xfrm flipH="1" flipV="1">
            <a:off x="3378098" y="-550917"/>
            <a:ext cx="2252779" cy="4484044"/>
          </a:xfrm>
          <a:prstGeom prst="arc">
            <a:avLst/>
          </a:prstGeom>
          <a:noFill/>
          <a:ln w="19050" cap="flat" cmpd="sng" algn="ctr">
            <a:solidFill>
              <a:srgbClr val="3333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42" name="円弧 141"/>
          <p:cNvSpPr/>
          <p:nvPr/>
        </p:nvSpPr>
        <p:spPr bwMode="auto">
          <a:xfrm flipH="1" flipV="1">
            <a:off x="4060816" y="665164"/>
            <a:ext cx="1374321" cy="2252654"/>
          </a:xfrm>
          <a:prstGeom prst="arc">
            <a:avLst/>
          </a:prstGeom>
          <a:noFill/>
          <a:ln w="19050" cap="flat" cmpd="sng" algn="ctr">
            <a:solidFill>
              <a:srgbClr val="00CC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143" name="円弧 142"/>
          <p:cNvSpPr/>
          <p:nvPr/>
        </p:nvSpPr>
        <p:spPr bwMode="auto">
          <a:xfrm flipV="1">
            <a:off x="1303229" y="1500491"/>
            <a:ext cx="1374321" cy="2252654"/>
          </a:xfrm>
          <a:prstGeom prst="arc">
            <a:avLst>
              <a:gd name="adj1" fmla="val 18601942"/>
              <a:gd name="adj2" fmla="val 0"/>
            </a:avLst>
          </a:prstGeom>
          <a:noFill/>
          <a:ln w="19050" cap="flat" cmpd="sng" algn="ctr">
            <a:solidFill>
              <a:srgbClr val="40458C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cxnSp>
        <p:nvCxnSpPr>
          <p:cNvPr id="147" name="直線コネクタ 146"/>
          <p:cNvCxnSpPr/>
          <p:nvPr/>
        </p:nvCxnSpPr>
        <p:spPr bwMode="auto">
          <a:xfrm>
            <a:off x="5265747" y="1674788"/>
            <a:ext cx="1296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テキスト ボックス 147"/>
          <p:cNvSpPr txBox="1"/>
          <p:nvPr/>
        </p:nvSpPr>
        <p:spPr>
          <a:xfrm>
            <a:off x="5557851" y="947649"/>
            <a:ext cx="22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CC99"/>
                </a:solidFill>
                <a:latin typeface="Calibri" pitchFamily="34" charset="0"/>
              </a:rPr>
              <a:t>Regularization term</a:t>
            </a:r>
            <a:endParaRPr kumimoji="1" lang="ja-JP" altLang="en-US" sz="2000" dirty="0">
              <a:solidFill>
                <a:srgbClr val="00CC99"/>
              </a:solidFill>
              <a:latin typeface="Calibri" pitchFamily="34" charset="0"/>
            </a:endParaRPr>
          </a:p>
        </p:txBody>
      </p:sp>
      <p:cxnSp>
        <p:nvCxnSpPr>
          <p:cNvPr id="54" name="直線コネクタ 53"/>
          <p:cNvCxnSpPr/>
          <p:nvPr/>
        </p:nvCxnSpPr>
        <p:spPr bwMode="auto">
          <a:xfrm>
            <a:off x="2732744" y="1764000"/>
            <a:ext cx="2268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グループ化 3"/>
          <p:cNvGrpSpPr/>
          <p:nvPr/>
        </p:nvGrpSpPr>
        <p:grpSpPr>
          <a:xfrm>
            <a:off x="680225" y="5661248"/>
            <a:ext cx="7888219" cy="871282"/>
            <a:chOff x="680225" y="5661248"/>
            <a:chExt cx="7888219" cy="871282"/>
          </a:xfrm>
        </p:grpSpPr>
        <p:sp>
          <p:nvSpPr>
            <p:cNvPr id="55" name="テキスト ボックス 54"/>
            <p:cNvSpPr txBox="1"/>
            <p:nvPr/>
          </p:nvSpPr>
          <p:spPr>
            <a:xfrm>
              <a:off x="1358906" y="6070865"/>
              <a:ext cx="7209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smtClean="0">
                  <a:latin typeface="Calibri" panose="020F0502020204030204" pitchFamily="34" charset="0"/>
                </a:rPr>
                <a:t>Showed about 1.0 dB improvement over Complex NMF</a:t>
              </a:r>
              <a:endParaRPr kumimoji="1" lang="ja-JP" altLang="en-US" sz="2400" dirty="0">
                <a:latin typeface="Calibri" panose="020F0502020204030204" pitchFamily="34" charset="0"/>
              </a:endParaRPr>
            </a:p>
          </p:txBody>
        </p:sp>
        <p:cxnSp>
          <p:nvCxnSpPr>
            <p:cNvPr id="56" name="直線矢印コネクタ 55"/>
            <p:cNvCxnSpPr>
              <a:endCxn id="55" idx="1"/>
            </p:cNvCxnSpPr>
            <p:nvPr/>
          </p:nvCxnSpPr>
          <p:spPr bwMode="auto">
            <a:xfrm>
              <a:off x="770775" y="6301697"/>
              <a:ext cx="588131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7" name="テキスト ボックス 56"/>
            <p:cNvSpPr txBox="1"/>
            <p:nvPr/>
          </p:nvSpPr>
          <p:spPr>
            <a:xfrm>
              <a:off x="680225" y="5661248"/>
              <a:ext cx="7438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sz="2400" dirty="0" smtClean="0">
                  <a:latin typeface="Calibri" panose="020F0502020204030204" pitchFamily="34" charset="0"/>
                </a:rPr>
                <a:t>Optimization algorithm can be derived in similar manner</a:t>
              </a:r>
              <a:endParaRPr kumimoji="1" lang="ja-JP" altLang="en-US" sz="240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4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42" grpId="0" animBg="1"/>
      <p:bldP spid="143" grpId="0" animBg="1"/>
      <p:bldP spid="1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6000" y="214275"/>
            <a:ext cx="8928000" cy="476250"/>
          </a:xfrm>
        </p:spPr>
        <p:txBody>
          <a:bodyPr/>
          <a:lstStyle/>
          <a:p>
            <a:r>
              <a:rPr lang="en-US" altLang="ja-JP" dirty="0" smtClean="0"/>
              <a:t>DNN-based speech </a:t>
            </a:r>
            <a:r>
              <a:rPr lang="en-US" altLang="ja-JP" dirty="0" err="1" smtClean="0"/>
              <a:t>sparation</a:t>
            </a:r>
            <a:r>
              <a:rPr lang="en-US" altLang="ja-JP" dirty="0" smtClean="0"/>
              <a:t> </a:t>
            </a:r>
            <a:r>
              <a:rPr lang="en-US" altLang="ja-JP" sz="1400" dirty="0" smtClean="0"/>
              <a:t>[Weninger+2015, Wang+2014, Du+2014]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6000" y="900000"/>
            <a:ext cx="8810586" cy="5830887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altLang="ja-JP" dirty="0" smtClean="0"/>
              <a:t>DNN-based time-frequency mask estimation</a:t>
            </a:r>
          </a:p>
          <a:p>
            <a:pPr lvl="1">
              <a:lnSpc>
                <a:spcPts val="3000"/>
              </a:lnSpc>
            </a:pPr>
            <a:r>
              <a:rPr kumimoji="1" lang="en-US" altLang="ja-JP" sz="2400" dirty="0" smtClean="0"/>
              <a:t>Classifies source type that dominates each time-frequency bin</a:t>
            </a:r>
          </a:p>
          <a:p>
            <a:pPr lvl="1">
              <a:lnSpc>
                <a:spcPts val="3000"/>
              </a:lnSpc>
            </a:pPr>
            <a:r>
              <a:rPr lang="en-US" altLang="ja-JP" sz="2400" dirty="0" smtClean="0"/>
              <a:t>Uses predicted class label to obtain time-frequency mask</a:t>
            </a:r>
            <a:endParaRPr kumimoji="1" lang="en-US" altLang="ja-JP" sz="2400" dirty="0" smtClean="0"/>
          </a:p>
          <a:p>
            <a:pPr>
              <a:lnSpc>
                <a:spcPts val="3000"/>
              </a:lnSpc>
            </a:pPr>
            <a:r>
              <a:rPr lang="en-US" altLang="ja-JP" dirty="0" smtClean="0"/>
              <a:t>Although these “class-based” methods </a:t>
            </a:r>
            <a:r>
              <a:rPr lang="en-US" altLang="ja-JP" dirty="0"/>
              <a:t>can succeed in </a:t>
            </a:r>
            <a:r>
              <a:rPr lang="en-US" altLang="ja-JP" dirty="0" smtClean="0"/>
              <a:t>speaker-dependent case, </a:t>
            </a:r>
            <a:r>
              <a:rPr lang="en-US" altLang="ja-JP" dirty="0"/>
              <a:t>they fail </a:t>
            </a:r>
            <a:r>
              <a:rPr lang="en-US" altLang="ja-JP" dirty="0" smtClean="0"/>
              <a:t>to learn in speaker-independent case due to </a:t>
            </a:r>
            <a:r>
              <a:rPr lang="en-US" altLang="ja-JP" i="1" dirty="0" smtClean="0"/>
              <a:t>permutation problem</a:t>
            </a:r>
            <a:endParaRPr kumimoji="1" lang="ja-JP" altLang="en-US" i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21" y="3768612"/>
            <a:ext cx="52578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音声音響信号処理の事例</a:t>
            </a:r>
            <a:r>
              <a:rPr lang="ja-JP" altLang="en-US" dirty="0" smtClean="0"/>
              <a:t>紹介 </a:t>
            </a:r>
            <a:r>
              <a:rPr lang="en-US" altLang="ja-JP" dirty="0" smtClean="0"/>
              <a:t>(3/7)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打楽器音分離</a:t>
            </a:r>
            <a:endParaRPr kumimoji="1" lang="ja-JP" altLang="en-US" dirty="0"/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0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2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4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6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10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15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20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25</a:t>
            </a:r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30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4981265" y="3800671"/>
            <a:ext cx="57626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b="1"/>
              <a:t>40</a:t>
            </a:r>
          </a:p>
        </p:txBody>
      </p:sp>
      <p:grpSp>
        <p:nvGrpSpPr>
          <p:cNvPr id="84" name="グループ化 83"/>
          <p:cNvGrpSpPr/>
          <p:nvPr/>
        </p:nvGrpSpPr>
        <p:grpSpPr>
          <a:xfrm>
            <a:off x="4659002" y="4169075"/>
            <a:ext cx="3635375" cy="2426117"/>
            <a:chOff x="4752975" y="1771856"/>
            <a:chExt cx="3635375" cy="2426117"/>
          </a:xfrm>
        </p:grpSpPr>
        <p:grpSp>
          <p:nvGrpSpPr>
            <p:cNvPr id="83" name="グループ化 82"/>
            <p:cNvGrpSpPr/>
            <p:nvPr/>
          </p:nvGrpSpPr>
          <p:grpSpPr>
            <a:xfrm>
              <a:off x="4752975" y="1771856"/>
              <a:ext cx="3635375" cy="2376488"/>
              <a:chOff x="4752975" y="1771856"/>
              <a:chExt cx="3635375" cy="2376488"/>
            </a:xfrm>
          </p:grpSpPr>
          <p:pic>
            <p:nvPicPr>
              <p:cNvPr id="27" name="Picture 26" descr="IFFT_Pnew_it50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 l="14119" t="13475" r="13536" b="17023"/>
              <a:stretch/>
            </p:blipFill>
            <p:spPr bwMode="auto">
              <a:xfrm>
                <a:off x="5124450" y="1787421"/>
                <a:ext cx="2952750" cy="2127250"/>
              </a:xfrm>
              <a:prstGeom prst="rect">
                <a:avLst/>
              </a:prstGeom>
              <a:noFill/>
            </p:spPr>
          </p:pic>
          <p:sp>
            <p:nvSpPr>
              <p:cNvPr id="31" name="Rectangle 128"/>
              <p:cNvSpPr>
                <a:spLocks noChangeArrowheads="1"/>
              </p:cNvSpPr>
              <p:nvPr/>
            </p:nvSpPr>
            <p:spPr bwMode="auto">
              <a:xfrm>
                <a:off x="4787900" y="3932444"/>
                <a:ext cx="3600450" cy="2159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2" name="Rectangle 129"/>
              <p:cNvSpPr>
                <a:spLocks noChangeArrowheads="1"/>
              </p:cNvSpPr>
              <p:nvPr/>
            </p:nvSpPr>
            <p:spPr bwMode="auto">
              <a:xfrm rot="16200000">
                <a:off x="3870325" y="2654506"/>
                <a:ext cx="2160588" cy="3952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8" name="Text Box 132"/>
              <p:cNvSpPr txBox="1">
                <a:spLocks noChangeArrowheads="1"/>
              </p:cNvSpPr>
              <p:nvPr/>
            </p:nvSpPr>
            <p:spPr bwMode="auto">
              <a:xfrm rot="16200000">
                <a:off x="4287838" y="2646360"/>
                <a:ext cx="136683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ja-JP" dirty="0">
                    <a:latin typeface="Calibri" panose="020F0502020204030204" pitchFamily="34" charset="0"/>
                  </a:rPr>
                  <a:t>F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requency</a:t>
                </a:r>
                <a:endParaRPr lang="en-US" altLang="ja-JP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9" name="Text Box 133"/>
            <p:cNvSpPr txBox="1">
              <a:spLocks noChangeArrowheads="1"/>
            </p:cNvSpPr>
            <p:nvPr/>
          </p:nvSpPr>
          <p:spPr bwMode="auto">
            <a:xfrm>
              <a:off x="6300788" y="3859419"/>
              <a:ext cx="136683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ja-JP" dirty="0">
                  <a:latin typeface="Calibri" panose="020F0502020204030204" pitchFamily="34" charset="0"/>
                </a:rPr>
                <a:t>T</a:t>
              </a:r>
              <a:r>
                <a:rPr lang="en-US" altLang="ja-JP" dirty="0" smtClean="0">
                  <a:latin typeface="Calibri" panose="020F0502020204030204" pitchFamily="34" charset="0"/>
                </a:rPr>
                <a:t>ime</a:t>
              </a:r>
              <a:endParaRPr lang="en-US" altLang="ja-JP" dirty="0">
                <a:latin typeface="Calibri" panose="020F0502020204030204" pitchFamily="34" charset="0"/>
              </a:endParaRPr>
            </a:p>
          </p:txBody>
        </p:sp>
      </p:grpSp>
      <p:sp>
        <p:nvSpPr>
          <p:cNvPr id="51" name="Text Box 135"/>
          <p:cNvSpPr txBox="1">
            <a:spLocks noChangeArrowheads="1"/>
          </p:cNvSpPr>
          <p:nvPr/>
        </p:nvSpPr>
        <p:spPr bwMode="auto">
          <a:xfrm>
            <a:off x="5068681" y="4280515"/>
            <a:ext cx="19296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ja-JP" altLang="en-US" sz="2000" dirty="0" smtClean="0"/>
              <a:t>打楽器音成分</a:t>
            </a:r>
            <a:endParaRPr lang="ja-JP" altLang="en-US" sz="2000" dirty="0"/>
          </a:p>
        </p:txBody>
      </p:sp>
      <p:pic>
        <p:nvPicPr>
          <p:cNvPr id="56" name="HPSS_ver2_Pcomp__RWC-MDB-P_No.07(-10dB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10375" y="4403504"/>
            <a:ext cx="304800" cy="304800"/>
          </a:xfrm>
          <a:prstGeom prst="rect">
            <a:avLst/>
          </a:prstGeom>
        </p:spPr>
      </p:pic>
      <p:grpSp>
        <p:nvGrpSpPr>
          <p:cNvPr id="89" name="グループ化 88"/>
          <p:cNvGrpSpPr/>
          <p:nvPr/>
        </p:nvGrpSpPr>
        <p:grpSpPr>
          <a:xfrm>
            <a:off x="539552" y="2228349"/>
            <a:ext cx="4081462" cy="3060700"/>
            <a:chOff x="900113" y="1374981"/>
            <a:chExt cx="4081462" cy="3060700"/>
          </a:xfrm>
        </p:grpSpPr>
        <p:pic>
          <p:nvPicPr>
            <p:cNvPr id="5" name="Picture 4" descr="IFFT_Hnew_it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00113" y="1374981"/>
              <a:ext cx="4081462" cy="3060700"/>
            </a:xfrm>
            <a:prstGeom prst="rect">
              <a:avLst/>
            </a:prstGeom>
            <a:noFill/>
          </p:spPr>
        </p:pic>
        <p:sp>
          <p:nvSpPr>
            <p:cNvPr id="85" name="Rectangle 128"/>
            <p:cNvSpPr>
              <a:spLocks noChangeArrowheads="1"/>
            </p:cNvSpPr>
            <p:nvPr/>
          </p:nvSpPr>
          <p:spPr bwMode="auto">
            <a:xfrm>
              <a:off x="1114537" y="3927961"/>
              <a:ext cx="3600450" cy="2159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86" name="Rectangle 129"/>
            <p:cNvSpPr>
              <a:spLocks noChangeArrowheads="1"/>
            </p:cNvSpPr>
            <p:nvPr/>
          </p:nvSpPr>
          <p:spPr bwMode="auto">
            <a:xfrm rot="16200000">
              <a:off x="196962" y="2677621"/>
              <a:ext cx="2160588" cy="395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87" name="Text Box 132"/>
            <p:cNvSpPr txBox="1">
              <a:spLocks noChangeArrowheads="1"/>
            </p:cNvSpPr>
            <p:nvPr/>
          </p:nvSpPr>
          <p:spPr bwMode="auto">
            <a:xfrm rot="16200000">
              <a:off x="614475" y="2669475"/>
              <a:ext cx="136683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ja-JP" dirty="0">
                  <a:latin typeface="Calibri" panose="020F0502020204030204" pitchFamily="34" charset="0"/>
                </a:rPr>
                <a:t>F</a:t>
              </a:r>
              <a:r>
                <a:rPr lang="en-US" altLang="ja-JP" dirty="0" smtClean="0">
                  <a:latin typeface="Calibri" panose="020F0502020204030204" pitchFamily="34" charset="0"/>
                </a:rPr>
                <a:t>requency</a:t>
              </a:r>
              <a:endParaRPr lang="en-US" altLang="ja-JP" dirty="0">
                <a:latin typeface="Calibri" panose="020F0502020204030204" pitchFamily="34" charset="0"/>
              </a:endParaRPr>
            </a:p>
          </p:txBody>
        </p:sp>
        <p:sp>
          <p:nvSpPr>
            <p:cNvPr id="88" name="Text Box 133"/>
            <p:cNvSpPr txBox="1">
              <a:spLocks noChangeArrowheads="1"/>
            </p:cNvSpPr>
            <p:nvPr/>
          </p:nvSpPr>
          <p:spPr bwMode="auto">
            <a:xfrm>
              <a:off x="2627425" y="3854936"/>
              <a:ext cx="136683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ja-JP" dirty="0">
                  <a:latin typeface="Calibri" panose="020F0502020204030204" pitchFamily="34" charset="0"/>
                </a:rPr>
                <a:t>T</a:t>
              </a:r>
              <a:r>
                <a:rPr lang="en-US" altLang="ja-JP" dirty="0" smtClean="0">
                  <a:latin typeface="Calibri" panose="020F0502020204030204" pitchFamily="34" charset="0"/>
                </a:rPr>
                <a:t>ime</a:t>
              </a:r>
              <a:endParaRPr lang="en-US" altLang="ja-JP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4635190" y="1700808"/>
            <a:ext cx="3635375" cy="2426117"/>
            <a:chOff x="1081088" y="1771856"/>
            <a:chExt cx="3635375" cy="2426117"/>
          </a:xfrm>
        </p:grpSpPr>
        <p:pic>
          <p:nvPicPr>
            <p:cNvPr id="16" name="Picture 15" descr="IFFT_Hnew_it50"/>
            <p:cNvPicPr>
              <a:picLocks noChangeAspect="1" noChangeArrowheads="1"/>
            </p:cNvPicPr>
            <p:nvPr/>
          </p:nvPicPr>
          <p:blipFill rotWithShape="1">
            <a:blip r:embed="rId11"/>
            <a:srcRect l="13769" t="13517" r="13185" b="11690"/>
            <a:stretch/>
          </p:blipFill>
          <p:spPr bwMode="auto">
            <a:xfrm>
              <a:off x="1462088" y="1788713"/>
              <a:ext cx="2981326" cy="2289175"/>
            </a:xfrm>
            <a:prstGeom prst="rect">
              <a:avLst/>
            </a:prstGeom>
            <a:noFill/>
          </p:spPr>
        </p:pic>
        <p:sp>
          <p:nvSpPr>
            <p:cNvPr id="29" name="Rectangle 126"/>
            <p:cNvSpPr>
              <a:spLocks noChangeArrowheads="1"/>
            </p:cNvSpPr>
            <p:nvPr/>
          </p:nvSpPr>
          <p:spPr bwMode="auto">
            <a:xfrm>
              <a:off x="1116013" y="3932444"/>
              <a:ext cx="3600450" cy="2159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30" name="Rectangle 127"/>
            <p:cNvSpPr>
              <a:spLocks noChangeArrowheads="1"/>
            </p:cNvSpPr>
            <p:nvPr/>
          </p:nvSpPr>
          <p:spPr bwMode="auto">
            <a:xfrm rot="16200000">
              <a:off x="198438" y="2654506"/>
              <a:ext cx="2160588" cy="3952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6" name="Text Box 130"/>
            <p:cNvSpPr txBox="1">
              <a:spLocks noChangeArrowheads="1"/>
            </p:cNvSpPr>
            <p:nvPr/>
          </p:nvSpPr>
          <p:spPr bwMode="auto">
            <a:xfrm>
              <a:off x="2628900" y="3859419"/>
              <a:ext cx="136683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ja-JP" dirty="0">
                  <a:latin typeface="Calibri" panose="020F0502020204030204" pitchFamily="34" charset="0"/>
                </a:rPr>
                <a:t>T</a:t>
              </a:r>
              <a:r>
                <a:rPr lang="en-US" altLang="ja-JP" dirty="0" smtClean="0">
                  <a:latin typeface="Calibri" panose="020F0502020204030204" pitchFamily="34" charset="0"/>
                </a:rPr>
                <a:t>ime</a:t>
              </a:r>
              <a:endParaRPr lang="en-US" altLang="ja-JP" dirty="0">
                <a:latin typeface="Calibri" panose="020F0502020204030204" pitchFamily="34" charset="0"/>
              </a:endParaRPr>
            </a:p>
          </p:txBody>
        </p:sp>
        <p:sp>
          <p:nvSpPr>
            <p:cNvPr id="47" name="Text Box 131"/>
            <p:cNvSpPr txBox="1">
              <a:spLocks noChangeArrowheads="1"/>
            </p:cNvSpPr>
            <p:nvPr/>
          </p:nvSpPr>
          <p:spPr bwMode="auto">
            <a:xfrm rot="16200000">
              <a:off x="615950" y="2501898"/>
              <a:ext cx="136683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ja-JP" dirty="0">
                  <a:latin typeface="Calibri" panose="020F0502020204030204" pitchFamily="34" charset="0"/>
                </a:rPr>
                <a:t>F</a:t>
              </a:r>
              <a:r>
                <a:rPr lang="en-US" altLang="ja-JP" dirty="0" smtClean="0">
                  <a:latin typeface="Calibri" panose="020F0502020204030204" pitchFamily="34" charset="0"/>
                </a:rPr>
                <a:t>requency</a:t>
              </a:r>
              <a:endParaRPr lang="en-US" altLang="ja-JP" dirty="0">
                <a:latin typeface="Calibri" panose="020F0502020204030204" pitchFamily="34" charset="0"/>
              </a:endParaRPr>
            </a:p>
          </p:txBody>
        </p:sp>
      </p:grpSp>
      <p:pic>
        <p:nvPicPr>
          <p:cNvPr id="54" name="RWC-MDB-P_No.07(-10dB)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 bwMode="auto">
          <a:xfrm>
            <a:off x="3633701" y="2851064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正方形/長方形 89"/>
          <p:cNvSpPr/>
          <p:nvPr/>
        </p:nvSpPr>
        <p:spPr bwMode="auto">
          <a:xfrm>
            <a:off x="5054411" y="1791979"/>
            <a:ext cx="2880000" cy="20160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91" name="正方形/長方形 90"/>
          <p:cNvSpPr/>
          <p:nvPr/>
        </p:nvSpPr>
        <p:spPr bwMode="auto">
          <a:xfrm>
            <a:off x="5054411" y="4255615"/>
            <a:ext cx="2880000" cy="20160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93" name="正方形/長方形 92"/>
          <p:cNvSpPr/>
          <p:nvPr/>
        </p:nvSpPr>
        <p:spPr bwMode="auto">
          <a:xfrm>
            <a:off x="1156325" y="2707955"/>
            <a:ext cx="2844000" cy="20160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cxnSp>
        <p:nvCxnSpPr>
          <p:cNvPr id="95" name="直線矢印コネクタ 94"/>
          <p:cNvCxnSpPr/>
          <p:nvPr/>
        </p:nvCxnSpPr>
        <p:spPr bwMode="auto">
          <a:xfrm flipV="1">
            <a:off x="4138662" y="2876278"/>
            <a:ext cx="545532" cy="5844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線矢印コネクタ 95"/>
          <p:cNvCxnSpPr/>
          <p:nvPr/>
        </p:nvCxnSpPr>
        <p:spPr bwMode="auto">
          <a:xfrm>
            <a:off x="4162474" y="4123842"/>
            <a:ext cx="545532" cy="5844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 Box 134"/>
          <p:cNvSpPr txBox="1">
            <a:spLocks noChangeArrowheads="1"/>
          </p:cNvSpPr>
          <p:nvPr/>
        </p:nvSpPr>
        <p:spPr bwMode="auto">
          <a:xfrm>
            <a:off x="5068919" y="1820043"/>
            <a:ext cx="15827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ja-JP" altLang="en-US" sz="2000" dirty="0" smtClean="0"/>
              <a:t>調波音成分</a:t>
            </a:r>
            <a:endParaRPr lang="ja-JP" altLang="en-US" sz="2000" dirty="0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790517" y="2188024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音楽音響信号</a:t>
            </a:r>
            <a:endParaRPr kumimoji="1" lang="ja-JP" altLang="en-US" sz="2400" dirty="0"/>
          </a:p>
        </p:txBody>
      </p:sp>
      <p:pic>
        <p:nvPicPr>
          <p:cNvPr id="55" name="HPSS_ver2_Hcomp__RWC-MDB-P_No.07(-10dB)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573652" y="188322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999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223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224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audio>
              <p:cMediaNode vol="27273">
                <p:cTn id="5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21212">
                <p:cTn id="5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34848">
                <p:cTn id="5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Permutation problem in class-based methods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O</a:t>
            </a:r>
            <a:r>
              <a:rPr kumimoji="1" lang="en-US" altLang="ja-JP" dirty="0" smtClean="0"/>
              <a:t>rdinary NNs have an output dimension for each target source </a:t>
            </a:r>
            <a:r>
              <a:rPr lang="en-US" altLang="ja-JP" dirty="0" smtClean="0"/>
              <a:t>c</a:t>
            </a:r>
            <a:r>
              <a:rPr kumimoji="1" lang="en-US" altLang="ja-JP" dirty="0" smtClean="0"/>
              <a:t>lass</a:t>
            </a:r>
          </a:p>
          <a:p>
            <a:pPr marL="541338" lvl="1" indent="0">
              <a:buNone/>
            </a:pPr>
            <a:r>
              <a:rPr lang="en-US" altLang="ja-JP" dirty="0"/>
              <a:t>D</a:t>
            </a:r>
            <a:r>
              <a:rPr lang="en-US" altLang="ja-JP" dirty="0" smtClean="0"/>
              <a:t>ifficult </a:t>
            </a:r>
            <a:r>
              <a:rPr lang="en-US" altLang="ja-JP" dirty="0"/>
              <a:t>to learn if </a:t>
            </a:r>
            <a:r>
              <a:rPr lang="en-US" altLang="ja-JP" dirty="0" smtClean="0"/>
              <a:t>permutation </a:t>
            </a:r>
            <a:r>
              <a:rPr lang="en-US" altLang="ja-JP" dirty="0"/>
              <a:t>of training targets into </a:t>
            </a:r>
            <a:r>
              <a:rPr lang="en-US" altLang="ja-JP" dirty="0" smtClean="0"/>
              <a:t>slots is </a:t>
            </a:r>
            <a:r>
              <a:rPr lang="en-US" altLang="ja-JP" dirty="0"/>
              <a:t>arbitrary and </a:t>
            </a:r>
            <a:r>
              <a:rPr lang="en-US" altLang="ja-JP" dirty="0" smtClean="0"/>
              <a:t>indeterminate</a:t>
            </a:r>
            <a:endParaRPr kumimoji="1" lang="ja-JP" altLang="en-US" dirty="0"/>
          </a:p>
        </p:txBody>
      </p:sp>
      <p:cxnSp>
        <p:nvCxnSpPr>
          <p:cNvPr id="5" name="直線矢印コネクタ 4"/>
          <p:cNvCxnSpPr/>
          <p:nvPr/>
        </p:nvCxnSpPr>
        <p:spPr bwMode="auto">
          <a:xfrm>
            <a:off x="360016" y="2096852"/>
            <a:ext cx="35955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37013"/>
            <a:ext cx="3896896" cy="21955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6" y="3537013"/>
            <a:ext cx="3896896" cy="219553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95536" y="3068960"/>
            <a:ext cx="2136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smtClean="0">
                <a:latin typeface="Calibri" panose="020F0502020204030204" pitchFamily="34" charset="0"/>
              </a:rPr>
              <a:t>Training example 1</a:t>
            </a:r>
            <a:endParaRPr kumimoji="1" lang="ja-JP" altLang="en-US" sz="2000" dirty="0">
              <a:latin typeface="Calibri" panose="020F0502020204030204" pitchFamily="34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48430" y="3068960"/>
            <a:ext cx="2136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000" dirty="0" smtClean="0">
                <a:latin typeface="Calibri" panose="020F0502020204030204" pitchFamily="34" charset="0"/>
              </a:rPr>
              <a:t>Training example 2</a:t>
            </a:r>
            <a:endParaRPr kumimoji="1" lang="ja-JP" altLang="en-US" sz="2000" dirty="0">
              <a:latin typeface="Calibri" panose="020F0502020204030204" pitchFamily="34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70005" y="6057292"/>
            <a:ext cx="209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Calibri" panose="020F0502020204030204" pitchFamily="34" charset="0"/>
              </a:rPr>
              <a:t>Speaker 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anose="020F0502020204030204" pitchFamily="34" charset="0"/>
              </a:rPr>
              <a:t>A </a:t>
            </a:r>
            <a:r>
              <a:rPr kumimoji="1" lang="en-US" altLang="ja-JP" sz="2000" dirty="0" smtClean="0">
                <a:latin typeface="Calibri" panose="020F0502020204030204" pitchFamily="34" charset="0"/>
              </a:rPr>
              <a:t>= class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anose="020F0502020204030204" pitchFamily="34" charset="0"/>
              </a:rPr>
              <a:t>1</a:t>
            </a:r>
            <a:endParaRPr kumimoji="1" lang="ja-JP" altLang="en-US" sz="2000" dirty="0">
              <a:solidFill>
                <a:srgbClr val="FF006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744260" y="5657182"/>
            <a:ext cx="2080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Calibri" panose="020F0502020204030204" pitchFamily="34" charset="0"/>
              </a:rPr>
              <a:t>Speaker </a:t>
            </a:r>
            <a:r>
              <a:rPr kumimoji="1" lang="en-US" altLang="ja-JP" sz="20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kumimoji="1" lang="en-US" altLang="ja-JP" sz="2000" dirty="0" smtClean="0">
                <a:latin typeface="Calibri" panose="020F0502020204030204" pitchFamily="34" charset="0"/>
              </a:rPr>
              <a:t> = class</a:t>
            </a:r>
            <a:r>
              <a:rPr kumimoji="1" lang="en-US" altLang="ja-JP" sz="20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2</a:t>
            </a:r>
            <a:endParaRPr kumimoji="1" lang="ja-JP" altLang="en-US" sz="20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2132191" y="4797152"/>
            <a:ext cx="2556285" cy="1220070"/>
            <a:chOff x="2159732" y="4941168"/>
            <a:chExt cx="1735014" cy="828092"/>
          </a:xfrm>
        </p:grpSpPr>
        <p:cxnSp>
          <p:nvCxnSpPr>
            <p:cNvPr id="15" name="直線コネクタ 14"/>
            <p:cNvCxnSpPr/>
            <p:nvPr/>
          </p:nvCxnSpPr>
          <p:spPr bwMode="auto">
            <a:xfrm>
              <a:off x="2159732" y="4941168"/>
              <a:ext cx="468052" cy="82809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線コネクタ 15"/>
            <p:cNvCxnSpPr/>
            <p:nvPr/>
          </p:nvCxnSpPr>
          <p:spPr bwMode="auto">
            <a:xfrm>
              <a:off x="2627784" y="5769260"/>
              <a:ext cx="126696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グループ化 18"/>
          <p:cNvGrpSpPr/>
          <p:nvPr/>
        </p:nvGrpSpPr>
        <p:grpSpPr>
          <a:xfrm>
            <a:off x="1196087" y="5301208"/>
            <a:ext cx="2592289" cy="1116124"/>
            <a:chOff x="1223628" y="5445224"/>
            <a:chExt cx="1923311" cy="828092"/>
          </a:xfrm>
        </p:grpSpPr>
        <p:cxnSp>
          <p:nvCxnSpPr>
            <p:cNvPr id="11" name="直線コネクタ 10"/>
            <p:cNvCxnSpPr/>
            <p:nvPr/>
          </p:nvCxnSpPr>
          <p:spPr bwMode="auto">
            <a:xfrm>
              <a:off x="1223628" y="5445224"/>
              <a:ext cx="468052" cy="82809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線コネクタ 12"/>
            <p:cNvCxnSpPr/>
            <p:nvPr/>
          </p:nvCxnSpPr>
          <p:spPr bwMode="auto">
            <a:xfrm>
              <a:off x="1691680" y="6273316"/>
              <a:ext cx="145525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3" name="テキスト ボックス 22"/>
          <p:cNvSpPr txBox="1"/>
          <p:nvPr/>
        </p:nvSpPr>
        <p:spPr>
          <a:xfrm>
            <a:off x="5844339" y="6057698"/>
            <a:ext cx="2080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Calibri" panose="020F0502020204030204" pitchFamily="34" charset="0"/>
              </a:rPr>
              <a:t>Speaker </a:t>
            </a:r>
            <a:r>
              <a:rPr kumimoji="1" lang="en-US" altLang="ja-JP" sz="20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B</a:t>
            </a:r>
            <a:r>
              <a:rPr kumimoji="1" lang="en-US" altLang="ja-JP" sz="2000" dirty="0" smtClean="0">
                <a:latin typeface="Calibri" panose="020F0502020204030204" pitchFamily="34" charset="0"/>
              </a:rPr>
              <a:t> = class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anose="020F0502020204030204" pitchFamily="34" charset="0"/>
              </a:rPr>
              <a:t>1</a:t>
            </a:r>
            <a:endParaRPr kumimoji="1" lang="ja-JP" altLang="en-US" sz="2000" dirty="0">
              <a:solidFill>
                <a:srgbClr val="FF006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707361" y="5657182"/>
            <a:ext cx="2090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Calibri" panose="020F0502020204030204" pitchFamily="34" charset="0"/>
              </a:rPr>
              <a:t>Speaker 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anose="020F0502020204030204" pitchFamily="34" charset="0"/>
              </a:rPr>
              <a:t>A</a:t>
            </a:r>
            <a:r>
              <a:rPr kumimoji="1" lang="en-US" altLang="ja-JP" sz="2000" dirty="0" smtClean="0">
                <a:latin typeface="Calibri" panose="020F0502020204030204" pitchFamily="34" charset="0"/>
              </a:rPr>
              <a:t> = class</a:t>
            </a:r>
            <a:r>
              <a:rPr kumimoji="1" lang="en-US" altLang="ja-JP" sz="20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2</a:t>
            </a:r>
            <a:endParaRPr kumimoji="1" lang="ja-JP" altLang="en-US" sz="20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grpSp>
        <p:nvGrpSpPr>
          <p:cNvPr id="25" name="グループ化 24"/>
          <p:cNvGrpSpPr/>
          <p:nvPr/>
        </p:nvGrpSpPr>
        <p:grpSpPr>
          <a:xfrm>
            <a:off x="6100101" y="4797152"/>
            <a:ext cx="2556285" cy="1220070"/>
            <a:chOff x="2159732" y="4941168"/>
            <a:chExt cx="1735014" cy="828092"/>
          </a:xfrm>
        </p:grpSpPr>
        <p:cxnSp>
          <p:nvCxnSpPr>
            <p:cNvPr id="26" name="直線コネクタ 25"/>
            <p:cNvCxnSpPr/>
            <p:nvPr/>
          </p:nvCxnSpPr>
          <p:spPr bwMode="auto">
            <a:xfrm>
              <a:off x="2159732" y="4941168"/>
              <a:ext cx="468052" cy="82809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直線コネクタ 26"/>
            <p:cNvCxnSpPr/>
            <p:nvPr/>
          </p:nvCxnSpPr>
          <p:spPr bwMode="auto">
            <a:xfrm>
              <a:off x="2627784" y="5769260"/>
              <a:ext cx="126696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グループ化 27"/>
          <p:cNvGrpSpPr/>
          <p:nvPr/>
        </p:nvGrpSpPr>
        <p:grpSpPr>
          <a:xfrm>
            <a:off x="5265612" y="5301614"/>
            <a:ext cx="2592289" cy="1116124"/>
            <a:chOff x="1223628" y="5445224"/>
            <a:chExt cx="1923311" cy="828092"/>
          </a:xfrm>
        </p:grpSpPr>
        <p:cxnSp>
          <p:nvCxnSpPr>
            <p:cNvPr id="29" name="直線コネクタ 28"/>
            <p:cNvCxnSpPr/>
            <p:nvPr/>
          </p:nvCxnSpPr>
          <p:spPr bwMode="auto">
            <a:xfrm>
              <a:off x="1223628" y="5445224"/>
              <a:ext cx="468052" cy="82809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直線コネクタ 29"/>
            <p:cNvCxnSpPr/>
            <p:nvPr/>
          </p:nvCxnSpPr>
          <p:spPr bwMode="auto">
            <a:xfrm>
              <a:off x="1691680" y="6273316"/>
              <a:ext cx="145525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411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Deep Clustering </a:t>
            </a:r>
            <a:r>
              <a:rPr kumimoji="1" lang="en-US" altLang="ja-JP" sz="2000" dirty="0" smtClean="0"/>
              <a:t>[Hershey+2016]</a:t>
            </a:r>
            <a:endParaRPr kumimoji="1" lang="ja-JP" altLang="en-US" sz="2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The i</a:t>
            </a:r>
            <a:r>
              <a:rPr kumimoji="1" lang="en-US" altLang="ja-JP" dirty="0" smtClean="0"/>
              <a:t>dea is to use </a:t>
            </a:r>
            <a:r>
              <a:rPr kumimoji="1" lang="en-US" altLang="ja-JP" b="1" dirty="0" smtClean="0"/>
              <a:t>permutation-free partition labels</a:t>
            </a:r>
            <a:r>
              <a:rPr kumimoji="1" lang="en-US" altLang="ja-JP" dirty="0" smtClean="0"/>
              <a:t> (</a:t>
            </a:r>
            <a:r>
              <a:rPr lang="en-US" altLang="ja-JP" dirty="0"/>
              <a:t>instead of class labels</a:t>
            </a:r>
            <a:r>
              <a:rPr kumimoji="1" lang="en-US" altLang="ja-JP" dirty="0" smtClean="0"/>
              <a:t>) to learn a DNN that predicts </a:t>
            </a:r>
            <a:r>
              <a:rPr lang="en-US" altLang="ja-JP" b="1" i="1" dirty="0"/>
              <a:t>embedding </a:t>
            </a:r>
            <a:r>
              <a:rPr lang="en-US" altLang="ja-JP" b="1" i="1" dirty="0" smtClean="0"/>
              <a:t>features</a:t>
            </a:r>
            <a:r>
              <a:rPr lang="en-US" altLang="ja-JP" dirty="0" smtClean="0"/>
              <a:t> </a:t>
            </a:r>
            <a:r>
              <a:rPr lang="en-US" altLang="ja-JP" dirty="0"/>
              <a:t>such that </a:t>
            </a:r>
            <a:r>
              <a:rPr lang="en-US" altLang="ja-JP" dirty="0" smtClean="0"/>
              <a:t>performing some </a:t>
            </a:r>
            <a:r>
              <a:rPr lang="en-US" altLang="ja-JP" dirty="0"/>
              <a:t>simple clustering in the embedding space will likely lead to </a:t>
            </a:r>
            <a:r>
              <a:rPr lang="en-US" altLang="ja-JP" dirty="0" smtClean="0"/>
              <a:t>a partition that </a:t>
            </a:r>
            <a:r>
              <a:rPr lang="en-US" altLang="ja-JP" dirty="0"/>
              <a:t>is close to the </a:t>
            </a:r>
            <a:r>
              <a:rPr lang="en-US" altLang="ja-JP" dirty="0" smtClean="0"/>
              <a:t>target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Input:        (</a:t>
            </a:r>
            <a:r>
              <a:rPr lang="en-US" altLang="ja-JP" dirty="0"/>
              <a:t>log spectral </a:t>
            </a:r>
            <a:r>
              <a:rPr lang="en-US" altLang="ja-JP" dirty="0" smtClean="0"/>
              <a:t>magnitude at TF point </a:t>
            </a:r>
            <a:r>
              <a:rPr lang="en-US" altLang="ja-JP" i="1" dirty="0" err="1" smtClean="0"/>
              <a:t>i</a:t>
            </a:r>
            <a:r>
              <a:rPr lang="en-US" altLang="ja-JP" dirty="0" smtClean="0"/>
              <a:t>)</a:t>
            </a:r>
          </a:p>
          <a:p>
            <a:pPr lvl="1"/>
            <a:r>
              <a:rPr lang="en-US" altLang="ja-JP" dirty="0" smtClean="0"/>
              <a:t>Output:                  (embedding feature)</a:t>
            </a:r>
          </a:p>
          <a:p>
            <a:pPr lvl="1"/>
            <a:r>
              <a:rPr lang="en-US" altLang="ja-JP" dirty="0" smtClean="0"/>
              <a:t>Target:          where                  is binary indicator, which takes the value 1 if data </a:t>
            </a:r>
            <a:r>
              <a:rPr lang="en-US" altLang="ja-JP" i="1" dirty="0" err="1" smtClean="0"/>
              <a:t>i</a:t>
            </a:r>
            <a:r>
              <a:rPr lang="en-US" altLang="ja-JP" dirty="0" smtClean="0"/>
              <a:t> is assigned to cluster </a:t>
            </a:r>
            <a:r>
              <a:rPr lang="en-US" altLang="ja-JP" i="1" dirty="0" smtClean="0"/>
              <a:t>c</a:t>
            </a:r>
          </a:p>
          <a:p>
            <a:pPr lvl="1"/>
            <a:r>
              <a:rPr lang="en-US" altLang="ja-JP" dirty="0" smtClean="0"/>
              <a:t>Training criterion 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83" y="4334171"/>
            <a:ext cx="1143002" cy="27889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62" y="3284984"/>
            <a:ext cx="278892" cy="2529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292140"/>
            <a:ext cx="533402" cy="25298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84" y="5661248"/>
            <a:ext cx="4748797" cy="76200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74" y="3798180"/>
            <a:ext cx="1193294" cy="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 of three-speaker separation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 smtClean="0"/>
              <a:t>Top</a:t>
            </a:r>
            <a:r>
              <a:rPr lang="en-US" altLang="ja-JP" sz="2400" dirty="0"/>
              <a:t>: mixture log </a:t>
            </a:r>
            <a:r>
              <a:rPr lang="en-US" altLang="ja-JP" sz="2400" dirty="0" smtClean="0"/>
              <a:t>spectrogram</a:t>
            </a:r>
          </a:p>
          <a:p>
            <a:r>
              <a:rPr lang="en-US" altLang="ja-JP" sz="2400" dirty="0" smtClean="0"/>
              <a:t>Middle</a:t>
            </a:r>
            <a:r>
              <a:rPr lang="en-US" altLang="ja-JP" sz="2400" dirty="0"/>
              <a:t>: </a:t>
            </a:r>
            <a:r>
              <a:rPr lang="en-US" altLang="ja-JP" sz="2400" dirty="0" smtClean="0"/>
              <a:t>Ideal Binary Mask (Dark </a:t>
            </a:r>
            <a:r>
              <a:rPr lang="en-US" altLang="ja-JP" sz="2400" dirty="0"/>
              <a:t>blue shows </a:t>
            </a:r>
            <a:r>
              <a:rPr lang="en-US" altLang="ja-JP" sz="2400" dirty="0" smtClean="0"/>
              <a:t>silence)</a:t>
            </a:r>
          </a:p>
          <a:p>
            <a:r>
              <a:rPr lang="en-US" altLang="ja-JP" sz="2400" dirty="0" smtClean="0"/>
              <a:t>Bottom</a:t>
            </a:r>
            <a:r>
              <a:rPr lang="en-US" altLang="ja-JP" sz="2400" dirty="0"/>
              <a:t>: </a:t>
            </a:r>
            <a:r>
              <a:rPr lang="en-US" altLang="ja-JP" sz="2400" dirty="0" smtClean="0"/>
              <a:t>output mask </a:t>
            </a:r>
            <a:r>
              <a:rPr lang="en-US" altLang="ja-JP" sz="2400" dirty="0"/>
              <a:t>from proposed system trained on two-speaker </a:t>
            </a:r>
            <a:r>
              <a:rPr lang="en-US" altLang="ja-JP" sz="2400" dirty="0" smtClean="0"/>
              <a:t>mixtures</a:t>
            </a:r>
            <a:endParaRPr kumimoji="1" lang="ja-JP" altLang="en-US" sz="2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0"/>
          <a:stretch/>
        </p:blipFill>
        <p:spPr>
          <a:xfrm>
            <a:off x="4067944" y="2412912"/>
            <a:ext cx="4999513" cy="43010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43508" y="5661248"/>
            <a:ext cx="4123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dirty="0" smtClean="0">
                <a:latin typeface="Calibri" panose="020F0502020204030204" pitchFamily="34" charset="0"/>
              </a:rPr>
              <a:t>Works well even in </a:t>
            </a:r>
            <a:br>
              <a:rPr kumimoji="1" lang="en-US" altLang="ja-JP" sz="2400" dirty="0" smtClean="0">
                <a:latin typeface="Calibri" panose="020F0502020204030204" pitchFamily="34" charset="0"/>
              </a:rPr>
            </a:br>
            <a:r>
              <a:rPr kumimoji="1" lang="en-US" altLang="ja-JP" sz="2400" dirty="0" smtClean="0">
                <a:latin typeface="Calibri" panose="020F0502020204030204" pitchFamily="34" charset="0"/>
              </a:rPr>
              <a:t>non-speaker-dependent setting</a:t>
            </a:r>
            <a:endParaRPr kumimoji="1" lang="ja-JP" alt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ブラインド音源分離 </a:t>
            </a:r>
            <a:r>
              <a:rPr kumimoji="1" lang="en-US" altLang="ja-JP" dirty="0" smtClean="0"/>
              <a:t>(</a:t>
            </a:r>
            <a:r>
              <a:rPr kumimoji="1" lang="en-US" altLang="ja-JP" u="sng" dirty="0" err="1" smtClean="0"/>
              <a:t>B</a:t>
            </a:r>
            <a:r>
              <a:rPr kumimoji="1" lang="en-US" altLang="ja-JP" sz="1600" dirty="0" err="1" smtClean="0"/>
              <a:t>lind</a:t>
            </a:r>
            <a:r>
              <a:rPr kumimoji="1" lang="en-US" altLang="ja-JP" u="sng" dirty="0" err="1" smtClean="0"/>
              <a:t>S</a:t>
            </a:r>
            <a:r>
              <a:rPr kumimoji="1" lang="en-US" altLang="ja-JP" sz="1600" dirty="0" err="1" smtClean="0"/>
              <a:t>ource</a:t>
            </a:r>
            <a:r>
              <a:rPr kumimoji="1" lang="en-US" altLang="ja-JP" u="sng" dirty="0" err="1" smtClean="0"/>
              <a:t>S</a:t>
            </a:r>
            <a:r>
              <a:rPr kumimoji="1" lang="en-US" altLang="ja-JP" sz="1600" dirty="0" err="1" smtClean="0"/>
              <a:t>eparation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8774" y="1008000"/>
            <a:ext cx="8785225" cy="5777999"/>
          </a:xfrm>
        </p:spPr>
        <p:txBody>
          <a:bodyPr/>
          <a:lstStyle/>
          <a:p>
            <a:r>
              <a:rPr kumimoji="1" lang="ja-JP" altLang="en-US" dirty="0" smtClean="0"/>
              <a:t>複数のマイクで取得した音響信号のみから各音源信号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を分離／定位する問題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音源信号，混合過程が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いずれも未知であること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から「ブラインド」</a:t>
            </a:r>
            <a:endParaRPr lang="en-US" altLang="ja-JP" dirty="0" smtClean="0"/>
          </a:p>
          <a:p>
            <a:r>
              <a:rPr kumimoji="1" lang="ja-JP" altLang="en-US" dirty="0" smtClean="0"/>
              <a:t>実応用場面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音を使った監視システム</a:t>
            </a:r>
            <a:endParaRPr lang="en-US" altLang="ja-JP" sz="2400" dirty="0" smtClean="0"/>
          </a:p>
          <a:p>
            <a:pPr lvl="2"/>
            <a:r>
              <a:rPr lang="ja-JP" altLang="en-US" dirty="0" smtClean="0"/>
              <a:t>どこで何が起こっているかを検知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介護や防犯のための安全モニタリングとしての応用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Cf. </a:t>
            </a:r>
            <a:r>
              <a:rPr lang="en-US" altLang="ja-JP" dirty="0" err="1" smtClean="0"/>
              <a:t>ShotSpotter</a:t>
            </a:r>
            <a:r>
              <a:rPr lang="en-US" altLang="ja-JP" dirty="0" smtClean="0"/>
              <a:t> </a:t>
            </a:r>
            <a:r>
              <a:rPr lang="ja-JP" altLang="en-US" sz="1600" dirty="0" smtClean="0"/>
              <a:t>（米国で開発されている発砲事件の検知システム）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人間のカクテルパーティー効果の模倣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ロボット聴覚，補聴器への応用</a:t>
            </a:r>
            <a:endParaRPr lang="en-US" altLang="ja-JP" dirty="0" smtClean="0"/>
          </a:p>
        </p:txBody>
      </p:sp>
      <p:grpSp>
        <p:nvGrpSpPr>
          <p:cNvPr id="4" name="グループ化 3"/>
          <p:cNvGrpSpPr/>
          <p:nvPr/>
        </p:nvGrpSpPr>
        <p:grpSpPr>
          <a:xfrm>
            <a:off x="4926136" y="1849832"/>
            <a:ext cx="3776150" cy="1985568"/>
            <a:chOff x="3889501" y="1126732"/>
            <a:chExt cx="2180429" cy="1146509"/>
          </a:xfrm>
        </p:grpSpPr>
        <p:grpSp>
          <p:nvGrpSpPr>
            <p:cNvPr id="5" name="グループ化 46"/>
            <p:cNvGrpSpPr/>
            <p:nvPr/>
          </p:nvGrpSpPr>
          <p:grpSpPr>
            <a:xfrm>
              <a:off x="3889501" y="1247240"/>
              <a:ext cx="2180429" cy="1026001"/>
              <a:chOff x="5089651" y="1425040"/>
              <a:chExt cx="2180429" cy="1026001"/>
            </a:xfrm>
          </p:grpSpPr>
          <p:pic>
            <p:nvPicPr>
              <p:cNvPr id="10" name="Picture 12" descr="voice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rot="657464">
                <a:off x="5089651" y="1433611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12" descr="voice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rot="20942536" flipH="1">
                <a:off x="6768430" y="1425040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9" descr="mic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r="19406" b="73368"/>
              <a:stretch>
                <a:fillRect/>
              </a:stretch>
            </p:blipFill>
            <p:spPr bwMode="auto">
              <a:xfrm rot="4775779">
                <a:off x="5803705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19" descr="mic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13353" t="71564"/>
              <a:stretch>
                <a:fillRect/>
              </a:stretch>
            </p:blipFill>
            <p:spPr bwMode="auto">
              <a:xfrm>
                <a:off x="6181725" y="2343150"/>
                <a:ext cx="398900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19" descr="mic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r="19406" b="73368"/>
              <a:stretch>
                <a:fillRect/>
              </a:stretch>
            </p:blipFill>
            <p:spPr bwMode="auto">
              <a:xfrm rot="4775779">
                <a:off x="6196612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5" name="グループ化 42"/>
              <p:cNvGrpSpPr/>
              <p:nvPr/>
            </p:nvGrpSpPr>
            <p:grpSpPr>
              <a:xfrm>
                <a:off x="5584025" y="1681156"/>
                <a:ext cx="783441" cy="296031"/>
                <a:chOff x="5509393" y="1620208"/>
                <a:chExt cx="912031" cy="362149"/>
              </a:xfrm>
            </p:grpSpPr>
            <p:cxnSp>
              <p:nvCxnSpPr>
                <p:cNvPr id="20" name="直線矢印コネクタ 19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21" name="直線矢印コネクタ 20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pic>
            <p:nvPicPr>
              <p:cNvPr id="16" name="Picture 19" descr="mic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t="71564" r="3888"/>
              <a:stretch>
                <a:fillRect/>
              </a:stretch>
            </p:blipFill>
            <p:spPr bwMode="auto">
              <a:xfrm>
                <a:off x="5727343" y="2343150"/>
                <a:ext cx="442476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7" name="グループ化 43"/>
              <p:cNvGrpSpPr/>
              <p:nvPr/>
            </p:nvGrpSpPr>
            <p:grpSpPr>
              <a:xfrm flipH="1">
                <a:off x="5984075" y="1685919"/>
                <a:ext cx="783441" cy="296031"/>
                <a:chOff x="5509393" y="1620208"/>
                <a:chExt cx="912031" cy="362149"/>
              </a:xfrm>
            </p:grpSpPr>
            <p:cxnSp>
              <p:nvCxnSpPr>
                <p:cNvPr id="18" name="直線矢印コネクタ 17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9" name="直線矢印コネクタ 18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</p:grp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lum/>
            </a:blip>
            <a:stretch>
              <a:fillRect/>
            </a:stretch>
          </p:blipFill>
          <p:spPr>
            <a:xfrm>
              <a:off x="5328860" y="1126800"/>
              <a:ext cx="393802" cy="216413"/>
            </a:xfrm>
            <a:prstGeom prst="rect">
              <a:avLst/>
            </a:prstGeom>
          </p:spPr>
        </p:pic>
        <p:pic>
          <p:nvPicPr>
            <p:cNvPr id="7" name="図 6" descr="txp_fig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lum/>
            </a:blip>
            <a:stretch>
              <a:fillRect/>
            </a:stretch>
          </p:blipFill>
          <p:spPr>
            <a:xfrm>
              <a:off x="4195385" y="1126732"/>
              <a:ext cx="393802" cy="216413"/>
            </a:xfrm>
            <a:prstGeom prst="rect">
              <a:avLst/>
            </a:prstGeom>
          </p:spPr>
        </p:pic>
        <p:pic>
          <p:nvPicPr>
            <p:cNvPr id="8" name="図 7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lum/>
            </a:blip>
            <a:stretch>
              <a:fillRect/>
            </a:stretch>
          </p:blipFill>
          <p:spPr>
            <a:xfrm>
              <a:off x="4242432" y="1844026"/>
              <a:ext cx="413905" cy="216412"/>
            </a:xfrm>
            <a:prstGeom prst="rect">
              <a:avLst/>
            </a:prstGeom>
          </p:spPr>
        </p:pic>
        <p:pic>
          <p:nvPicPr>
            <p:cNvPr id="9" name="図 8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lum/>
            </a:blip>
            <a:stretch>
              <a:fillRect/>
            </a:stretch>
          </p:blipFill>
          <p:spPr>
            <a:xfrm>
              <a:off x="5292780" y="1843200"/>
              <a:ext cx="413904" cy="216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マイクロホンで観測される信号の生成プロセス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畳みこみ混合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4849936" y="1354532"/>
            <a:ext cx="3776150" cy="1985568"/>
            <a:chOff x="3889501" y="1126732"/>
            <a:chExt cx="2180429" cy="1146509"/>
          </a:xfrm>
        </p:grpSpPr>
        <p:grpSp>
          <p:nvGrpSpPr>
            <p:cNvPr id="5" name="グループ化 46"/>
            <p:cNvGrpSpPr/>
            <p:nvPr/>
          </p:nvGrpSpPr>
          <p:grpSpPr>
            <a:xfrm>
              <a:off x="3889501" y="1247240"/>
              <a:ext cx="2180429" cy="1026001"/>
              <a:chOff x="5089651" y="1425040"/>
              <a:chExt cx="2180429" cy="1026001"/>
            </a:xfrm>
          </p:grpSpPr>
          <p:pic>
            <p:nvPicPr>
              <p:cNvPr id="10" name="Picture 12" descr="voice3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rot="657464">
                <a:off x="5089651" y="1433611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12" descr="voice3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rot="20942536" flipH="1">
                <a:off x="6768430" y="1425040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9" descr="mic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r="19406" b="73368"/>
              <a:stretch>
                <a:fillRect/>
              </a:stretch>
            </p:blipFill>
            <p:spPr bwMode="auto">
              <a:xfrm rot="4775779">
                <a:off x="5803705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19" descr="mic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l="13353" t="71564"/>
              <a:stretch>
                <a:fillRect/>
              </a:stretch>
            </p:blipFill>
            <p:spPr bwMode="auto">
              <a:xfrm>
                <a:off x="6181725" y="2343150"/>
                <a:ext cx="398900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19" descr="mic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r="19406" b="73368"/>
              <a:stretch>
                <a:fillRect/>
              </a:stretch>
            </p:blipFill>
            <p:spPr bwMode="auto">
              <a:xfrm rot="4775779">
                <a:off x="6196612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5" name="グループ化 42"/>
              <p:cNvGrpSpPr/>
              <p:nvPr/>
            </p:nvGrpSpPr>
            <p:grpSpPr>
              <a:xfrm>
                <a:off x="5584025" y="1681156"/>
                <a:ext cx="783441" cy="296031"/>
                <a:chOff x="5509393" y="1620208"/>
                <a:chExt cx="912031" cy="362149"/>
              </a:xfrm>
            </p:grpSpPr>
            <p:cxnSp>
              <p:nvCxnSpPr>
                <p:cNvPr id="20" name="直線矢印コネクタ 19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21" name="直線矢印コネクタ 20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pic>
            <p:nvPicPr>
              <p:cNvPr id="16" name="Picture 19" descr="mic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t="71564" r="3888"/>
              <a:stretch>
                <a:fillRect/>
              </a:stretch>
            </p:blipFill>
            <p:spPr bwMode="auto">
              <a:xfrm>
                <a:off x="5727343" y="2343150"/>
                <a:ext cx="442476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7" name="グループ化 43"/>
              <p:cNvGrpSpPr/>
              <p:nvPr/>
            </p:nvGrpSpPr>
            <p:grpSpPr>
              <a:xfrm flipH="1">
                <a:off x="5984075" y="1685919"/>
                <a:ext cx="783441" cy="296031"/>
                <a:chOff x="5509393" y="1620208"/>
                <a:chExt cx="912031" cy="362149"/>
              </a:xfrm>
            </p:grpSpPr>
            <p:cxnSp>
              <p:nvCxnSpPr>
                <p:cNvPr id="18" name="直線矢印コネクタ 17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9" name="直線矢印コネクタ 18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</p:grp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5328860" y="1126800"/>
              <a:ext cx="393802" cy="216413"/>
            </a:xfrm>
            <a:prstGeom prst="rect">
              <a:avLst/>
            </a:prstGeom>
          </p:spPr>
        </p:pic>
        <p:pic>
          <p:nvPicPr>
            <p:cNvPr id="7" name="図 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print">
              <a:lum/>
            </a:blip>
            <a:stretch>
              <a:fillRect/>
            </a:stretch>
          </p:blipFill>
          <p:spPr>
            <a:xfrm>
              <a:off x="4195385" y="1126732"/>
              <a:ext cx="393802" cy="216413"/>
            </a:xfrm>
            <a:prstGeom prst="rect">
              <a:avLst/>
            </a:prstGeom>
          </p:spPr>
        </p:pic>
        <p:pic>
          <p:nvPicPr>
            <p:cNvPr id="8" name="図 7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lum/>
            </a:blip>
            <a:stretch>
              <a:fillRect/>
            </a:stretch>
          </p:blipFill>
          <p:spPr>
            <a:xfrm>
              <a:off x="4242432" y="1844026"/>
              <a:ext cx="413905" cy="216412"/>
            </a:xfrm>
            <a:prstGeom prst="rect">
              <a:avLst/>
            </a:prstGeom>
          </p:spPr>
        </p:pic>
        <p:pic>
          <p:nvPicPr>
            <p:cNvPr id="9" name="図 8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lum/>
            </a:blip>
            <a:stretch>
              <a:fillRect/>
            </a:stretch>
          </p:blipFill>
          <p:spPr>
            <a:xfrm>
              <a:off x="5292780" y="1843200"/>
              <a:ext cx="413904" cy="216412"/>
            </a:xfrm>
            <a:prstGeom prst="rect">
              <a:avLst/>
            </a:prstGeom>
          </p:spPr>
        </p:pic>
      </p:grpSp>
      <p:pic>
        <p:nvPicPr>
          <p:cNvPr id="45" name="図 4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lum/>
          </a:blip>
          <a:stretch>
            <a:fillRect/>
          </a:stretch>
        </p:blipFill>
        <p:spPr>
          <a:xfrm>
            <a:off x="2590177" y="1571675"/>
            <a:ext cx="2000254" cy="381000"/>
          </a:xfrm>
          <a:prstGeom prst="rect">
            <a:avLst/>
          </a:prstGeom>
        </p:spPr>
      </p:pic>
      <p:sp>
        <p:nvSpPr>
          <p:cNvPr id="47" name="テキスト ボックス 46"/>
          <p:cNvSpPr txBox="1"/>
          <p:nvPr/>
        </p:nvSpPr>
        <p:spPr>
          <a:xfrm>
            <a:off x="4447841" y="1153883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endParaRPr kumimoji="1" lang="ja-JP" altLang="en-US" sz="2000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8245697" y="1154654"/>
            <a:ext cx="827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endParaRPr kumimoji="1" lang="ja-JP" altLang="en-US" sz="2000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21228" y="1589315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 algn="l">
              <a:buClr>
                <a:srgbClr val="000000"/>
              </a:buClr>
              <a:buFont typeface="Arial" pitchFamily="34" charset="0"/>
              <a:buChar char="•"/>
            </a:pPr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en-US" altLang="ja-JP" sz="2000" dirty="0" smtClean="0">
                <a:latin typeface="Calibri" pitchFamily="34" charset="0"/>
                <a:ea typeface="HGPｺﾞｼｯｸM" pitchFamily="50" charset="-128"/>
                <a:sym typeface="Wingdings" pitchFamily="2" charset="2"/>
              </a:rPr>
              <a:t></a:t>
            </a:r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ja-JP" altLang="en-US" sz="2000" dirty="0" smtClean="0">
                <a:latin typeface="Calibri" pitchFamily="34" charset="0"/>
                <a:ea typeface="HGPｺﾞｼｯｸM" pitchFamily="50" charset="-128"/>
              </a:rPr>
              <a:t>：</a:t>
            </a:r>
            <a:endParaRPr kumimoji="1" lang="ja-JP" altLang="en-US" sz="2000" dirty="0">
              <a:latin typeface="Calibri" pitchFamily="34" charset="0"/>
              <a:ea typeface="HGPｺﾞｼｯｸM" pitchFamily="50" charset="-128"/>
            </a:endParaRPr>
          </a:p>
        </p:txBody>
      </p:sp>
      <p:grpSp>
        <p:nvGrpSpPr>
          <p:cNvPr id="22" name="グループ化 52"/>
          <p:cNvGrpSpPr/>
          <p:nvPr/>
        </p:nvGrpSpPr>
        <p:grpSpPr>
          <a:xfrm>
            <a:off x="521291" y="1951118"/>
            <a:ext cx="4068596" cy="1290165"/>
            <a:chOff x="521291" y="1951118"/>
            <a:chExt cx="4068596" cy="1290165"/>
          </a:xfrm>
        </p:grpSpPr>
        <p:pic>
          <p:nvPicPr>
            <p:cNvPr id="46" name="図 45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3" cstate="print">
              <a:lum/>
            </a:blip>
            <a:stretch>
              <a:fillRect/>
            </a:stretch>
          </p:blipFill>
          <p:spPr>
            <a:xfrm>
              <a:off x="2589633" y="1951118"/>
              <a:ext cx="2000254" cy="381000"/>
            </a:xfrm>
            <a:prstGeom prst="rect">
              <a:avLst/>
            </a:prstGeom>
          </p:spPr>
        </p:pic>
        <p:sp>
          <p:nvSpPr>
            <p:cNvPr id="50" name="テキスト ボックス 49"/>
            <p:cNvSpPr txBox="1"/>
            <p:nvPr/>
          </p:nvSpPr>
          <p:spPr>
            <a:xfrm>
              <a:off x="521291" y="1970316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4625" indent="-174625" algn="l">
                <a:buClr>
                  <a:srgbClr val="000000"/>
                </a:buClr>
                <a:buFont typeface="Arial" pitchFamily="34" charset="0"/>
                <a:buChar char="•"/>
              </a:pPr>
              <a:r>
                <a:rPr kumimoji="1" lang="ja-JP" altLang="en-US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音源</a:t>
              </a:r>
              <a:r>
                <a:rPr kumimoji="1" lang="en-US" altLang="ja-JP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1</a:t>
              </a:r>
              <a:r>
                <a:rPr kumimoji="1" lang="en-US" altLang="ja-JP" sz="2000" dirty="0" smtClean="0">
                  <a:latin typeface="Calibri" pitchFamily="34" charset="0"/>
                  <a:ea typeface="HGPｺﾞｼｯｸM" pitchFamily="50" charset="-128"/>
                  <a:sym typeface="Wingdings" pitchFamily="2" charset="2"/>
                </a:rPr>
                <a:t></a:t>
              </a:r>
              <a:r>
                <a:rPr kumimoji="1" lang="ja-JP" altLang="en-US" sz="20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マイク</a:t>
              </a:r>
              <a:r>
                <a:rPr kumimoji="1" lang="en-US" altLang="ja-JP" sz="20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2</a:t>
              </a:r>
              <a:r>
                <a:rPr kumimoji="1" lang="ja-JP" altLang="en-US" sz="2000" dirty="0" smtClean="0">
                  <a:latin typeface="Calibri" pitchFamily="34" charset="0"/>
                  <a:ea typeface="HGPｺﾞｼｯｸM" pitchFamily="50" charset="-128"/>
                </a:rPr>
                <a:t>：</a:t>
              </a:r>
              <a:endParaRPr kumimoji="1" lang="ja-JP" altLang="en-US" sz="2000" dirty="0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521291" y="246017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4625" indent="-174625" algn="l">
                <a:buClr>
                  <a:srgbClr val="000000"/>
                </a:buClr>
                <a:buFont typeface="Arial" pitchFamily="34" charset="0"/>
                <a:buChar char="•"/>
              </a:pPr>
              <a:r>
                <a:rPr kumimoji="1" lang="ja-JP" altLang="en-US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音源</a:t>
              </a:r>
              <a:r>
                <a:rPr kumimoji="1" lang="en-US" altLang="ja-JP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2</a:t>
              </a:r>
              <a:r>
                <a:rPr kumimoji="1" lang="en-US" altLang="ja-JP" sz="2000" dirty="0" smtClean="0">
                  <a:latin typeface="Calibri" pitchFamily="34" charset="0"/>
                  <a:ea typeface="HGPｺﾞｼｯｸM" pitchFamily="50" charset="-128"/>
                  <a:sym typeface="Wingdings" pitchFamily="2" charset="2"/>
                </a:rPr>
                <a:t></a:t>
              </a:r>
              <a:r>
                <a:rPr kumimoji="1" lang="ja-JP" altLang="en-US" sz="20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マイク</a:t>
              </a:r>
              <a:r>
                <a:rPr kumimoji="1" lang="en-US" altLang="ja-JP" sz="20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1</a:t>
              </a:r>
              <a:r>
                <a:rPr kumimoji="1" lang="ja-JP" altLang="en-US" sz="2000" dirty="0" smtClean="0">
                  <a:latin typeface="Calibri" pitchFamily="34" charset="0"/>
                  <a:ea typeface="HGPｺﾞｼｯｸM" pitchFamily="50" charset="-128"/>
                </a:rPr>
                <a:t>：</a:t>
              </a:r>
              <a:endParaRPr kumimoji="1" lang="ja-JP" altLang="en-US" sz="2000" dirty="0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21291" y="2841173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4625" indent="-174625" algn="l">
                <a:buClr>
                  <a:srgbClr val="000000"/>
                </a:buClr>
                <a:buFont typeface="Arial" pitchFamily="34" charset="0"/>
                <a:buChar char="•"/>
              </a:pPr>
              <a:r>
                <a:rPr kumimoji="1" lang="ja-JP" altLang="en-US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音源</a:t>
              </a:r>
              <a:r>
                <a:rPr kumimoji="1" lang="en-US" altLang="ja-JP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2</a:t>
              </a:r>
              <a:r>
                <a:rPr kumimoji="1" lang="en-US" altLang="ja-JP" sz="2000" dirty="0" smtClean="0">
                  <a:latin typeface="Calibri" pitchFamily="34" charset="0"/>
                  <a:ea typeface="HGPｺﾞｼｯｸM" pitchFamily="50" charset="-128"/>
                  <a:sym typeface="Wingdings" pitchFamily="2" charset="2"/>
                </a:rPr>
                <a:t></a:t>
              </a:r>
              <a:r>
                <a:rPr kumimoji="1" lang="ja-JP" altLang="en-US" sz="20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マイク</a:t>
              </a:r>
              <a:r>
                <a:rPr kumimoji="1" lang="en-US" altLang="ja-JP" sz="20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2</a:t>
              </a:r>
              <a:r>
                <a:rPr kumimoji="1" lang="ja-JP" altLang="en-US" sz="2000" dirty="0" smtClean="0">
                  <a:latin typeface="Calibri" pitchFamily="34" charset="0"/>
                  <a:ea typeface="HGPｺﾞｼｯｸM" pitchFamily="50" charset="-128"/>
                </a:rPr>
                <a:t>：</a:t>
              </a:r>
              <a:endParaRPr kumimoji="1" lang="ja-JP" altLang="en-US" sz="2000" dirty="0">
                <a:latin typeface="Calibri" pitchFamily="34" charset="0"/>
                <a:ea typeface="HGPｺﾞｼｯｸM" pitchFamily="50" charset="-128"/>
              </a:endParaRPr>
            </a:p>
          </p:txBody>
        </p:sp>
        <p:pic>
          <p:nvPicPr>
            <p:cNvPr id="55" name="図 54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4" cstate="print">
              <a:lum/>
            </a:blip>
            <a:stretch>
              <a:fillRect/>
            </a:stretch>
          </p:blipFill>
          <p:spPr>
            <a:xfrm>
              <a:off x="2589633" y="2453419"/>
              <a:ext cx="2000254" cy="381000"/>
            </a:xfrm>
            <a:prstGeom prst="rect">
              <a:avLst/>
            </a:prstGeom>
          </p:spPr>
        </p:pic>
        <p:pic>
          <p:nvPicPr>
            <p:cNvPr id="56" name="図 55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 cstate="print">
              <a:lum/>
            </a:blip>
            <a:stretch>
              <a:fillRect/>
            </a:stretch>
          </p:blipFill>
          <p:spPr>
            <a:xfrm>
              <a:off x="2589633" y="2832861"/>
              <a:ext cx="2000254" cy="381000"/>
            </a:xfrm>
            <a:prstGeom prst="rect">
              <a:avLst/>
            </a:prstGeom>
          </p:spPr>
        </p:pic>
      </p:grpSp>
      <p:grpSp>
        <p:nvGrpSpPr>
          <p:cNvPr id="23" name="グループ化 57"/>
          <p:cNvGrpSpPr/>
          <p:nvPr/>
        </p:nvGrpSpPr>
        <p:grpSpPr>
          <a:xfrm>
            <a:off x="301776" y="1841499"/>
            <a:ext cx="6365408" cy="3144150"/>
            <a:chOff x="301776" y="1841499"/>
            <a:chExt cx="6365408" cy="3144150"/>
          </a:xfrm>
        </p:grpSpPr>
        <p:grpSp>
          <p:nvGrpSpPr>
            <p:cNvPr id="24" name="グループ化 53"/>
            <p:cNvGrpSpPr/>
            <p:nvPr/>
          </p:nvGrpSpPr>
          <p:grpSpPr>
            <a:xfrm>
              <a:off x="1492701" y="3553446"/>
              <a:ext cx="5174483" cy="1432203"/>
              <a:chOff x="1492701" y="3553446"/>
              <a:chExt cx="5174483" cy="1432203"/>
            </a:xfrm>
          </p:grpSpPr>
          <p:sp>
            <p:nvSpPr>
              <p:cNvPr id="32" name="テキスト ボックス 31"/>
              <p:cNvSpPr txBox="1"/>
              <p:nvPr/>
            </p:nvSpPr>
            <p:spPr>
              <a:xfrm>
                <a:off x="5198796" y="4339318"/>
                <a:ext cx="13260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HGPｺﾞｼｯｸM" pitchFamily="50" charset="-128"/>
                    <a:ea typeface="HGPｺﾞｼｯｸM" pitchFamily="50" charset="-128"/>
                  </a:rPr>
                  <a:t>マイクまでの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HGPｺﾞｼｯｸM" pitchFamily="50" charset="-128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HGPｺﾞｼｯｸM" pitchFamily="50" charset="-128"/>
                    <a:ea typeface="HGPｺﾞｼｯｸM" pitchFamily="50" charset="-128"/>
                  </a:rPr>
                </a:b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HGPｺﾞｼｯｸM" pitchFamily="50" charset="-128"/>
                    <a:ea typeface="HGPｺﾞｼｯｸM" pitchFamily="50" charset="-128"/>
                  </a:rPr>
                  <a:t>到達時間</a:t>
                </a:r>
                <a:endParaRPr kumimoji="1" lang="ja-JP" altLang="en-US" sz="1800" dirty="0">
                  <a:solidFill>
                    <a:srgbClr val="3333FF"/>
                  </a:solidFill>
                  <a:latin typeface="HGPｺﾞｼｯｸM" pitchFamily="50" charset="-128"/>
                  <a:ea typeface="HGPｺﾞｼｯｸM" pitchFamily="50" charset="-128"/>
                </a:endParaRPr>
              </a:p>
            </p:txBody>
          </p:sp>
          <p:pic>
            <p:nvPicPr>
              <p:cNvPr id="33" name="図 32" descr="waveform.bmp"/>
              <p:cNvPicPr>
                <a:picLocks noChangeAspect="1"/>
              </p:cNvPicPr>
              <p:nvPr/>
            </p:nvPicPr>
            <p:blipFill>
              <a:blip r:embed="rId26" cstate="print"/>
              <a:srcRect l="14011" t="15288" r="11918" b="17429"/>
              <a:stretch>
                <a:fillRect/>
              </a:stretch>
            </p:blipFill>
            <p:spPr>
              <a:xfrm>
                <a:off x="1757379" y="3799116"/>
                <a:ext cx="1781839" cy="751116"/>
              </a:xfrm>
              <a:prstGeom prst="rect">
                <a:avLst/>
              </a:prstGeom>
            </p:spPr>
          </p:pic>
          <p:cxnSp>
            <p:nvCxnSpPr>
              <p:cNvPr id="35" name="直線矢印コネクタ 34"/>
              <p:cNvCxnSpPr/>
              <p:nvPr/>
            </p:nvCxnSpPr>
            <p:spPr bwMode="auto">
              <a:xfrm>
                <a:off x="1492701" y="4169229"/>
                <a:ext cx="2268000" cy="1588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pic>
            <p:nvPicPr>
              <p:cNvPr id="37" name="図 36" descr="txp_fig.pn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7" cstate="print">
                <a:lum/>
              </a:blip>
              <a:stretch>
                <a:fillRect/>
              </a:stretch>
            </p:blipFill>
            <p:spPr>
              <a:xfrm>
                <a:off x="3973076" y="4060370"/>
                <a:ext cx="189738" cy="228600"/>
              </a:xfrm>
              <a:prstGeom prst="rect">
                <a:avLst/>
              </a:prstGeom>
            </p:spPr>
          </p:pic>
          <p:pic>
            <p:nvPicPr>
              <p:cNvPr id="39" name="図 38" descr="txp_fig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8" cstate="print">
                <a:lum/>
              </a:blip>
              <a:stretch>
                <a:fillRect/>
              </a:stretch>
            </p:blipFill>
            <p:spPr>
              <a:xfrm>
                <a:off x="3540220" y="4259796"/>
                <a:ext cx="100584" cy="176784"/>
              </a:xfrm>
              <a:prstGeom prst="rect">
                <a:avLst/>
              </a:prstGeom>
            </p:spPr>
          </p:pic>
          <p:cxnSp>
            <p:nvCxnSpPr>
              <p:cNvPr id="40" name="直線矢印コネクタ 39"/>
              <p:cNvCxnSpPr/>
              <p:nvPr/>
            </p:nvCxnSpPr>
            <p:spPr bwMode="auto">
              <a:xfrm>
                <a:off x="4399184" y="4168800"/>
                <a:ext cx="2268000" cy="1588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2" name="直線矢印コネクタ 41"/>
              <p:cNvCxnSpPr/>
              <p:nvPr/>
            </p:nvCxnSpPr>
            <p:spPr bwMode="auto">
              <a:xfrm rot="5400000" flipH="1" flipV="1">
                <a:off x="4727478" y="3945260"/>
                <a:ext cx="432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3333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pic>
            <p:nvPicPr>
              <p:cNvPr id="57" name="図 56" descr="txp_fig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 cstate="print">
                <a:lum/>
              </a:blip>
              <a:stretch>
                <a:fillRect/>
              </a:stretch>
            </p:blipFill>
            <p:spPr>
              <a:xfrm>
                <a:off x="1505725" y="3553446"/>
                <a:ext cx="682001" cy="374792"/>
              </a:xfrm>
              <a:prstGeom prst="rect">
                <a:avLst/>
              </a:prstGeom>
            </p:spPr>
          </p:pic>
          <p:pic>
            <p:nvPicPr>
              <p:cNvPr id="59" name="図 58" descr="txp_fig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9" cstate="print">
                <a:lum/>
              </a:blip>
              <a:stretch>
                <a:fillRect/>
              </a:stretch>
            </p:blipFill>
            <p:spPr>
              <a:xfrm>
                <a:off x="4684162" y="4315322"/>
                <a:ext cx="512010" cy="272389"/>
              </a:xfrm>
              <a:prstGeom prst="rect">
                <a:avLst/>
              </a:prstGeom>
            </p:spPr>
          </p:pic>
          <p:pic>
            <p:nvPicPr>
              <p:cNvPr id="61" name="図 60" descr="txp_fig.pn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0" cstate="print">
                <a:lum/>
              </a:blip>
              <a:stretch>
                <a:fillRect/>
              </a:stretch>
            </p:blipFill>
            <p:spPr>
              <a:xfrm>
                <a:off x="4306544" y="3718299"/>
                <a:ext cx="544778" cy="272389"/>
              </a:xfrm>
              <a:prstGeom prst="rect">
                <a:avLst/>
              </a:prstGeom>
            </p:spPr>
          </p:pic>
        </p:grpSp>
        <p:sp>
          <p:nvSpPr>
            <p:cNvPr id="63" name="フリーフォーム 62"/>
            <p:cNvSpPr/>
            <p:nvPr/>
          </p:nvSpPr>
          <p:spPr bwMode="auto">
            <a:xfrm>
              <a:off x="301776" y="1841499"/>
              <a:ext cx="956884" cy="2120900"/>
            </a:xfrm>
            <a:custGeom>
              <a:avLst/>
              <a:gdLst>
                <a:gd name="connsiteX0" fmla="*/ 471714 w 1103086"/>
                <a:gd name="connsiteY0" fmla="*/ 0 h 2209800"/>
                <a:gd name="connsiteX1" fmla="*/ 351971 w 1103086"/>
                <a:gd name="connsiteY1" fmla="*/ 97971 h 2209800"/>
                <a:gd name="connsiteX2" fmla="*/ 221343 w 1103086"/>
                <a:gd name="connsiteY2" fmla="*/ 348343 h 2209800"/>
                <a:gd name="connsiteX3" fmla="*/ 36286 w 1103086"/>
                <a:gd name="connsiteY3" fmla="*/ 957943 h 2209800"/>
                <a:gd name="connsiteX4" fmla="*/ 177800 w 1103086"/>
                <a:gd name="connsiteY4" fmla="*/ 1915886 h 2209800"/>
                <a:gd name="connsiteX5" fmla="*/ 1103086 w 1103086"/>
                <a:gd name="connsiteY5" fmla="*/ 2209800 h 2209800"/>
                <a:gd name="connsiteX0" fmla="*/ 469446 w 1100818"/>
                <a:gd name="connsiteY0" fmla="*/ 0 h 2209800"/>
                <a:gd name="connsiteX1" fmla="*/ 349703 w 1100818"/>
                <a:gd name="connsiteY1" fmla="*/ 97971 h 2209800"/>
                <a:gd name="connsiteX2" fmla="*/ 219075 w 1100818"/>
                <a:gd name="connsiteY2" fmla="*/ 348343 h 2209800"/>
                <a:gd name="connsiteX3" fmla="*/ 34018 w 1100818"/>
                <a:gd name="connsiteY3" fmla="*/ 957943 h 2209800"/>
                <a:gd name="connsiteX4" fmla="*/ 423182 w 1100818"/>
                <a:gd name="connsiteY4" fmla="*/ 1890486 h 2209800"/>
                <a:gd name="connsiteX5" fmla="*/ 1100818 w 1100818"/>
                <a:gd name="connsiteY5" fmla="*/ 2209800 h 2209800"/>
                <a:gd name="connsiteX0" fmla="*/ 348796 w 980168"/>
                <a:gd name="connsiteY0" fmla="*/ 0 h 2209800"/>
                <a:gd name="connsiteX1" fmla="*/ 229053 w 980168"/>
                <a:gd name="connsiteY1" fmla="*/ 97971 h 2209800"/>
                <a:gd name="connsiteX2" fmla="*/ 98425 w 980168"/>
                <a:gd name="connsiteY2" fmla="*/ 348343 h 2209800"/>
                <a:gd name="connsiteX3" fmla="*/ 34018 w 980168"/>
                <a:gd name="connsiteY3" fmla="*/ 1135743 h 2209800"/>
                <a:gd name="connsiteX4" fmla="*/ 302532 w 980168"/>
                <a:gd name="connsiteY4" fmla="*/ 1890486 h 2209800"/>
                <a:gd name="connsiteX5" fmla="*/ 980168 w 980168"/>
                <a:gd name="connsiteY5" fmla="*/ 2209800 h 2209800"/>
                <a:gd name="connsiteX0" fmla="*/ 351971 w 983343"/>
                <a:gd name="connsiteY0" fmla="*/ 0 h 2209800"/>
                <a:gd name="connsiteX1" fmla="*/ 232228 w 983343"/>
                <a:gd name="connsiteY1" fmla="*/ 97971 h 2209800"/>
                <a:gd name="connsiteX2" fmla="*/ 82550 w 983343"/>
                <a:gd name="connsiteY2" fmla="*/ 430893 h 2209800"/>
                <a:gd name="connsiteX3" fmla="*/ 37193 w 983343"/>
                <a:gd name="connsiteY3" fmla="*/ 1135743 h 2209800"/>
                <a:gd name="connsiteX4" fmla="*/ 305707 w 983343"/>
                <a:gd name="connsiteY4" fmla="*/ 1890486 h 2209800"/>
                <a:gd name="connsiteX5" fmla="*/ 983343 w 983343"/>
                <a:gd name="connsiteY5" fmla="*/ 2209800 h 2209800"/>
                <a:gd name="connsiteX0" fmla="*/ 351971 w 983343"/>
                <a:gd name="connsiteY0" fmla="*/ 0 h 2209800"/>
                <a:gd name="connsiteX1" fmla="*/ 82550 w 983343"/>
                <a:gd name="connsiteY1" fmla="*/ 430893 h 2209800"/>
                <a:gd name="connsiteX2" fmla="*/ 37193 w 983343"/>
                <a:gd name="connsiteY2" fmla="*/ 1135743 h 2209800"/>
                <a:gd name="connsiteX3" fmla="*/ 305707 w 983343"/>
                <a:gd name="connsiteY3" fmla="*/ 1890486 h 2209800"/>
                <a:gd name="connsiteX4" fmla="*/ 983343 w 983343"/>
                <a:gd name="connsiteY4" fmla="*/ 2209800 h 2209800"/>
                <a:gd name="connsiteX0" fmla="*/ 351971 w 983343"/>
                <a:gd name="connsiteY0" fmla="*/ 0 h 2159000"/>
                <a:gd name="connsiteX1" fmla="*/ 82550 w 983343"/>
                <a:gd name="connsiteY1" fmla="*/ 380093 h 2159000"/>
                <a:gd name="connsiteX2" fmla="*/ 37193 w 983343"/>
                <a:gd name="connsiteY2" fmla="*/ 1084943 h 2159000"/>
                <a:gd name="connsiteX3" fmla="*/ 305707 w 983343"/>
                <a:gd name="connsiteY3" fmla="*/ 1839686 h 2159000"/>
                <a:gd name="connsiteX4" fmla="*/ 983343 w 983343"/>
                <a:gd name="connsiteY4" fmla="*/ 2159000 h 2159000"/>
                <a:gd name="connsiteX0" fmla="*/ 347737 w 979109"/>
                <a:gd name="connsiteY0" fmla="*/ 0 h 2159000"/>
                <a:gd name="connsiteX1" fmla="*/ 103716 w 979109"/>
                <a:gd name="connsiteY1" fmla="*/ 405493 h 2159000"/>
                <a:gd name="connsiteX2" fmla="*/ 32959 w 979109"/>
                <a:gd name="connsiteY2" fmla="*/ 1084943 h 2159000"/>
                <a:gd name="connsiteX3" fmla="*/ 301473 w 979109"/>
                <a:gd name="connsiteY3" fmla="*/ 1839686 h 2159000"/>
                <a:gd name="connsiteX4" fmla="*/ 979109 w 979109"/>
                <a:gd name="connsiteY4" fmla="*/ 2159000 h 2159000"/>
                <a:gd name="connsiteX0" fmla="*/ 322337 w 953709"/>
                <a:gd name="connsiteY0" fmla="*/ 0 h 2159000"/>
                <a:gd name="connsiteX1" fmla="*/ 78316 w 953709"/>
                <a:gd name="connsiteY1" fmla="*/ 405493 h 2159000"/>
                <a:gd name="connsiteX2" fmla="*/ 32959 w 953709"/>
                <a:gd name="connsiteY2" fmla="*/ 1097643 h 2159000"/>
                <a:gd name="connsiteX3" fmla="*/ 276073 w 953709"/>
                <a:gd name="connsiteY3" fmla="*/ 1839686 h 2159000"/>
                <a:gd name="connsiteX4" fmla="*/ 953709 w 953709"/>
                <a:gd name="connsiteY4" fmla="*/ 2159000 h 2159000"/>
                <a:gd name="connsiteX0" fmla="*/ 315987 w 953709"/>
                <a:gd name="connsiteY0" fmla="*/ 0 h 2120900"/>
                <a:gd name="connsiteX1" fmla="*/ 78316 w 953709"/>
                <a:gd name="connsiteY1" fmla="*/ 367393 h 2120900"/>
                <a:gd name="connsiteX2" fmla="*/ 32959 w 953709"/>
                <a:gd name="connsiteY2" fmla="*/ 1059543 h 2120900"/>
                <a:gd name="connsiteX3" fmla="*/ 276073 w 953709"/>
                <a:gd name="connsiteY3" fmla="*/ 1801586 h 2120900"/>
                <a:gd name="connsiteX4" fmla="*/ 953709 w 953709"/>
                <a:gd name="connsiteY4" fmla="*/ 2120900 h 2120900"/>
                <a:gd name="connsiteX0" fmla="*/ 315987 w 953709"/>
                <a:gd name="connsiteY0" fmla="*/ 0 h 2120900"/>
                <a:gd name="connsiteX1" fmla="*/ 78316 w 953709"/>
                <a:gd name="connsiteY1" fmla="*/ 411843 h 2120900"/>
                <a:gd name="connsiteX2" fmla="*/ 32959 w 953709"/>
                <a:gd name="connsiteY2" fmla="*/ 1059543 h 2120900"/>
                <a:gd name="connsiteX3" fmla="*/ 276073 w 953709"/>
                <a:gd name="connsiteY3" fmla="*/ 1801586 h 2120900"/>
                <a:gd name="connsiteX4" fmla="*/ 953709 w 953709"/>
                <a:gd name="connsiteY4" fmla="*/ 2120900 h 2120900"/>
                <a:gd name="connsiteX0" fmla="*/ 319162 w 956884"/>
                <a:gd name="connsiteY0" fmla="*/ 0 h 2120900"/>
                <a:gd name="connsiteX1" fmla="*/ 81491 w 956884"/>
                <a:gd name="connsiteY1" fmla="*/ 411843 h 2120900"/>
                <a:gd name="connsiteX2" fmla="*/ 36134 w 956884"/>
                <a:gd name="connsiteY2" fmla="*/ 1059543 h 2120900"/>
                <a:gd name="connsiteX3" fmla="*/ 298298 w 956884"/>
                <a:gd name="connsiteY3" fmla="*/ 1763486 h 2120900"/>
                <a:gd name="connsiteX4" fmla="*/ 956884 w 956884"/>
                <a:gd name="connsiteY4" fmla="*/ 2120900 h 2120900"/>
                <a:gd name="connsiteX0" fmla="*/ 319162 w 956884"/>
                <a:gd name="connsiteY0" fmla="*/ 0 h 2120900"/>
                <a:gd name="connsiteX1" fmla="*/ 231624 w 956884"/>
                <a:gd name="connsiteY1" fmla="*/ 105682 h 2120900"/>
                <a:gd name="connsiteX2" fmla="*/ 81491 w 956884"/>
                <a:gd name="connsiteY2" fmla="*/ 411843 h 2120900"/>
                <a:gd name="connsiteX3" fmla="*/ 36134 w 956884"/>
                <a:gd name="connsiteY3" fmla="*/ 1059543 h 2120900"/>
                <a:gd name="connsiteX4" fmla="*/ 298298 w 956884"/>
                <a:gd name="connsiteY4" fmla="*/ 1763486 h 2120900"/>
                <a:gd name="connsiteX5" fmla="*/ 956884 w 956884"/>
                <a:gd name="connsiteY5" fmla="*/ 2120900 h 2120900"/>
                <a:gd name="connsiteX0" fmla="*/ 319162 w 956884"/>
                <a:gd name="connsiteY0" fmla="*/ 0 h 2120900"/>
                <a:gd name="connsiteX1" fmla="*/ 231624 w 956884"/>
                <a:gd name="connsiteY1" fmla="*/ 105682 h 2120900"/>
                <a:gd name="connsiteX2" fmla="*/ 81491 w 956884"/>
                <a:gd name="connsiteY2" fmla="*/ 411843 h 2120900"/>
                <a:gd name="connsiteX3" fmla="*/ 36134 w 956884"/>
                <a:gd name="connsiteY3" fmla="*/ 1059543 h 2120900"/>
                <a:gd name="connsiteX4" fmla="*/ 298298 w 956884"/>
                <a:gd name="connsiteY4" fmla="*/ 1763486 h 2120900"/>
                <a:gd name="connsiteX5" fmla="*/ 956884 w 956884"/>
                <a:gd name="connsiteY5" fmla="*/ 2120900 h 212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884" h="2120900">
                  <a:moveTo>
                    <a:pt x="319162" y="0"/>
                  </a:moveTo>
                  <a:cubicBezTo>
                    <a:pt x="305102" y="18143"/>
                    <a:pt x="283936" y="43392"/>
                    <a:pt x="231624" y="105682"/>
                  </a:cubicBezTo>
                  <a:cubicBezTo>
                    <a:pt x="192012" y="174322"/>
                    <a:pt x="114073" y="252866"/>
                    <a:pt x="81491" y="411843"/>
                  </a:cubicBezTo>
                  <a:cubicBezTo>
                    <a:pt x="48909" y="570820"/>
                    <a:pt x="0" y="834269"/>
                    <a:pt x="36134" y="1059543"/>
                  </a:cubicBezTo>
                  <a:cubicBezTo>
                    <a:pt x="72268" y="1284817"/>
                    <a:pt x="144840" y="1586593"/>
                    <a:pt x="298298" y="1763486"/>
                  </a:cubicBezTo>
                  <a:cubicBezTo>
                    <a:pt x="451756" y="1940379"/>
                    <a:pt x="583141" y="2078264"/>
                    <a:pt x="956884" y="2120900"/>
                  </a:cubicBez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64" name="テキスト ボックス 63"/>
          <p:cNvSpPr txBox="1"/>
          <p:nvPr/>
        </p:nvSpPr>
        <p:spPr>
          <a:xfrm>
            <a:off x="5098375" y="3058883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endParaRPr kumimoji="1" lang="ja-JP" altLang="en-US" sz="2000" dirty="0">
              <a:solidFill>
                <a:srgbClr val="FF0066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448338" y="3059654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endParaRPr kumimoji="1" lang="ja-JP" altLang="en-US" sz="2000" dirty="0">
              <a:solidFill>
                <a:srgbClr val="FF0066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6095913" y="3526968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CC66FF"/>
                </a:solidFill>
                <a:latin typeface="HGPｺﾞｼｯｸM" pitchFamily="50" charset="-128"/>
                <a:ea typeface="HGPｺﾞｼｯｸM" pitchFamily="50" charset="-128"/>
              </a:rPr>
              <a:t>残響があると・・・</a:t>
            </a:r>
            <a:endParaRPr kumimoji="1" lang="ja-JP" altLang="en-US" sz="2400" dirty="0">
              <a:solidFill>
                <a:srgbClr val="CC66FF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cxnSp>
        <p:nvCxnSpPr>
          <p:cNvPr id="30" name="直線コネクタ 29"/>
          <p:cNvCxnSpPr/>
          <p:nvPr/>
        </p:nvCxnSpPr>
        <p:spPr bwMode="auto">
          <a:xfrm>
            <a:off x="4019096" y="1944914"/>
            <a:ext cx="43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線コネクタ 30"/>
          <p:cNvCxnSpPr/>
          <p:nvPr/>
        </p:nvCxnSpPr>
        <p:spPr bwMode="auto">
          <a:xfrm>
            <a:off x="2564493" y="1943553"/>
            <a:ext cx="50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670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マイクロホンで観測される信号の生成プロセス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畳みこみ混合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4849936" y="1354532"/>
            <a:ext cx="3776150" cy="1985568"/>
            <a:chOff x="3889501" y="1126732"/>
            <a:chExt cx="2180429" cy="1146509"/>
          </a:xfrm>
        </p:grpSpPr>
        <p:grpSp>
          <p:nvGrpSpPr>
            <p:cNvPr id="5" name="グループ化 46"/>
            <p:cNvGrpSpPr/>
            <p:nvPr/>
          </p:nvGrpSpPr>
          <p:grpSpPr>
            <a:xfrm>
              <a:off x="3889501" y="1247240"/>
              <a:ext cx="2180429" cy="1026001"/>
              <a:chOff x="5089651" y="1425040"/>
              <a:chExt cx="2180429" cy="1026001"/>
            </a:xfrm>
          </p:grpSpPr>
          <p:pic>
            <p:nvPicPr>
              <p:cNvPr id="10" name="Picture 12" descr="voice3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657464">
                <a:off x="5089651" y="1433611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12" descr="voice3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20942536" flipH="1">
                <a:off x="6768430" y="1425040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9" descr="mic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r="19406" b="73368"/>
              <a:stretch>
                <a:fillRect/>
              </a:stretch>
            </p:blipFill>
            <p:spPr bwMode="auto">
              <a:xfrm rot="4775779">
                <a:off x="5803705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19" descr="mic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l="13353" t="71564"/>
              <a:stretch>
                <a:fillRect/>
              </a:stretch>
            </p:blipFill>
            <p:spPr bwMode="auto">
              <a:xfrm>
                <a:off x="6181725" y="2343150"/>
                <a:ext cx="398900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19" descr="mic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r="19406" b="73368"/>
              <a:stretch>
                <a:fillRect/>
              </a:stretch>
            </p:blipFill>
            <p:spPr bwMode="auto">
              <a:xfrm rot="4775779">
                <a:off x="6196612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5" name="グループ化 42"/>
              <p:cNvGrpSpPr/>
              <p:nvPr/>
            </p:nvGrpSpPr>
            <p:grpSpPr>
              <a:xfrm>
                <a:off x="5584025" y="1681156"/>
                <a:ext cx="783441" cy="296031"/>
                <a:chOff x="5509393" y="1620208"/>
                <a:chExt cx="912031" cy="362149"/>
              </a:xfrm>
            </p:grpSpPr>
            <p:cxnSp>
              <p:nvCxnSpPr>
                <p:cNvPr id="20" name="直線矢印コネクタ 19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21" name="直線矢印コネクタ 20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pic>
            <p:nvPicPr>
              <p:cNvPr id="16" name="Picture 19" descr="mic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t="71564" r="3888"/>
              <a:stretch>
                <a:fillRect/>
              </a:stretch>
            </p:blipFill>
            <p:spPr bwMode="auto">
              <a:xfrm>
                <a:off x="5727343" y="2343150"/>
                <a:ext cx="442476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7" name="グループ化 43"/>
              <p:cNvGrpSpPr/>
              <p:nvPr/>
            </p:nvGrpSpPr>
            <p:grpSpPr>
              <a:xfrm flipH="1">
                <a:off x="5984075" y="1685919"/>
                <a:ext cx="783441" cy="296031"/>
                <a:chOff x="5509393" y="1620208"/>
                <a:chExt cx="912031" cy="362149"/>
              </a:xfrm>
            </p:grpSpPr>
            <p:cxnSp>
              <p:nvCxnSpPr>
                <p:cNvPr id="18" name="直線矢印コネクタ 17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9" name="直線矢印コネクタ 18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</p:grp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lum/>
            </a:blip>
            <a:stretch>
              <a:fillRect/>
            </a:stretch>
          </p:blipFill>
          <p:spPr>
            <a:xfrm>
              <a:off x="5328860" y="1126800"/>
              <a:ext cx="393802" cy="216413"/>
            </a:xfrm>
            <a:prstGeom prst="rect">
              <a:avLst/>
            </a:prstGeom>
          </p:spPr>
        </p:pic>
        <p:pic>
          <p:nvPicPr>
            <p:cNvPr id="7" name="図 6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4195385" y="1126732"/>
              <a:ext cx="393802" cy="216413"/>
            </a:xfrm>
            <a:prstGeom prst="rect">
              <a:avLst/>
            </a:prstGeom>
          </p:spPr>
        </p:pic>
        <p:pic>
          <p:nvPicPr>
            <p:cNvPr id="8" name="図 7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 cstate="print">
              <a:lum/>
            </a:blip>
            <a:stretch>
              <a:fillRect/>
            </a:stretch>
          </p:blipFill>
          <p:spPr>
            <a:xfrm>
              <a:off x="4242432" y="1844026"/>
              <a:ext cx="413905" cy="216412"/>
            </a:xfrm>
            <a:prstGeom prst="rect">
              <a:avLst/>
            </a:prstGeom>
          </p:spPr>
        </p:pic>
        <p:pic>
          <p:nvPicPr>
            <p:cNvPr id="9" name="図 8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lum/>
            </a:blip>
            <a:stretch>
              <a:fillRect/>
            </a:stretch>
          </p:blipFill>
          <p:spPr>
            <a:xfrm>
              <a:off x="5292780" y="1843200"/>
              <a:ext cx="413904" cy="216412"/>
            </a:xfrm>
            <a:prstGeom prst="rect">
              <a:avLst/>
            </a:prstGeom>
          </p:spPr>
        </p:pic>
      </p:grpSp>
      <p:pic>
        <p:nvPicPr>
          <p:cNvPr id="33" name="図 32" descr="waveform.bmp"/>
          <p:cNvPicPr>
            <a:picLocks noChangeAspect="1"/>
          </p:cNvPicPr>
          <p:nvPr/>
        </p:nvPicPr>
        <p:blipFill>
          <a:blip r:embed="rId21" cstate="print"/>
          <a:srcRect l="14011" t="15288" r="11918" b="17429"/>
          <a:stretch>
            <a:fillRect/>
          </a:stretch>
        </p:blipFill>
        <p:spPr>
          <a:xfrm>
            <a:off x="1757379" y="3799116"/>
            <a:ext cx="1781839" cy="751116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 bwMode="auto">
          <a:xfrm>
            <a:off x="1492701" y="4169229"/>
            <a:ext cx="2268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7" name="図 36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lum/>
          </a:blip>
          <a:stretch>
            <a:fillRect/>
          </a:stretch>
        </p:blipFill>
        <p:spPr>
          <a:xfrm>
            <a:off x="3973076" y="4060370"/>
            <a:ext cx="189738" cy="228600"/>
          </a:xfrm>
          <a:prstGeom prst="rect">
            <a:avLst/>
          </a:prstGeom>
        </p:spPr>
      </p:pic>
      <p:pic>
        <p:nvPicPr>
          <p:cNvPr id="39" name="図 3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lum/>
          </a:blip>
          <a:stretch>
            <a:fillRect/>
          </a:stretch>
        </p:blipFill>
        <p:spPr>
          <a:xfrm>
            <a:off x="3540220" y="4259796"/>
            <a:ext cx="100584" cy="176784"/>
          </a:xfrm>
          <a:prstGeom prst="rect">
            <a:avLst/>
          </a:prstGeom>
        </p:spPr>
      </p:pic>
      <p:cxnSp>
        <p:nvCxnSpPr>
          <p:cNvPr id="40" name="直線矢印コネクタ 39"/>
          <p:cNvCxnSpPr/>
          <p:nvPr/>
        </p:nvCxnSpPr>
        <p:spPr bwMode="auto">
          <a:xfrm>
            <a:off x="4399184" y="4168800"/>
            <a:ext cx="2268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45" name="図 4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lum/>
          </a:blip>
          <a:stretch>
            <a:fillRect/>
          </a:stretch>
        </p:blipFill>
        <p:spPr>
          <a:xfrm>
            <a:off x="2590177" y="1571675"/>
            <a:ext cx="2000254" cy="381000"/>
          </a:xfrm>
          <a:prstGeom prst="rect">
            <a:avLst/>
          </a:prstGeom>
        </p:spPr>
      </p:pic>
      <p:pic>
        <p:nvPicPr>
          <p:cNvPr id="46" name="図 45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lum/>
          </a:blip>
          <a:stretch>
            <a:fillRect/>
          </a:stretch>
        </p:blipFill>
        <p:spPr>
          <a:xfrm>
            <a:off x="2589633" y="1951118"/>
            <a:ext cx="2000254" cy="381000"/>
          </a:xfrm>
          <a:prstGeom prst="rect">
            <a:avLst/>
          </a:prstGeom>
        </p:spPr>
      </p:pic>
      <p:sp>
        <p:nvSpPr>
          <p:cNvPr id="47" name="テキスト ボックス 46"/>
          <p:cNvSpPr txBox="1"/>
          <p:nvPr/>
        </p:nvSpPr>
        <p:spPr>
          <a:xfrm>
            <a:off x="4447841" y="1153883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endParaRPr kumimoji="1" lang="ja-JP" altLang="en-US" sz="2000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8245697" y="1154654"/>
            <a:ext cx="827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endParaRPr kumimoji="1" lang="ja-JP" altLang="en-US" sz="2000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21228" y="1589315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 algn="l">
              <a:buClr>
                <a:srgbClr val="000000"/>
              </a:buClr>
              <a:buFont typeface="Arial" pitchFamily="34" charset="0"/>
              <a:buChar char="•"/>
            </a:pPr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en-US" altLang="ja-JP" sz="2000" dirty="0" smtClean="0">
                <a:latin typeface="Calibri" pitchFamily="34" charset="0"/>
                <a:ea typeface="HGPｺﾞｼｯｸM" pitchFamily="50" charset="-128"/>
                <a:sym typeface="Wingdings" pitchFamily="2" charset="2"/>
              </a:rPr>
              <a:t></a:t>
            </a:r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ja-JP" altLang="en-US" sz="2000" dirty="0" smtClean="0">
                <a:latin typeface="Calibri" pitchFamily="34" charset="0"/>
                <a:ea typeface="HGPｺﾞｼｯｸM" pitchFamily="50" charset="-128"/>
              </a:rPr>
              <a:t>：</a:t>
            </a:r>
            <a:endParaRPr kumimoji="1" lang="ja-JP" altLang="en-US" sz="20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21291" y="1970316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 algn="l">
              <a:buClr>
                <a:srgbClr val="000000"/>
              </a:buClr>
              <a:buFont typeface="Arial" pitchFamily="34" charset="0"/>
              <a:buChar char="•"/>
            </a:pPr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en-US" altLang="ja-JP" sz="2000" dirty="0" smtClean="0">
                <a:latin typeface="Calibri" pitchFamily="34" charset="0"/>
                <a:ea typeface="HGPｺﾞｼｯｸM" pitchFamily="50" charset="-128"/>
                <a:sym typeface="Wingdings" pitchFamily="2" charset="2"/>
              </a:rPr>
              <a:t></a:t>
            </a:r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r>
              <a:rPr kumimoji="1" lang="ja-JP" altLang="en-US" sz="2000" dirty="0" smtClean="0">
                <a:latin typeface="Calibri" pitchFamily="34" charset="0"/>
                <a:ea typeface="HGPｺﾞｼｯｸM" pitchFamily="50" charset="-128"/>
              </a:rPr>
              <a:t>：</a:t>
            </a:r>
            <a:endParaRPr kumimoji="1" lang="ja-JP" altLang="en-US" sz="20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21291" y="2460172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 algn="l">
              <a:buClr>
                <a:srgbClr val="000000"/>
              </a:buClr>
              <a:buFont typeface="Arial" pitchFamily="34" charset="0"/>
              <a:buChar char="•"/>
            </a:pPr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r>
              <a:rPr kumimoji="1" lang="en-US" altLang="ja-JP" sz="2000" dirty="0" smtClean="0">
                <a:latin typeface="Calibri" pitchFamily="34" charset="0"/>
                <a:ea typeface="HGPｺﾞｼｯｸM" pitchFamily="50" charset="-128"/>
                <a:sym typeface="Wingdings" pitchFamily="2" charset="2"/>
              </a:rPr>
              <a:t></a:t>
            </a:r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ja-JP" altLang="en-US" sz="2000" dirty="0" smtClean="0">
                <a:latin typeface="Calibri" pitchFamily="34" charset="0"/>
                <a:ea typeface="HGPｺﾞｼｯｸM" pitchFamily="50" charset="-128"/>
              </a:rPr>
              <a:t>：</a:t>
            </a:r>
            <a:endParaRPr kumimoji="1" lang="ja-JP" altLang="en-US" sz="20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21291" y="2841173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 algn="l">
              <a:buClr>
                <a:srgbClr val="000000"/>
              </a:buClr>
              <a:buFont typeface="Arial" pitchFamily="34" charset="0"/>
              <a:buChar char="•"/>
            </a:pPr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r>
              <a:rPr kumimoji="1" lang="en-US" altLang="ja-JP" sz="2000" dirty="0" smtClean="0">
                <a:latin typeface="Calibri" pitchFamily="34" charset="0"/>
                <a:ea typeface="HGPｺﾞｼｯｸM" pitchFamily="50" charset="-128"/>
                <a:sym typeface="Wingdings" pitchFamily="2" charset="2"/>
              </a:rPr>
              <a:t></a:t>
            </a:r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r>
              <a:rPr kumimoji="1" lang="ja-JP" altLang="en-US" sz="2000" dirty="0" smtClean="0">
                <a:latin typeface="Calibri" pitchFamily="34" charset="0"/>
                <a:ea typeface="HGPｺﾞｼｯｸM" pitchFamily="50" charset="-128"/>
              </a:rPr>
              <a:t>：</a:t>
            </a:r>
            <a:endParaRPr kumimoji="1" lang="ja-JP" altLang="en-US" sz="2000" dirty="0">
              <a:latin typeface="Calibri" pitchFamily="34" charset="0"/>
              <a:ea typeface="HGPｺﾞｼｯｸM" pitchFamily="50" charset="-128"/>
            </a:endParaRPr>
          </a:p>
        </p:txBody>
      </p:sp>
      <p:cxnSp>
        <p:nvCxnSpPr>
          <p:cNvPr id="30" name="直線コネクタ 29"/>
          <p:cNvCxnSpPr/>
          <p:nvPr/>
        </p:nvCxnSpPr>
        <p:spPr bwMode="auto">
          <a:xfrm>
            <a:off x="4019096" y="1944914"/>
            <a:ext cx="43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線コネクタ 30"/>
          <p:cNvCxnSpPr/>
          <p:nvPr/>
        </p:nvCxnSpPr>
        <p:spPr bwMode="auto">
          <a:xfrm>
            <a:off x="2564493" y="1943553"/>
            <a:ext cx="50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5" name="図 54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lum/>
          </a:blip>
          <a:stretch>
            <a:fillRect/>
          </a:stretch>
        </p:blipFill>
        <p:spPr>
          <a:xfrm>
            <a:off x="2589633" y="2453419"/>
            <a:ext cx="2000254" cy="381000"/>
          </a:xfrm>
          <a:prstGeom prst="rect">
            <a:avLst/>
          </a:prstGeom>
        </p:spPr>
      </p:pic>
      <p:pic>
        <p:nvPicPr>
          <p:cNvPr id="56" name="図 5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lum/>
          </a:blip>
          <a:stretch>
            <a:fillRect/>
          </a:stretch>
        </p:blipFill>
        <p:spPr>
          <a:xfrm>
            <a:off x="2589633" y="2832861"/>
            <a:ext cx="2000254" cy="381000"/>
          </a:xfrm>
          <a:prstGeom prst="rect">
            <a:avLst/>
          </a:prstGeom>
        </p:spPr>
      </p:pic>
      <p:pic>
        <p:nvPicPr>
          <p:cNvPr id="57" name="図 56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lum/>
          </a:blip>
          <a:stretch>
            <a:fillRect/>
          </a:stretch>
        </p:blipFill>
        <p:spPr>
          <a:xfrm>
            <a:off x="1505725" y="3553446"/>
            <a:ext cx="682001" cy="374792"/>
          </a:xfrm>
          <a:prstGeom prst="rect">
            <a:avLst/>
          </a:prstGeom>
        </p:spPr>
      </p:pic>
      <p:sp>
        <p:nvSpPr>
          <p:cNvPr id="63" name="フリーフォーム 62"/>
          <p:cNvSpPr/>
          <p:nvPr/>
        </p:nvSpPr>
        <p:spPr bwMode="auto">
          <a:xfrm>
            <a:off x="301776" y="1841499"/>
            <a:ext cx="956884" cy="2120900"/>
          </a:xfrm>
          <a:custGeom>
            <a:avLst/>
            <a:gdLst>
              <a:gd name="connsiteX0" fmla="*/ 471714 w 1103086"/>
              <a:gd name="connsiteY0" fmla="*/ 0 h 2209800"/>
              <a:gd name="connsiteX1" fmla="*/ 351971 w 1103086"/>
              <a:gd name="connsiteY1" fmla="*/ 97971 h 2209800"/>
              <a:gd name="connsiteX2" fmla="*/ 221343 w 1103086"/>
              <a:gd name="connsiteY2" fmla="*/ 348343 h 2209800"/>
              <a:gd name="connsiteX3" fmla="*/ 36286 w 1103086"/>
              <a:gd name="connsiteY3" fmla="*/ 957943 h 2209800"/>
              <a:gd name="connsiteX4" fmla="*/ 177800 w 1103086"/>
              <a:gd name="connsiteY4" fmla="*/ 1915886 h 2209800"/>
              <a:gd name="connsiteX5" fmla="*/ 1103086 w 1103086"/>
              <a:gd name="connsiteY5" fmla="*/ 2209800 h 2209800"/>
              <a:gd name="connsiteX0" fmla="*/ 469446 w 1100818"/>
              <a:gd name="connsiteY0" fmla="*/ 0 h 2209800"/>
              <a:gd name="connsiteX1" fmla="*/ 349703 w 1100818"/>
              <a:gd name="connsiteY1" fmla="*/ 97971 h 2209800"/>
              <a:gd name="connsiteX2" fmla="*/ 219075 w 1100818"/>
              <a:gd name="connsiteY2" fmla="*/ 348343 h 2209800"/>
              <a:gd name="connsiteX3" fmla="*/ 34018 w 1100818"/>
              <a:gd name="connsiteY3" fmla="*/ 957943 h 2209800"/>
              <a:gd name="connsiteX4" fmla="*/ 423182 w 1100818"/>
              <a:gd name="connsiteY4" fmla="*/ 1890486 h 2209800"/>
              <a:gd name="connsiteX5" fmla="*/ 1100818 w 1100818"/>
              <a:gd name="connsiteY5" fmla="*/ 2209800 h 2209800"/>
              <a:gd name="connsiteX0" fmla="*/ 348796 w 980168"/>
              <a:gd name="connsiteY0" fmla="*/ 0 h 2209800"/>
              <a:gd name="connsiteX1" fmla="*/ 229053 w 980168"/>
              <a:gd name="connsiteY1" fmla="*/ 97971 h 2209800"/>
              <a:gd name="connsiteX2" fmla="*/ 98425 w 980168"/>
              <a:gd name="connsiteY2" fmla="*/ 348343 h 2209800"/>
              <a:gd name="connsiteX3" fmla="*/ 34018 w 980168"/>
              <a:gd name="connsiteY3" fmla="*/ 1135743 h 2209800"/>
              <a:gd name="connsiteX4" fmla="*/ 302532 w 980168"/>
              <a:gd name="connsiteY4" fmla="*/ 1890486 h 2209800"/>
              <a:gd name="connsiteX5" fmla="*/ 980168 w 980168"/>
              <a:gd name="connsiteY5" fmla="*/ 2209800 h 2209800"/>
              <a:gd name="connsiteX0" fmla="*/ 351971 w 983343"/>
              <a:gd name="connsiteY0" fmla="*/ 0 h 2209800"/>
              <a:gd name="connsiteX1" fmla="*/ 232228 w 983343"/>
              <a:gd name="connsiteY1" fmla="*/ 97971 h 2209800"/>
              <a:gd name="connsiteX2" fmla="*/ 82550 w 983343"/>
              <a:gd name="connsiteY2" fmla="*/ 430893 h 2209800"/>
              <a:gd name="connsiteX3" fmla="*/ 37193 w 983343"/>
              <a:gd name="connsiteY3" fmla="*/ 1135743 h 2209800"/>
              <a:gd name="connsiteX4" fmla="*/ 305707 w 983343"/>
              <a:gd name="connsiteY4" fmla="*/ 1890486 h 2209800"/>
              <a:gd name="connsiteX5" fmla="*/ 983343 w 983343"/>
              <a:gd name="connsiteY5" fmla="*/ 2209800 h 2209800"/>
              <a:gd name="connsiteX0" fmla="*/ 351971 w 983343"/>
              <a:gd name="connsiteY0" fmla="*/ 0 h 2209800"/>
              <a:gd name="connsiteX1" fmla="*/ 82550 w 983343"/>
              <a:gd name="connsiteY1" fmla="*/ 430893 h 2209800"/>
              <a:gd name="connsiteX2" fmla="*/ 37193 w 983343"/>
              <a:gd name="connsiteY2" fmla="*/ 1135743 h 2209800"/>
              <a:gd name="connsiteX3" fmla="*/ 305707 w 983343"/>
              <a:gd name="connsiteY3" fmla="*/ 1890486 h 2209800"/>
              <a:gd name="connsiteX4" fmla="*/ 983343 w 983343"/>
              <a:gd name="connsiteY4" fmla="*/ 2209800 h 2209800"/>
              <a:gd name="connsiteX0" fmla="*/ 351971 w 983343"/>
              <a:gd name="connsiteY0" fmla="*/ 0 h 2159000"/>
              <a:gd name="connsiteX1" fmla="*/ 82550 w 983343"/>
              <a:gd name="connsiteY1" fmla="*/ 380093 h 2159000"/>
              <a:gd name="connsiteX2" fmla="*/ 37193 w 983343"/>
              <a:gd name="connsiteY2" fmla="*/ 1084943 h 2159000"/>
              <a:gd name="connsiteX3" fmla="*/ 305707 w 983343"/>
              <a:gd name="connsiteY3" fmla="*/ 1839686 h 2159000"/>
              <a:gd name="connsiteX4" fmla="*/ 983343 w 983343"/>
              <a:gd name="connsiteY4" fmla="*/ 2159000 h 2159000"/>
              <a:gd name="connsiteX0" fmla="*/ 347737 w 979109"/>
              <a:gd name="connsiteY0" fmla="*/ 0 h 2159000"/>
              <a:gd name="connsiteX1" fmla="*/ 103716 w 979109"/>
              <a:gd name="connsiteY1" fmla="*/ 405493 h 2159000"/>
              <a:gd name="connsiteX2" fmla="*/ 32959 w 979109"/>
              <a:gd name="connsiteY2" fmla="*/ 1084943 h 2159000"/>
              <a:gd name="connsiteX3" fmla="*/ 301473 w 979109"/>
              <a:gd name="connsiteY3" fmla="*/ 1839686 h 2159000"/>
              <a:gd name="connsiteX4" fmla="*/ 979109 w 979109"/>
              <a:gd name="connsiteY4" fmla="*/ 2159000 h 2159000"/>
              <a:gd name="connsiteX0" fmla="*/ 322337 w 953709"/>
              <a:gd name="connsiteY0" fmla="*/ 0 h 2159000"/>
              <a:gd name="connsiteX1" fmla="*/ 78316 w 953709"/>
              <a:gd name="connsiteY1" fmla="*/ 405493 h 2159000"/>
              <a:gd name="connsiteX2" fmla="*/ 32959 w 953709"/>
              <a:gd name="connsiteY2" fmla="*/ 1097643 h 2159000"/>
              <a:gd name="connsiteX3" fmla="*/ 276073 w 953709"/>
              <a:gd name="connsiteY3" fmla="*/ 1839686 h 2159000"/>
              <a:gd name="connsiteX4" fmla="*/ 953709 w 953709"/>
              <a:gd name="connsiteY4" fmla="*/ 2159000 h 2159000"/>
              <a:gd name="connsiteX0" fmla="*/ 315987 w 953709"/>
              <a:gd name="connsiteY0" fmla="*/ 0 h 2120900"/>
              <a:gd name="connsiteX1" fmla="*/ 78316 w 953709"/>
              <a:gd name="connsiteY1" fmla="*/ 367393 h 2120900"/>
              <a:gd name="connsiteX2" fmla="*/ 32959 w 953709"/>
              <a:gd name="connsiteY2" fmla="*/ 1059543 h 2120900"/>
              <a:gd name="connsiteX3" fmla="*/ 276073 w 953709"/>
              <a:gd name="connsiteY3" fmla="*/ 1801586 h 2120900"/>
              <a:gd name="connsiteX4" fmla="*/ 953709 w 953709"/>
              <a:gd name="connsiteY4" fmla="*/ 2120900 h 2120900"/>
              <a:gd name="connsiteX0" fmla="*/ 315987 w 953709"/>
              <a:gd name="connsiteY0" fmla="*/ 0 h 2120900"/>
              <a:gd name="connsiteX1" fmla="*/ 78316 w 953709"/>
              <a:gd name="connsiteY1" fmla="*/ 411843 h 2120900"/>
              <a:gd name="connsiteX2" fmla="*/ 32959 w 953709"/>
              <a:gd name="connsiteY2" fmla="*/ 1059543 h 2120900"/>
              <a:gd name="connsiteX3" fmla="*/ 276073 w 953709"/>
              <a:gd name="connsiteY3" fmla="*/ 1801586 h 2120900"/>
              <a:gd name="connsiteX4" fmla="*/ 953709 w 953709"/>
              <a:gd name="connsiteY4" fmla="*/ 2120900 h 2120900"/>
              <a:gd name="connsiteX0" fmla="*/ 319162 w 956884"/>
              <a:gd name="connsiteY0" fmla="*/ 0 h 2120900"/>
              <a:gd name="connsiteX1" fmla="*/ 81491 w 956884"/>
              <a:gd name="connsiteY1" fmla="*/ 411843 h 2120900"/>
              <a:gd name="connsiteX2" fmla="*/ 36134 w 956884"/>
              <a:gd name="connsiteY2" fmla="*/ 1059543 h 2120900"/>
              <a:gd name="connsiteX3" fmla="*/ 298298 w 956884"/>
              <a:gd name="connsiteY3" fmla="*/ 1763486 h 2120900"/>
              <a:gd name="connsiteX4" fmla="*/ 956884 w 956884"/>
              <a:gd name="connsiteY4" fmla="*/ 2120900 h 2120900"/>
              <a:gd name="connsiteX0" fmla="*/ 319162 w 956884"/>
              <a:gd name="connsiteY0" fmla="*/ 0 h 2120900"/>
              <a:gd name="connsiteX1" fmla="*/ 231624 w 956884"/>
              <a:gd name="connsiteY1" fmla="*/ 105682 h 2120900"/>
              <a:gd name="connsiteX2" fmla="*/ 81491 w 956884"/>
              <a:gd name="connsiteY2" fmla="*/ 411843 h 2120900"/>
              <a:gd name="connsiteX3" fmla="*/ 36134 w 956884"/>
              <a:gd name="connsiteY3" fmla="*/ 1059543 h 2120900"/>
              <a:gd name="connsiteX4" fmla="*/ 298298 w 956884"/>
              <a:gd name="connsiteY4" fmla="*/ 1763486 h 2120900"/>
              <a:gd name="connsiteX5" fmla="*/ 956884 w 956884"/>
              <a:gd name="connsiteY5" fmla="*/ 2120900 h 2120900"/>
              <a:gd name="connsiteX0" fmla="*/ 319162 w 956884"/>
              <a:gd name="connsiteY0" fmla="*/ 0 h 2120900"/>
              <a:gd name="connsiteX1" fmla="*/ 231624 w 956884"/>
              <a:gd name="connsiteY1" fmla="*/ 105682 h 2120900"/>
              <a:gd name="connsiteX2" fmla="*/ 81491 w 956884"/>
              <a:gd name="connsiteY2" fmla="*/ 411843 h 2120900"/>
              <a:gd name="connsiteX3" fmla="*/ 36134 w 956884"/>
              <a:gd name="connsiteY3" fmla="*/ 1059543 h 2120900"/>
              <a:gd name="connsiteX4" fmla="*/ 298298 w 956884"/>
              <a:gd name="connsiteY4" fmla="*/ 1763486 h 2120900"/>
              <a:gd name="connsiteX5" fmla="*/ 956884 w 956884"/>
              <a:gd name="connsiteY5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84" h="2120900">
                <a:moveTo>
                  <a:pt x="319162" y="0"/>
                </a:moveTo>
                <a:cubicBezTo>
                  <a:pt x="305102" y="18143"/>
                  <a:pt x="283936" y="43392"/>
                  <a:pt x="231624" y="105682"/>
                </a:cubicBezTo>
                <a:cubicBezTo>
                  <a:pt x="192012" y="174322"/>
                  <a:pt x="114073" y="252866"/>
                  <a:pt x="81491" y="411843"/>
                </a:cubicBezTo>
                <a:cubicBezTo>
                  <a:pt x="48909" y="570820"/>
                  <a:pt x="0" y="834269"/>
                  <a:pt x="36134" y="1059543"/>
                </a:cubicBezTo>
                <a:cubicBezTo>
                  <a:pt x="72268" y="1284817"/>
                  <a:pt x="144840" y="1586593"/>
                  <a:pt x="298298" y="1763486"/>
                </a:cubicBezTo>
                <a:cubicBezTo>
                  <a:pt x="451756" y="1940379"/>
                  <a:pt x="583141" y="2078264"/>
                  <a:pt x="956884" y="212090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098375" y="3058883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endParaRPr kumimoji="1" lang="ja-JP" altLang="en-US" sz="2000" dirty="0">
              <a:solidFill>
                <a:srgbClr val="FF0066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448338" y="3059654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endParaRPr kumimoji="1" lang="ja-JP" altLang="en-US" sz="2000" dirty="0">
              <a:solidFill>
                <a:srgbClr val="FF0066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6095913" y="3526968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CC66FF"/>
                </a:solidFill>
                <a:latin typeface="HGPｺﾞｼｯｸM" pitchFamily="50" charset="-128"/>
                <a:ea typeface="HGPｺﾞｼｯｸM" pitchFamily="50" charset="-128"/>
              </a:rPr>
              <a:t>残響があると・・・</a:t>
            </a:r>
            <a:endParaRPr kumimoji="1" lang="ja-JP" altLang="en-US" sz="2400" dirty="0">
              <a:solidFill>
                <a:srgbClr val="CC66FF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grpSp>
        <p:nvGrpSpPr>
          <p:cNvPr id="22" name="グループ化 80"/>
          <p:cNvGrpSpPr/>
          <p:nvPr/>
        </p:nvGrpSpPr>
        <p:grpSpPr>
          <a:xfrm>
            <a:off x="4942684" y="3730054"/>
            <a:ext cx="1367430" cy="628428"/>
            <a:chOff x="4942684" y="3730054"/>
            <a:chExt cx="1367430" cy="628428"/>
          </a:xfrm>
        </p:grpSpPr>
        <p:cxnSp>
          <p:nvCxnSpPr>
            <p:cNvPr id="42" name="直線矢印コネクタ 41"/>
            <p:cNvCxnSpPr/>
            <p:nvPr/>
          </p:nvCxnSpPr>
          <p:spPr bwMode="auto">
            <a:xfrm rot="5400000" flipH="1" flipV="1">
              <a:off x="4727478" y="3945260"/>
              <a:ext cx="432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3" name="直線矢印コネクタ 52"/>
            <p:cNvCxnSpPr/>
            <p:nvPr/>
          </p:nvCxnSpPr>
          <p:spPr bwMode="auto">
            <a:xfrm rot="5400000">
              <a:off x="5040316" y="4258697"/>
              <a:ext cx="197982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4" name="直線矢印コネクタ 53"/>
            <p:cNvCxnSpPr/>
            <p:nvPr/>
          </p:nvCxnSpPr>
          <p:spPr bwMode="auto">
            <a:xfrm rot="5400000" flipH="1" flipV="1">
              <a:off x="4931774" y="4041001"/>
              <a:ext cx="252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8" name="直線矢印コネクタ 57"/>
            <p:cNvCxnSpPr/>
            <p:nvPr/>
          </p:nvCxnSpPr>
          <p:spPr bwMode="auto">
            <a:xfrm rot="5400000">
              <a:off x="5312613" y="4258171"/>
              <a:ext cx="179985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0" name="直線矢印コネクタ 59"/>
            <p:cNvCxnSpPr/>
            <p:nvPr/>
          </p:nvCxnSpPr>
          <p:spPr bwMode="auto">
            <a:xfrm rot="5400000">
              <a:off x="5234201" y="4229312"/>
              <a:ext cx="14245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2" name="直線矢印コネクタ 61"/>
            <p:cNvCxnSpPr/>
            <p:nvPr/>
          </p:nvCxnSpPr>
          <p:spPr bwMode="auto">
            <a:xfrm rot="5400000" flipH="1" flipV="1">
              <a:off x="5122901" y="4075753"/>
              <a:ext cx="180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7" name="直線矢印コネクタ 66"/>
            <p:cNvCxnSpPr/>
            <p:nvPr/>
          </p:nvCxnSpPr>
          <p:spPr bwMode="auto">
            <a:xfrm rot="5400000" flipH="1" flipV="1">
              <a:off x="5903897" y="4107788"/>
              <a:ext cx="108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8" name="直線矢印コネクタ 67"/>
            <p:cNvCxnSpPr/>
            <p:nvPr/>
          </p:nvCxnSpPr>
          <p:spPr bwMode="auto">
            <a:xfrm rot="5400000" flipH="1" flipV="1">
              <a:off x="5378773" y="4033512"/>
              <a:ext cx="252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9" name="直線矢印コネクタ 68"/>
            <p:cNvCxnSpPr/>
            <p:nvPr/>
          </p:nvCxnSpPr>
          <p:spPr bwMode="auto">
            <a:xfrm rot="5400000" flipH="1" flipV="1">
              <a:off x="5531044" y="4077535"/>
              <a:ext cx="173119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0" name="直線矢印コネクタ 69"/>
            <p:cNvCxnSpPr/>
            <p:nvPr/>
          </p:nvCxnSpPr>
          <p:spPr bwMode="auto">
            <a:xfrm rot="5400000" flipH="1" flipV="1">
              <a:off x="5746307" y="4086788"/>
              <a:ext cx="144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1" name="直線矢印コネクタ 70"/>
            <p:cNvCxnSpPr/>
            <p:nvPr/>
          </p:nvCxnSpPr>
          <p:spPr bwMode="auto">
            <a:xfrm rot="5400000">
              <a:off x="5641399" y="4237136"/>
              <a:ext cx="145855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80" name="テキスト ボックス 79"/>
            <p:cNvSpPr txBox="1"/>
            <p:nvPr/>
          </p:nvSpPr>
          <p:spPr>
            <a:xfrm>
              <a:off x="5952323" y="3848093"/>
              <a:ext cx="357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800" dirty="0" smtClean="0">
                  <a:latin typeface="Calibri" pitchFamily="34" charset="0"/>
                </a:rPr>
                <a:t>...</a:t>
              </a:r>
              <a:endParaRPr kumimoji="1" lang="ja-JP" altLang="en-US" sz="1800" dirty="0">
                <a:latin typeface="Calibri" pitchFamily="34" charset="0"/>
              </a:endParaRPr>
            </a:p>
          </p:txBody>
        </p:sp>
      </p:grpSp>
      <p:pic>
        <p:nvPicPr>
          <p:cNvPr id="59" name="図 58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lum/>
          </a:blip>
          <a:stretch>
            <a:fillRect/>
          </a:stretch>
        </p:blipFill>
        <p:spPr>
          <a:xfrm>
            <a:off x="5889001" y="4295824"/>
            <a:ext cx="857252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マイクロホンで観測される信号の生成プロセス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“</a:t>
            </a:r>
            <a:r>
              <a:rPr lang="ja-JP" altLang="en-US" dirty="0" smtClean="0"/>
              <a:t>畳みこみ混合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4849936" y="1354532"/>
            <a:ext cx="3776150" cy="1985568"/>
            <a:chOff x="3889501" y="1126732"/>
            <a:chExt cx="2180429" cy="1146509"/>
          </a:xfrm>
        </p:grpSpPr>
        <p:grpSp>
          <p:nvGrpSpPr>
            <p:cNvPr id="5" name="グループ化 46"/>
            <p:cNvGrpSpPr/>
            <p:nvPr/>
          </p:nvGrpSpPr>
          <p:grpSpPr>
            <a:xfrm>
              <a:off x="3889501" y="1247240"/>
              <a:ext cx="2180429" cy="1026001"/>
              <a:chOff x="5089651" y="1425040"/>
              <a:chExt cx="2180429" cy="1026001"/>
            </a:xfrm>
          </p:grpSpPr>
          <p:pic>
            <p:nvPicPr>
              <p:cNvPr id="10" name="Picture 12" descr="voice3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657464">
                <a:off x="5089651" y="1433611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12" descr="voice3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20942536" flipH="1">
                <a:off x="6768430" y="1425040"/>
                <a:ext cx="501650" cy="4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9" descr="mic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 r="19406" b="73368"/>
              <a:stretch>
                <a:fillRect/>
              </a:stretch>
            </p:blipFill>
            <p:spPr bwMode="auto">
              <a:xfrm rot="4775779">
                <a:off x="5803705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19" descr="mic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 l="13353" t="71564"/>
              <a:stretch>
                <a:fillRect/>
              </a:stretch>
            </p:blipFill>
            <p:spPr bwMode="auto">
              <a:xfrm>
                <a:off x="6181725" y="2343150"/>
                <a:ext cx="398900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19" descr="mic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 r="19406" b="73368"/>
              <a:stretch>
                <a:fillRect/>
              </a:stretch>
            </p:blipFill>
            <p:spPr bwMode="auto">
              <a:xfrm rot="4775779">
                <a:off x="6196612" y="2109184"/>
                <a:ext cx="371037" cy="1010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5" name="グループ化 42"/>
              <p:cNvGrpSpPr/>
              <p:nvPr/>
            </p:nvGrpSpPr>
            <p:grpSpPr>
              <a:xfrm>
                <a:off x="5584025" y="1681156"/>
                <a:ext cx="783441" cy="296031"/>
                <a:chOff x="5509393" y="1620208"/>
                <a:chExt cx="912031" cy="362149"/>
              </a:xfrm>
            </p:grpSpPr>
            <p:cxnSp>
              <p:nvCxnSpPr>
                <p:cNvPr id="20" name="直線矢印コネクタ 19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21" name="直線矢印コネクタ 20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pic>
            <p:nvPicPr>
              <p:cNvPr id="16" name="Picture 19" descr="mic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 t="71564" r="3888"/>
              <a:stretch>
                <a:fillRect/>
              </a:stretch>
            </p:blipFill>
            <p:spPr bwMode="auto">
              <a:xfrm>
                <a:off x="5727343" y="2343150"/>
                <a:ext cx="442476" cy="107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7" name="グループ化 43"/>
              <p:cNvGrpSpPr/>
              <p:nvPr/>
            </p:nvGrpSpPr>
            <p:grpSpPr>
              <a:xfrm flipH="1">
                <a:off x="5984075" y="1685919"/>
                <a:ext cx="783441" cy="296031"/>
                <a:chOff x="5509393" y="1620208"/>
                <a:chExt cx="912031" cy="362149"/>
              </a:xfrm>
            </p:grpSpPr>
            <p:cxnSp>
              <p:nvCxnSpPr>
                <p:cNvPr id="18" name="直線矢印コネクタ 17"/>
                <p:cNvCxnSpPr/>
                <p:nvPr/>
              </p:nvCxnSpPr>
              <p:spPr bwMode="auto">
                <a:xfrm>
                  <a:off x="5509393" y="1802356"/>
                  <a:ext cx="450000" cy="180001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9" name="直線矢印コネクタ 18"/>
                <p:cNvCxnSpPr/>
                <p:nvPr/>
              </p:nvCxnSpPr>
              <p:spPr bwMode="auto">
                <a:xfrm>
                  <a:off x="5521424" y="1620208"/>
                  <a:ext cx="900000" cy="3600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</p:grp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lum/>
            </a:blip>
            <a:stretch>
              <a:fillRect/>
            </a:stretch>
          </p:blipFill>
          <p:spPr>
            <a:xfrm>
              <a:off x="5328860" y="1126800"/>
              <a:ext cx="393802" cy="216413"/>
            </a:xfrm>
            <a:prstGeom prst="rect">
              <a:avLst/>
            </a:prstGeom>
          </p:spPr>
        </p:pic>
        <p:pic>
          <p:nvPicPr>
            <p:cNvPr id="7" name="図 6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lum/>
            </a:blip>
            <a:stretch>
              <a:fillRect/>
            </a:stretch>
          </p:blipFill>
          <p:spPr>
            <a:xfrm>
              <a:off x="4195385" y="1126732"/>
              <a:ext cx="393802" cy="216413"/>
            </a:xfrm>
            <a:prstGeom prst="rect">
              <a:avLst/>
            </a:prstGeom>
          </p:spPr>
        </p:pic>
        <p:pic>
          <p:nvPicPr>
            <p:cNvPr id="8" name="図 7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lum/>
            </a:blip>
            <a:stretch>
              <a:fillRect/>
            </a:stretch>
          </p:blipFill>
          <p:spPr>
            <a:xfrm>
              <a:off x="4242432" y="1844026"/>
              <a:ext cx="413905" cy="216412"/>
            </a:xfrm>
            <a:prstGeom prst="rect">
              <a:avLst/>
            </a:prstGeom>
          </p:spPr>
        </p:pic>
        <p:pic>
          <p:nvPicPr>
            <p:cNvPr id="9" name="図 8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lum/>
            </a:blip>
            <a:stretch>
              <a:fillRect/>
            </a:stretch>
          </p:blipFill>
          <p:spPr>
            <a:xfrm>
              <a:off x="5292780" y="1843200"/>
              <a:ext cx="413904" cy="216412"/>
            </a:xfrm>
            <a:prstGeom prst="rect">
              <a:avLst/>
            </a:prstGeom>
          </p:spPr>
        </p:pic>
      </p:grpSp>
      <p:pic>
        <p:nvPicPr>
          <p:cNvPr id="33" name="図 32" descr="waveform.bmp"/>
          <p:cNvPicPr>
            <a:picLocks noChangeAspect="1"/>
          </p:cNvPicPr>
          <p:nvPr/>
        </p:nvPicPr>
        <p:blipFill>
          <a:blip r:embed="rId24" cstate="print"/>
          <a:srcRect l="14011" t="15288" r="11918" b="17429"/>
          <a:stretch>
            <a:fillRect/>
          </a:stretch>
        </p:blipFill>
        <p:spPr>
          <a:xfrm>
            <a:off x="1757379" y="3799116"/>
            <a:ext cx="1781839" cy="751116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 bwMode="auto">
          <a:xfrm>
            <a:off x="1492701" y="4169229"/>
            <a:ext cx="2268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7" name="図 36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lum/>
          </a:blip>
          <a:stretch>
            <a:fillRect/>
          </a:stretch>
        </p:blipFill>
        <p:spPr>
          <a:xfrm>
            <a:off x="3973076" y="4060370"/>
            <a:ext cx="189738" cy="228600"/>
          </a:xfrm>
          <a:prstGeom prst="rect">
            <a:avLst/>
          </a:prstGeom>
        </p:spPr>
      </p:pic>
      <p:pic>
        <p:nvPicPr>
          <p:cNvPr id="39" name="図 3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lum/>
          </a:blip>
          <a:stretch>
            <a:fillRect/>
          </a:stretch>
        </p:blipFill>
        <p:spPr>
          <a:xfrm>
            <a:off x="3540220" y="4259796"/>
            <a:ext cx="100584" cy="176784"/>
          </a:xfrm>
          <a:prstGeom prst="rect">
            <a:avLst/>
          </a:prstGeom>
        </p:spPr>
      </p:pic>
      <p:cxnSp>
        <p:nvCxnSpPr>
          <p:cNvPr id="40" name="直線矢印コネクタ 39"/>
          <p:cNvCxnSpPr/>
          <p:nvPr/>
        </p:nvCxnSpPr>
        <p:spPr bwMode="auto">
          <a:xfrm>
            <a:off x="4399184" y="4168800"/>
            <a:ext cx="2268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7" name="テキスト ボックス 46"/>
          <p:cNvSpPr txBox="1"/>
          <p:nvPr/>
        </p:nvSpPr>
        <p:spPr>
          <a:xfrm>
            <a:off x="4447841" y="1153883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endParaRPr kumimoji="1" lang="ja-JP" altLang="en-US" sz="2000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8245697" y="1154654"/>
            <a:ext cx="827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endParaRPr kumimoji="1" lang="ja-JP" altLang="en-US" sz="2000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21228" y="1589315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 algn="l">
              <a:buClr>
                <a:srgbClr val="000000"/>
              </a:buClr>
              <a:buFont typeface="Arial" pitchFamily="34" charset="0"/>
              <a:buChar char="•"/>
            </a:pPr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en-US" altLang="ja-JP" sz="2000" dirty="0" smtClean="0">
                <a:latin typeface="Calibri" pitchFamily="34" charset="0"/>
                <a:ea typeface="HGPｺﾞｼｯｸM" pitchFamily="50" charset="-128"/>
                <a:sym typeface="Wingdings" pitchFamily="2" charset="2"/>
              </a:rPr>
              <a:t></a:t>
            </a:r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ja-JP" altLang="en-US" sz="2000" dirty="0" smtClean="0">
                <a:latin typeface="Calibri" pitchFamily="34" charset="0"/>
                <a:ea typeface="HGPｺﾞｼｯｸM" pitchFamily="50" charset="-128"/>
              </a:rPr>
              <a:t>：</a:t>
            </a:r>
            <a:endParaRPr kumimoji="1" lang="ja-JP" altLang="en-US" sz="20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21291" y="1970316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 algn="l">
              <a:buClr>
                <a:srgbClr val="000000"/>
              </a:buClr>
              <a:buFont typeface="Arial" pitchFamily="34" charset="0"/>
              <a:buChar char="•"/>
            </a:pPr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en-US" altLang="ja-JP" sz="2000" dirty="0" smtClean="0">
                <a:latin typeface="Calibri" pitchFamily="34" charset="0"/>
                <a:ea typeface="HGPｺﾞｼｯｸM" pitchFamily="50" charset="-128"/>
                <a:sym typeface="Wingdings" pitchFamily="2" charset="2"/>
              </a:rPr>
              <a:t></a:t>
            </a:r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r>
              <a:rPr kumimoji="1" lang="ja-JP" altLang="en-US" sz="2000" dirty="0" smtClean="0">
                <a:latin typeface="Calibri" pitchFamily="34" charset="0"/>
                <a:ea typeface="HGPｺﾞｼｯｸM" pitchFamily="50" charset="-128"/>
              </a:rPr>
              <a:t>：</a:t>
            </a:r>
            <a:endParaRPr kumimoji="1" lang="ja-JP" altLang="en-US" sz="20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21291" y="2460172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 algn="l">
              <a:buClr>
                <a:srgbClr val="000000"/>
              </a:buClr>
              <a:buFont typeface="Arial" pitchFamily="34" charset="0"/>
              <a:buChar char="•"/>
            </a:pPr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r>
              <a:rPr kumimoji="1" lang="en-US" altLang="ja-JP" sz="2000" dirty="0" smtClean="0">
                <a:latin typeface="Calibri" pitchFamily="34" charset="0"/>
                <a:ea typeface="HGPｺﾞｼｯｸM" pitchFamily="50" charset="-128"/>
                <a:sym typeface="Wingdings" pitchFamily="2" charset="2"/>
              </a:rPr>
              <a:t></a:t>
            </a:r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r>
              <a:rPr kumimoji="1" lang="ja-JP" altLang="en-US" sz="2000" dirty="0" smtClean="0">
                <a:latin typeface="Calibri" pitchFamily="34" charset="0"/>
                <a:ea typeface="HGPｺﾞｼｯｸM" pitchFamily="50" charset="-128"/>
              </a:rPr>
              <a:t>：</a:t>
            </a:r>
            <a:endParaRPr kumimoji="1" lang="ja-JP" altLang="en-US" sz="2000" dirty="0"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21291" y="2841173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 algn="l">
              <a:buClr>
                <a:srgbClr val="000000"/>
              </a:buClr>
              <a:buFont typeface="Arial" pitchFamily="34" charset="0"/>
              <a:buChar char="•"/>
            </a:pPr>
            <a:r>
              <a:rPr kumimoji="1" lang="ja-JP" altLang="en-US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r>
              <a:rPr kumimoji="1" lang="en-US" altLang="ja-JP" sz="20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r>
              <a:rPr kumimoji="1" lang="en-US" altLang="ja-JP" sz="2000" dirty="0" smtClean="0">
                <a:latin typeface="Calibri" pitchFamily="34" charset="0"/>
                <a:ea typeface="HGPｺﾞｼｯｸM" pitchFamily="50" charset="-128"/>
                <a:sym typeface="Wingdings" pitchFamily="2" charset="2"/>
              </a:rPr>
              <a:t></a:t>
            </a:r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r>
              <a:rPr kumimoji="1" lang="ja-JP" altLang="en-US" sz="2000" dirty="0" smtClean="0">
                <a:latin typeface="Calibri" pitchFamily="34" charset="0"/>
                <a:ea typeface="HGPｺﾞｼｯｸM" pitchFamily="50" charset="-128"/>
              </a:rPr>
              <a:t>：</a:t>
            </a:r>
            <a:endParaRPr kumimoji="1" lang="ja-JP" altLang="en-US" sz="2000" dirty="0">
              <a:latin typeface="Calibri" pitchFamily="34" charset="0"/>
              <a:ea typeface="HGPｺﾞｼｯｸM" pitchFamily="50" charset="-128"/>
            </a:endParaRPr>
          </a:p>
        </p:txBody>
      </p:sp>
      <p:pic>
        <p:nvPicPr>
          <p:cNvPr id="57" name="図 5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lum/>
          </a:blip>
          <a:stretch>
            <a:fillRect/>
          </a:stretch>
        </p:blipFill>
        <p:spPr>
          <a:xfrm>
            <a:off x="1505725" y="3553446"/>
            <a:ext cx="682001" cy="374792"/>
          </a:xfrm>
          <a:prstGeom prst="rect">
            <a:avLst/>
          </a:prstGeom>
        </p:spPr>
      </p:pic>
      <p:sp>
        <p:nvSpPr>
          <p:cNvPr id="63" name="フリーフォーム 62"/>
          <p:cNvSpPr/>
          <p:nvPr/>
        </p:nvSpPr>
        <p:spPr bwMode="auto">
          <a:xfrm>
            <a:off x="301776" y="1841499"/>
            <a:ext cx="956884" cy="2120900"/>
          </a:xfrm>
          <a:custGeom>
            <a:avLst/>
            <a:gdLst>
              <a:gd name="connsiteX0" fmla="*/ 471714 w 1103086"/>
              <a:gd name="connsiteY0" fmla="*/ 0 h 2209800"/>
              <a:gd name="connsiteX1" fmla="*/ 351971 w 1103086"/>
              <a:gd name="connsiteY1" fmla="*/ 97971 h 2209800"/>
              <a:gd name="connsiteX2" fmla="*/ 221343 w 1103086"/>
              <a:gd name="connsiteY2" fmla="*/ 348343 h 2209800"/>
              <a:gd name="connsiteX3" fmla="*/ 36286 w 1103086"/>
              <a:gd name="connsiteY3" fmla="*/ 957943 h 2209800"/>
              <a:gd name="connsiteX4" fmla="*/ 177800 w 1103086"/>
              <a:gd name="connsiteY4" fmla="*/ 1915886 h 2209800"/>
              <a:gd name="connsiteX5" fmla="*/ 1103086 w 1103086"/>
              <a:gd name="connsiteY5" fmla="*/ 2209800 h 2209800"/>
              <a:gd name="connsiteX0" fmla="*/ 469446 w 1100818"/>
              <a:gd name="connsiteY0" fmla="*/ 0 h 2209800"/>
              <a:gd name="connsiteX1" fmla="*/ 349703 w 1100818"/>
              <a:gd name="connsiteY1" fmla="*/ 97971 h 2209800"/>
              <a:gd name="connsiteX2" fmla="*/ 219075 w 1100818"/>
              <a:gd name="connsiteY2" fmla="*/ 348343 h 2209800"/>
              <a:gd name="connsiteX3" fmla="*/ 34018 w 1100818"/>
              <a:gd name="connsiteY3" fmla="*/ 957943 h 2209800"/>
              <a:gd name="connsiteX4" fmla="*/ 423182 w 1100818"/>
              <a:gd name="connsiteY4" fmla="*/ 1890486 h 2209800"/>
              <a:gd name="connsiteX5" fmla="*/ 1100818 w 1100818"/>
              <a:gd name="connsiteY5" fmla="*/ 2209800 h 2209800"/>
              <a:gd name="connsiteX0" fmla="*/ 348796 w 980168"/>
              <a:gd name="connsiteY0" fmla="*/ 0 h 2209800"/>
              <a:gd name="connsiteX1" fmla="*/ 229053 w 980168"/>
              <a:gd name="connsiteY1" fmla="*/ 97971 h 2209800"/>
              <a:gd name="connsiteX2" fmla="*/ 98425 w 980168"/>
              <a:gd name="connsiteY2" fmla="*/ 348343 h 2209800"/>
              <a:gd name="connsiteX3" fmla="*/ 34018 w 980168"/>
              <a:gd name="connsiteY3" fmla="*/ 1135743 h 2209800"/>
              <a:gd name="connsiteX4" fmla="*/ 302532 w 980168"/>
              <a:gd name="connsiteY4" fmla="*/ 1890486 h 2209800"/>
              <a:gd name="connsiteX5" fmla="*/ 980168 w 980168"/>
              <a:gd name="connsiteY5" fmla="*/ 2209800 h 2209800"/>
              <a:gd name="connsiteX0" fmla="*/ 351971 w 983343"/>
              <a:gd name="connsiteY0" fmla="*/ 0 h 2209800"/>
              <a:gd name="connsiteX1" fmla="*/ 232228 w 983343"/>
              <a:gd name="connsiteY1" fmla="*/ 97971 h 2209800"/>
              <a:gd name="connsiteX2" fmla="*/ 82550 w 983343"/>
              <a:gd name="connsiteY2" fmla="*/ 430893 h 2209800"/>
              <a:gd name="connsiteX3" fmla="*/ 37193 w 983343"/>
              <a:gd name="connsiteY3" fmla="*/ 1135743 h 2209800"/>
              <a:gd name="connsiteX4" fmla="*/ 305707 w 983343"/>
              <a:gd name="connsiteY4" fmla="*/ 1890486 h 2209800"/>
              <a:gd name="connsiteX5" fmla="*/ 983343 w 983343"/>
              <a:gd name="connsiteY5" fmla="*/ 2209800 h 2209800"/>
              <a:gd name="connsiteX0" fmla="*/ 351971 w 983343"/>
              <a:gd name="connsiteY0" fmla="*/ 0 h 2209800"/>
              <a:gd name="connsiteX1" fmla="*/ 82550 w 983343"/>
              <a:gd name="connsiteY1" fmla="*/ 430893 h 2209800"/>
              <a:gd name="connsiteX2" fmla="*/ 37193 w 983343"/>
              <a:gd name="connsiteY2" fmla="*/ 1135743 h 2209800"/>
              <a:gd name="connsiteX3" fmla="*/ 305707 w 983343"/>
              <a:gd name="connsiteY3" fmla="*/ 1890486 h 2209800"/>
              <a:gd name="connsiteX4" fmla="*/ 983343 w 983343"/>
              <a:gd name="connsiteY4" fmla="*/ 2209800 h 2209800"/>
              <a:gd name="connsiteX0" fmla="*/ 351971 w 983343"/>
              <a:gd name="connsiteY0" fmla="*/ 0 h 2159000"/>
              <a:gd name="connsiteX1" fmla="*/ 82550 w 983343"/>
              <a:gd name="connsiteY1" fmla="*/ 380093 h 2159000"/>
              <a:gd name="connsiteX2" fmla="*/ 37193 w 983343"/>
              <a:gd name="connsiteY2" fmla="*/ 1084943 h 2159000"/>
              <a:gd name="connsiteX3" fmla="*/ 305707 w 983343"/>
              <a:gd name="connsiteY3" fmla="*/ 1839686 h 2159000"/>
              <a:gd name="connsiteX4" fmla="*/ 983343 w 983343"/>
              <a:gd name="connsiteY4" fmla="*/ 2159000 h 2159000"/>
              <a:gd name="connsiteX0" fmla="*/ 347737 w 979109"/>
              <a:gd name="connsiteY0" fmla="*/ 0 h 2159000"/>
              <a:gd name="connsiteX1" fmla="*/ 103716 w 979109"/>
              <a:gd name="connsiteY1" fmla="*/ 405493 h 2159000"/>
              <a:gd name="connsiteX2" fmla="*/ 32959 w 979109"/>
              <a:gd name="connsiteY2" fmla="*/ 1084943 h 2159000"/>
              <a:gd name="connsiteX3" fmla="*/ 301473 w 979109"/>
              <a:gd name="connsiteY3" fmla="*/ 1839686 h 2159000"/>
              <a:gd name="connsiteX4" fmla="*/ 979109 w 979109"/>
              <a:gd name="connsiteY4" fmla="*/ 2159000 h 2159000"/>
              <a:gd name="connsiteX0" fmla="*/ 322337 w 953709"/>
              <a:gd name="connsiteY0" fmla="*/ 0 h 2159000"/>
              <a:gd name="connsiteX1" fmla="*/ 78316 w 953709"/>
              <a:gd name="connsiteY1" fmla="*/ 405493 h 2159000"/>
              <a:gd name="connsiteX2" fmla="*/ 32959 w 953709"/>
              <a:gd name="connsiteY2" fmla="*/ 1097643 h 2159000"/>
              <a:gd name="connsiteX3" fmla="*/ 276073 w 953709"/>
              <a:gd name="connsiteY3" fmla="*/ 1839686 h 2159000"/>
              <a:gd name="connsiteX4" fmla="*/ 953709 w 953709"/>
              <a:gd name="connsiteY4" fmla="*/ 2159000 h 2159000"/>
              <a:gd name="connsiteX0" fmla="*/ 315987 w 953709"/>
              <a:gd name="connsiteY0" fmla="*/ 0 h 2120900"/>
              <a:gd name="connsiteX1" fmla="*/ 78316 w 953709"/>
              <a:gd name="connsiteY1" fmla="*/ 367393 h 2120900"/>
              <a:gd name="connsiteX2" fmla="*/ 32959 w 953709"/>
              <a:gd name="connsiteY2" fmla="*/ 1059543 h 2120900"/>
              <a:gd name="connsiteX3" fmla="*/ 276073 w 953709"/>
              <a:gd name="connsiteY3" fmla="*/ 1801586 h 2120900"/>
              <a:gd name="connsiteX4" fmla="*/ 953709 w 953709"/>
              <a:gd name="connsiteY4" fmla="*/ 2120900 h 2120900"/>
              <a:gd name="connsiteX0" fmla="*/ 315987 w 953709"/>
              <a:gd name="connsiteY0" fmla="*/ 0 h 2120900"/>
              <a:gd name="connsiteX1" fmla="*/ 78316 w 953709"/>
              <a:gd name="connsiteY1" fmla="*/ 411843 h 2120900"/>
              <a:gd name="connsiteX2" fmla="*/ 32959 w 953709"/>
              <a:gd name="connsiteY2" fmla="*/ 1059543 h 2120900"/>
              <a:gd name="connsiteX3" fmla="*/ 276073 w 953709"/>
              <a:gd name="connsiteY3" fmla="*/ 1801586 h 2120900"/>
              <a:gd name="connsiteX4" fmla="*/ 953709 w 953709"/>
              <a:gd name="connsiteY4" fmla="*/ 2120900 h 2120900"/>
              <a:gd name="connsiteX0" fmla="*/ 319162 w 956884"/>
              <a:gd name="connsiteY0" fmla="*/ 0 h 2120900"/>
              <a:gd name="connsiteX1" fmla="*/ 81491 w 956884"/>
              <a:gd name="connsiteY1" fmla="*/ 411843 h 2120900"/>
              <a:gd name="connsiteX2" fmla="*/ 36134 w 956884"/>
              <a:gd name="connsiteY2" fmla="*/ 1059543 h 2120900"/>
              <a:gd name="connsiteX3" fmla="*/ 298298 w 956884"/>
              <a:gd name="connsiteY3" fmla="*/ 1763486 h 2120900"/>
              <a:gd name="connsiteX4" fmla="*/ 956884 w 956884"/>
              <a:gd name="connsiteY4" fmla="*/ 2120900 h 2120900"/>
              <a:gd name="connsiteX0" fmla="*/ 319162 w 956884"/>
              <a:gd name="connsiteY0" fmla="*/ 0 h 2120900"/>
              <a:gd name="connsiteX1" fmla="*/ 231624 w 956884"/>
              <a:gd name="connsiteY1" fmla="*/ 105682 h 2120900"/>
              <a:gd name="connsiteX2" fmla="*/ 81491 w 956884"/>
              <a:gd name="connsiteY2" fmla="*/ 411843 h 2120900"/>
              <a:gd name="connsiteX3" fmla="*/ 36134 w 956884"/>
              <a:gd name="connsiteY3" fmla="*/ 1059543 h 2120900"/>
              <a:gd name="connsiteX4" fmla="*/ 298298 w 956884"/>
              <a:gd name="connsiteY4" fmla="*/ 1763486 h 2120900"/>
              <a:gd name="connsiteX5" fmla="*/ 956884 w 956884"/>
              <a:gd name="connsiteY5" fmla="*/ 2120900 h 2120900"/>
              <a:gd name="connsiteX0" fmla="*/ 319162 w 956884"/>
              <a:gd name="connsiteY0" fmla="*/ 0 h 2120900"/>
              <a:gd name="connsiteX1" fmla="*/ 231624 w 956884"/>
              <a:gd name="connsiteY1" fmla="*/ 105682 h 2120900"/>
              <a:gd name="connsiteX2" fmla="*/ 81491 w 956884"/>
              <a:gd name="connsiteY2" fmla="*/ 411843 h 2120900"/>
              <a:gd name="connsiteX3" fmla="*/ 36134 w 956884"/>
              <a:gd name="connsiteY3" fmla="*/ 1059543 h 2120900"/>
              <a:gd name="connsiteX4" fmla="*/ 298298 w 956884"/>
              <a:gd name="connsiteY4" fmla="*/ 1763486 h 2120900"/>
              <a:gd name="connsiteX5" fmla="*/ 956884 w 956884"/>
              <a:gd name="connsiteY5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84" h="2120900">
                <a:moveTo>
                  <a:pt x="319162" y="0"/>
                </a:moveTo>
                <a:cubicBezTo>
                  <a:pt x="305102" y="18143"/>
                  <a:pt x="283936" y="43392"/>
                  <a:pt x="231624" y="105682"/>
                </a:cubicBezTo>
                <a:cubicBezTo>
                  <a:pt x="192012" y="174322"/>
                  <a:pt x="114073" y="252866"/>
                  <a:pt x="81491" y="411843"/>
                </a:cubicBezTo>
                <a:cubicBezTo>
                  <a:pt x="48909" y="570820"/>
                  <a:pt x="0" y="834269"/>
                  <a:pt x="36134" y="1059543"/>
                </a:cubicBezTo>
                <a:cubicBezTo>
                  <a:pt x="72268" y="1284817"/>
                  <a:pt x="144840" y="1586593"/>
                  <a:pt x="298298" y="1763486"/>
                </a:cubicBezTo>
                <a:cubicBezTo>
                  <a:pt x="451756" y="1940379"/>
                  <a:pt x="583141" y="2078264"/>
                  <a:pt x="956884" y="212090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098375" y="3058883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1</a:t>
            </a:r>
            <a:endParaRPr kumimoji="1" lang="ja-JP" altLang="en-US" sz="2000" dirty="0">
              <a:solidFill>
                <a:srgbClr val="FF0066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448338" y="3059654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マイク</a:t>
            </a:r>
            <a:r>
              <a:rPr kumimoji="1" lang="en-US" altLang="ja-JP" sz="2000" dirty="0" smtClean="0">
                <a:solidFill>
                  <a:srgbClr val="FF0066"/>
                </a:solidFill>
                <a:latin typeface="Calibri" pitchFamily="34" charset="0"/>
                <a:ea typeface="HGPｺﾞｼｯｸM" pitchFamily="50" charset="-128"/>
              </a:rPr>
              <a:t>2</a:t>
            </a:r>
            <a:endParaRPr kumimoji="1" lang="ja-JP" altLang="en-US" sz="2000" dirty="0">
              <a:solidFill>
                <a:srgbClr val="FF0066"/>
              </a:solidFill>
              <a:latin typeface="Calibri" pitchFamily="34" charset="0"/>
              <a:ea typeface="HGPｺﾞｼｯｸM" pitchFamily="50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6095913" y="3526968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CC66FF"/>
                </a:solidFill>
                <a:latin typeface="HGPｺﾞｼｯｸM" pitchFamily="50" charset="-128"/>
                <a:ea typeface="HGPｺﾞｼｯｸM" pitchFamily="50" charset="-128"/>
              </a:rPr>
              <a:t>残響があると・・・</a:t>
            </a:r>
            <a:endParaRPr kumimoji="1" lang="ja-JP" altLang="en-US" sz="2400" dirty="0">
              <a:solidFill>
                <a:srgbClr val="CC66FF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grpSp>
        <p:nvGrpSpPr>
          <p:cNvPr id="22" name="グループ化 80"/>
          <p:cNvGrpSpPr/>
          <p:nvPr/>
        </p:nvGrpSpPr>
        <p:grpSpPr>
          <a:xfrm>
            <a:off x="4942684" y="3730054"/>
            <a:ext cx="1367430" cy="628428"/>
            <a:chOff x="4942684" y="3730054"/>
            <a:chExt cx="1367430" cy="628428"/>
          </a:xfrm>
        </p:grpSpPr>
        <p:cxnSp>
          <p:nvCxnSpPr>
            <p:cNvPr id="42" name="直線矢印コネクタ 41"/>
            <p:cNvCxnSpPr/>
            <p:nvPr/>
          </p:nvCxnSpPr>
          <p:spPr bwMode="auto">
            <a:xfrm rot="5400000" flipH="1" flipV="1">
              <a:off x="4727478" y="3945260"/>
              <a:ext cx="432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3" name="直線矢印コネクタ 52"/>
            <p:cNvCxnSpPr/>
            <p:nvPr/>
          </p:nvCxnSpPr>
          <p:spPr bwMode="auto">
            <a:xfrm rot="5400000">
              <a:off x="5040316" y="4258697"/>
              <a:ext cx="197982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4" name="直線矢印コネクタ 53"/>
            <p:cNvCxnSpPr/>
            <p:nvPr/>
          </p:nvCxnSpPr>
          <p:spPr bwMode="auto">
            <a:xfrm rot="5400000" flipH="1" flipV="1">
              <a:off x="4931774" y="4041001"/>
              <a:ext cx="252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8" name="直線矢印コネクタ 57"/>
            <p:cNvCxnSpPr/>
            <p:nvPr/>
          </p:nvCxnSpPr>
          <p:spPr bwMode="auto">
            <a:xfrm rot="5400000">
              <a:off x="5312613" y="4258171"/>
              <a:ext cx="179985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0" name="直線矢印コネクタ 59"/>
            <p:cNvCxnSpPr/>
            <p:nvPr/>
          </p:nvCxnSpPr>
          <p:spPr bwMode="auto">
            <a:xfrm rot="5400000">
              <a:off x="5234201" y="4229312"/>
              <a:ext cx="142456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2" name="直線矢印コネクタ 61"/>
            <p:cNvCxnSpPr/>
            <p:nvPr/>
          </p:nvCxnSpPr>
          <p:spPr bwMode="auto">
            <a:xfrm rot="5400000" flipH="1" flipV="1">
              <a:off x="5122901" y="4075753"/>
              <a:ext cx="180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7" name="直線矢印コネクタ 66"/>
            <p:cNvCxnSpPr/>
            <p:nvPr/>
          </p:nvCxnSpPr>
          <p:spPr bwMode="auto">
            <a:xfrm rot="5400000" flipH="1" flipV="1">
              <a:off x="5903897" y="4107788"/>
              <a:ext cx="108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8" name="直線矢印コネクタ 67"/>
            <p:cNvCxnSpPr/>
            <p:nvPr/>
          </p:nvCxnSpPr>
          <p:spPr bwMode="auto">
            <a:xfrm rot="5400000" flipH="1" flipV="1">
              <a:off x="5378773" y="4033512"/>
              <a:ext cx="252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9" name="直線矢印コネクタ 68"/>
            <p:cNvCxnSpPr/>
            <p:nvPr/>
          </p:nvCxnSpPr>
          <p:spPr bwMode="auto">
            <a:xfrm rot="5400000" flipH="1" flipV="1">
              <a:off x="5531044" y="4077535"/>
              <a:ext cx="173119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0" name="直線矢印コネクタ 69"/>
            <p:cNvCxnSpPr/>
            <p:nvPr/>
          </p:nvCxnSpPr>
          <p:spPr bwMode="auto">
            <a:xfrm rot="5400000" flipH="1" flipV="1">
              <a:off x="5746307" y="4086788"/>
              <a:ext cx="144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1" name="直線矢印コネクタ 70"/>
            <p:cNvCxnSpPr/>
            <p:nvPr/>
          </p:nvCxnSpPr>
          <p:spPr bwMode="auto">
            <a:xfrm rot="5400000">
              <a:off x="5641399" y="4237136"/>
              <a:ext cx="145855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80" name="テキスト ボックス 79"/>
            <p:cNvSpPr txBox="1"/>
            <p:nvPr/>
          </p:nvSpPr>
          <p:spPr>
            <a:xfrm>
              <a:off x="5952323" y="3848093"/>
              <a:ext cx="357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800" dirty="0" smtClean="0">
                  <a:latin typeface="Calibri" pitchFamily="34" charset="0"/>
                </a:rPr>
                <a:t>...</a:t>
              </a:r>
              <a:endParaRPr kumimoji="1" lang="ja-JP" altLang="en-US" sz="1800" dirty="0">
                <a:latin typeface="Calibri" pitchFamily="34" charset="0"/>
              </a:endParaRPr>
            </a:p>
          </p:txBody>
        </p:sp>
      </p:grpSp>
      <p:pic>
        <p:nvPicPr>
          <p:cNvPr id="61" name="図 6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lum/>
          </a:blip>
          <a:stretch>
            <a:fillRect/>
          </a:stretch>
        </p:blipFill>
        <p:spPr>
          <a:xfrm>
            <a:off x="5889001" y="4295824"/>
            <a:ext cx="857252" cy="381000"/>
          </a:xfrm>
          <a:prstGeom prst="rect">
            <a:avLst/>
          </a:prstGeom>
        </p:spPr>
      </p:pic>
      <p:pic>
        <p:nvPicPr>
          <p:cNvPr id="72" name="図 71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lum/>
          </a:blip>
          <a:stretch>
            <a:fillRect/>
          </a:stretch>
        </p:blipFill>
        <p:spPr>
          <a:xfrm>
            <a:off x="2592000" y="1571674"/>
            <a:ext cx="1809751" cy="381000"/>
          </a:xfrm>
          <a:prstGeom prst="rect">
            <a:avLst/>
          </a:prstGeom>
        </p:spPr>
      </p:pic>
      <p:pic>
        <p:nvPicPr>
          <p:cNvPr id="76" name="図 7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lum/>
          </a:blip>
          <a:stretch>
            <a:fillRect/>
          </a:stretch>
        </p:blipFill>
        <p:spPr>
          <a:xfrm>
            <a:off x="2592000" y="2453419"/>
            <a:ext cx="1809750" cy="380999"/>
          </a:xfrm>
          <a:prstGeom prst="rect">
            <a:avLst/>
          </a:prstGeom>
        </p:spPr>
      </p:pic>
      <p:pic>
        <p:nvPicPr>
          <p:cNvPr id="77" name="図 76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lum/>
          </a:blip>
          <a:stretch>
            <a:fillRect/>
          </a:stretch>
        </p:blipFill>
        <p:spPr>
          <a:xfrm>
            <a:off x="2592000" y="2832861"/>
            <a:ext cx="1809751" cy="381000"/>
          </a:xfrm>
          <a:prstGeom prst="rect">
            <a:avLst/>
          </a:prstGeom>
        </p:spPr>
      </p:pic>
      <p:pic>
        <p:nvPicPr>
          <p:cNvPr id="79" name="図 78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lum/>
          </a:blip>
          <a:stretch>
            <a:fillRect/>
          </a:stretch>
        </p:blipFill>
        <p:spPr>
          <a:xfrm>
            <a:off x="2592000" y="1951116"/>
            <a:ext cx="1809750" cy="380999"/>
          </a:xfrm>
          <a:prstGeom prst="rect">
            <a:avLst/>
          </a:prstGeom>
        </p:spPr>
      </p:pic>
      <p:grpSp>
        <p:nvGrpSpPr>
          <p:cNvPr id="23" name="グループ化 72"/>
          <p:cNvGrpSpPr/>
          <p:nvPr/>
        </p:nvGrpSpPr>
        <p:grpSpPr>
          <a:xfrm>
            <a:off x="416232" y="4789714"/>
            <a:ext cx="8232191" cy="918860"/>
            <a:chOff x="416232" y="4789714"/>
            <a:chExt cx="8232191" cy="918860"/>
          </a:xfrm>
        </p:grpSpPr>
        <p:sp>
          <p:nvSpPr>
            <p:cNvPr id="81" name="テキスト ボックス 80"/>
            <p:cNvSpPr txBox="1"/>
            <p:nvPr/>
          </p:nvSpPr>
          <p:spPr>
            <a:xfrm>
              <a:off x="416232" y="478971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dirty="0" smtClean="0">
                  <a:latin typeface="HGPｺﾞｼｯｸM" pitchFamily="50" charset="-128"/>
                  <a:ea typeface="HGPｺﾞｼｯｸM" pitchFamily="50" charset="-128"/>
                </a:rPr>
                <a:t>∴</a:t>
              </a:r>
              <a:endParaRPr kumimoji="1" lang="ja-JP" altLang="en-US" sz="2400" dirty="0"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873729" y="4811484"/>
              <a:ext cx="272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マイク</a:t>
              </a:r>
              <a:r>
                <a:rPr kumimoji="1" lang="en-US" altLang="ja-JP" sz="24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1</a:t>
              </a:r>
              <a:r>
                <a:rPr kumimoji="1" lang="ja-JP" altLang="en-US" sz="2400" dirty="0" smtClean="0">
                  <a:latin typeface="Calibri" pitchFamily="34" charset="0"/>
                  <a:ea typeface="HGPｺﾞｼｯｸM" pitchFamily="50" charset="-128"/>
                </a:rPr>
                <a:t>の観測信号：</a:t>
              </a:r>
              <a:endParaRPr kumimoji="1" lang="ja-JP" altLang="en-US" sz="2400" dirty="0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872896" y="5246909"/>
              <a:ext cx="272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マイク</a:t>
              </a:r>
              <a:r>
                <a:rPr kumimoji="1" lang="en-US" altLang="ja-JP" sz="2400" dirty="0" smtClean="0">
                  <a:solidFill>
                    <a:srgbClr val="FF0066"/>
                  </a:solidFill>
                  <a:latin typeface="Calibri" pitchFamily="34" charset="0"/>
                  <a:ea typeface="HGPｺﾞｼｯｸM" pitchFamily="50" charset="-128"/>
                </a:rPr>
                <a:t>2</a:t>
              </a:r>
              <a:r>
                <a:rPr kumimoji="1" lang="ja-JP" altLang="en-US" sz="2400" dirty="0" smtClean="0">
                  <a:latin typeface="Calibri" pitchFamily="34" charset="0"/>
                  <a:ea typeface="HGPｺﾞｼｯｸM" pitchFamily="50" charset="-128"/>
                </a:rPr>
                <a:t>の観測信号：</a:t>
              </a:r>
              <a:endParaRPr kumimoji="1" lang="ja-JP" altLang="en-US" sz="2400" dirty="0">
                <a:latin typeface="Calibri" pitchFamily="34" charset="0"/>
                <a:ea typeface="HGPｺﾞｼｯｸM" pitchFamily="50" charset="-128"/>
              </a:endParaRPr>
            </a:p>
          </p:txBody>
        </p:sp>
        <p:pic>
          <p:nvPicPr>
            <p:cNvPr id="86" name="図 85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 cstate="print">
              <a:lum/>
            </a:blip>
            <a:stretch>
              <a:fillRect/>
            </a:stretch>
          </p:blipFill>
          <p:spPr>
            <a:xfrm>
              <a:off x="3537303" y="4826500"/>
              <a:ext cx="5111120" cy="381000"/>
            </a:xfrm>
            <a:prstGeom prst="rect">
              <a:avLst/>
            </a:prstGeom>
          </p:spPr>
        </p:pic>
        <p:pic>
          <p:nvPicPr>
            <p:cNvPr id="88" name="図 87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lum/>
            </a:blip>
            <a:stretch>
              <a:fillRect/>
            </a:stretch>
          </p:blipFill>
          <p:spPr>
            <a:xfrm>
              <a:off x="3536271" y="5272813"/>
              <a:ext cx="5111120" cy="381000"/>
            </a:xfrm>
            <a:prstGeom prst="rect">
              <a:avLst/>
            </a:prstGeom>
          </p:spPr>
        </p:pic>
      </p:grpSp>
      <p:grpSp>
        <p:nvGrpSpPr>
          <p:cNvPr id="24" name="グループ化 73"/>
          <p:cNvGrpSpPr/>
          <p:nvPr/>
        </p:nvGrpSpPr>
        <p:grpSpPr>
          <a:xfrm>
            <a:off x="2623482" y="5913012"/>
            <a:ext cx="4432297" cy="729618"/>
            <a:chOff x="2623482" y="5913012"/>
            <a:chExt cx="4432297" cy="729618"/>
          </a:xfrm>
        </p:grpSpPr>
        <p:sp>
          <p:nvSpPr>
            <p:cNvPr id="90" name="右矢印 89"/>
            <p:cNvSpPr/>
            <p:nvPr/>
          </p:nvSpPr>
          <p:spPr bwMode="auto">
            <a:xfrm>
              <a:off x="2623482" y="5987143"/>
              <a:ext cx="642257" cy="372556"/>
            </a:xfrm>
            <a:prstGeom prst="rightArrow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60000">
                  <a:schemeClr val="tx1"/>
                </a:gs>
              </a:gsLst>
              <a:lin ang="0" scaled="1"/>
            </a:gradFill>
            <a:ln w="28575">
              <a:noFill/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4" cstate="print">
              <a:lum/>
            </a:blip>
            <a:stretch>
              <a:fillRect/>
            </a:stretch>
          </p:blipFill>
          <p:spPr>
            <a:xfrm>
              <a:off x="3436271" y="5913012"/>
              <a:ext cx="3619508" cy="72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41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マイクロホンで観測される信号の生成プロセス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8775" y="1008000"/>
            <a:ext cx="8497888" cy="5777999"/>
          </a:xfrm>
        </p:spPr>
        <p:txBody>
          <a:bodyPr/>
          <a:lstStyle/>
          <a:p>
            <a:pPr marL="361950" indent="-361950"/>
            <a:r>
              <a:rPr kumimoji="1" lang="ja-JP" altLang="en-US" dirty="0" smtClean="0"/>
              <a:t>畳み込み定理を利用して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畳み込み混合モデルを時間周波数領域に展開：</a:t>
            </a:r>
            <a:endParaRPr kumimoji="1" lang="ja-JP" altLang="en-US" dirty="0"/>
          </a:p>
        </p:txBody>
      </p:sp>
      <p:pic>
        <p:nvPicPr>
          <p:cNvPr id="4" name="図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627755" y="2124783"/>
            <a:ext cx="3329947" cy="67124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87310" y="2841171"/>
            <a:ext cx="3158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200" dirty="0" smtClean="0">
                <a:latin typeface="HGPｺﾞｼｯｸM" pitchFamily="50" charset="-128"/>
                <a:ea typeface="HGPｺﾞｼｯｸM" pitchFamily="50" charset="-128"/>
              </a:rPr>
              <a:t>「時間領域の</a:t>
            </a:r>
            <a:r>
              <a:rPr kumimoji="1" lang="en-US" altLang="ja-JP" sz="2200" dirty="0" smtClean="0">
                <a:latin typeface="HGPｺﾞｼｯｸM" pitchFamily="50" charset="-128"/>
                <a:ea typeface="HGPｺﾞｼｯｸM" pitchFamily="50" charset="-128"/>
              </a:rPr>
              <a:t/>
            </a:r>
            <a:br>
              <a:rPr kumimoji="1" lang="en-US" altLang="ja-JP" sz="2200" dirty="0" smtClean="0">
                <a:latin typeface="HGPｺﾞｼｯｸM" pitchFamily="50" charset="-128"/>
                <a:ea typeface="HGPｺﾞｼｯｸM" pitchFamily="50" charset="-128"/>
              </a:rPr>
            </a:br>
            <a:r>
              <a:rPr kumimoji="1" lang="ja-JP" altLang="en-US" sz="2200" dirty="0" smtClean="0">
                <a:latin typeface="HGPｺﾞｼｯｸM" pitchFamily="50" charset="-128"/>
                <a:ea typeface="HGPｺﾞｼｯｸM" pitchFamily="50" charset="-128"/>
              </a:rPr>
              <a:t>　　畳み込み混合モデル」</a:t>
            </a:r>
            <a:endParaRPr kumimoji="1" lang="ja-JP" altLang="en-US" sz="22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6" name="右矢印 5"/>
          <p:cNvSpPr/>
          <p:nvPr/>
        </p:nvSpPr>
        <p:spPr bwMode="auto">
          <a:xfrm>
            <a:off x="4114815" y="2166255"/>
            <a:ext cx="642257" cy="372556"/>
          </a:xfrm>
          <a:prstGeom prst="rightArrow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0000">
                <a:schemeClr val="tx1"/>
              </a:gs>
            </a:gsLst>
            <a:lin ang="0" scaled="1"/>
          </a:gradFill>
          <a:ln w="28575">
            <a:noFill/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pic>
        <p:nvPicPr>
          <p:cNvPr id="8" name="図 7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lum/>
          </a:blip>
          <a:stretch>
            <a:fillRect/>
          </a:stretch>
        </p:blipFill>
        <p:spPr>
          <a:xfrm>
            <a:off x="4906012" y="2126467"/>
            <a:ext cx="4059031" cy="67124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289739" y="2819406"/>
            <a:ext cx="2610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200" dirty="0" smtClean="0">
                <a:latin typeface="HGPｺﾞｼｯｸM" pitchFamily="50" charset="-128"/>
                <a:ea typeface="HGPｺﾞｼｯｸM" pitchFamily="50" charset="-128"/>
              </a:rPr>
              <a:t>「時間周波数領域の</a:t>
            </a:r>
            <a:r>
              <a:rPr kumimoji="1" lang="en-US" altLang="ja-JP" sz="2200" dirty="0" smtClean="0">
                <a:latin typeface="HGPｺﾞｼｯｸM" pitchFamily="50" charset="-128"/>
                <a:ea typeface="HGPｺﾞｼｯｸM" pitchFamily="50" charset="-128"/>
              </a:rPr>
              <a:t/>
            </a:r>
            <a:br>
              <a:rPr kumimoji="1" lang="en-US" altLang="ja-JP" sz="2200" dirty="0" smtClean="0">
                <a:latin typeface="HGPｺﾞｼｯｸM" pitchFamily="50" charset="-128"/>
                <a:ea typeface="HGPｺﾞｼｯｸM" pitchFamily="50" charset="-128"/>
              </a:rPr>
            </a:br>
            <a:r>
              <a:rPr kumimoji="1" lang="ja-JP" altLang="en-US" sz="2200" dirty="0" smtClean="0">
                <a:latin typeface="HGPｺﾞｼｯｸM" pitchFamily="50" charset="-128"/>
                <a:ea typeface="HGPｺﾞｼｯｸM" pitchFamily="50" charset="-128"/>
              </a:rPr>
              <a:t>　　瞬時混合モデル」</a:t>
            </a:r>
            <a:endParaRPr kumimoji="1" lang="ja-JP" altLang="en-US" sz="22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2858" y="3842660"/>
            <a:ext cx="3958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rPr>
              <a:t>周波数</a:t>
            </a:r>
            <a:r>
              <a:rPr kumimoji="1" lang="en-US" altLang="ja-JP" sz="24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rPr>
              <a:t>ω</a:t>
            </a:r>
            <a:r>
              <a:rPr kumimoji="1" lang="ja-JP" altLang="en-US" sz="24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rPr>
              <a:t>ごとに見れば行列積</a:t>
            </a:r>
            <a:endParaRPr kumimoji="1" lang="ja-JP" altLang="en-US" sz="2400" dirty="0">
              <a:solidFill>
                <a:srgbClr val="FF0066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grpSp>
        <p:nvGrpSpPr>
          <p:cNvPr id="7" name="グループ化 93"/>
          <p:cNvGrpSpPr/>
          <p:nvPr/>
        </p:nvGrpSpPr>
        <p:grpSpPr>
          <a:xfrm>
            <a:off x="177796" y="4374788"/>
            <a:ext cx="8233580" cy="2295681"/>
            <a:chOff x="386157" y="4352648"/>
            <a:chExt cx="8562248" cy="2387319"/>
          </a:xfrm>
        </p:grpSpPr>
        <p:cxnSp>
          <p:nvCxnSpPr>
            <p:cNvPr id="58" name="直線矢印コネクタ 57"/>
            <p:cNvCxnSpPr/>
            <p:nvPr/>
          </p:nvCxnSpPr>
          <p:spPr bwMode="auto">
            <a:xfrm>
              <a:off x="1066810" y="5355767"/>
              <a:ext cx="598714" cy="57694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9" name="テキスト ボックス 58"/>
            <p:cNvSpPr txBox="1"/>
            <p:nvPr/>
          </p:nvSpPr>
          <p:spPr>
            <a:xfrm>
              <a:off x="441831" y="5649673"/>
              <a:ext cx="912178" cy="522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kumimoji="1" lang="ja-JP" altLang="en-US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周波数</a:t>
              </a: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/>
              </a:r>
              <a:b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</a:b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index</a:t>
              </a:r>
              <a:endParaRPr kumimoji="1" lang="ja-JP" altLang="en-US" sz="18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2912432" y="6215736"/>
              <a:ext cx="717140" cy="522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kumimoji="1" lang="ja-JP" altLang="en-US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時刻</a:t>
              </a: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/>
              </a:r>
              <a:b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</a:b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index</a:t>
              </a:r>
              <a:endParaRPr kumimoji="1" lang="ja-JP" altLang="en-US" sz="18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cxnSp>
          <p:nvCxnSpPr>
            <p:cNvPr id="62" name="直線矢印コネクタ 61"/>
            <p:cNvCxnSpPr/>
            <p:nvPr/>
          </p:nvCxnSpPr>
          <p:spPr bwMode="auto">
            <a:xfrm>
              <a:off x="2841180" y="6139537"/>
              <a:ext cx="881743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直線矢印コネクタ 63"/>
            <p:cNvCxnSpPr/>
            <p:nvPr/>
          </p:nvCxnSpPr>
          <p:spPr bwMode="auto">
            <a:xfrm rot="5400000" flipH="1" flipV="1">
              <a:off x="630608" y="4790488"/>
              <a:ext cx="720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5" name="テキスト ボックス 64"/>
            <p:cNvSpPr txBox="1"/>
            <p:nvPr/>
          </p:nvSpPr>
          <p:spPr>
            <a:xfrm rot="16200000">
              <a:off x="269801" y="4469004"/>
              <a:ext cx="755481" cy="522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kumimoji="1" lang="ja-JP" altLang="en-US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マイク</a:t>
              </a: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/>
              </a:r>
              <a:b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</a:b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index</a:t>
              </a:r>
              <a:endParaRPr kumimoji="1" lang="ja-JP" altLang="en-US" sz="18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66" name="テキスト ボックス 65"/>
            <p:cNvSpPr txBox="1"/>
            <p:nvPr/>
          </p:nvSpPr>
          <p:spPr>
            <a:xfrm>
              <a:off x="5296409" y="6217198"/>
              <a:ext cx="717140" cy="522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kumimoji="1" lang="ja-JP" altLang="en-US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音源</a:t>
              </a:r>
              <a:endParaRPr kumimoji="1" lang="en-US" altLang="ja-JP" sz="18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  <a:p>
              <a:pPr>
                <a:lnSpc>
                  <a:spcPts val="1600"/>
                </a:lnSpc>
              </a:pP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index</a:t>
              </a:r>
              <a:endParaRPr kumimoji="1" lang="ja-JP" altLang="en-US" sz="18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cxnSp>
          <p:nvCxnSpPr>
            <p:cNvPr id="67" name="直線矢印コネクタ 66"/>
            <p:cNvCxnSpPr/>
            <p:nvPr/>
          </p:nvCxnSpPr>
          <p:spPr bwMode="auto">
            <a:xfrm>
              <a:off x="5268700" y="6138000"/>
              <a:ext cx="792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0" name="グループ化 67"/>
            <p:cNvGrpSpPr/>
            <p:nvPr/>
          </p:nvGrpSpPr>
          <p:grpSpPr>
            <a:xfrm>
              <a:off x="1164781" y="4474028"/>
              <a:ext cx="7021624" cy="972772"/>
              <a:chOff x="816429" y="4474028"/>
              <a:chExt cx="7021624" cy="972772"/>
            </a:xfrm>
          </p:grpSpPr>
          <p:sp>
            <p:nvSpPr>
              <p:cNvPr id="52" name="正方形/長方形 51"/>
              <p:cNvSpPr/>
              <p:nvPr/>
            </p:nvSpPr>
            <p:spPr bwMode="auto">
              <a:xfrm>
                <a:off x="816429" y="4474028"/>
                <a:ext cx="2700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/>
              <p:cNvSpPr/>
              <p:nvPr/>
            </p:nvSpPr>
            <p:spPr bwMode="auto">
              <a:xfrm>
                <a:off x="4071257" y="4474800"/>
                <a:ext cx="972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/>
              <p:cNvSpPr/>
              <p:nvPr/>
            </p:nvSpPr>
            <p:spPr bwMode="auto">
              <a:xfrm>
                <a:off x="5138053" y="4474800"/>
                <a:ext cx="2700000" cy="972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3" name="図 62" descr="txp_fig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5" cstate="print">
                <a:lum/>
              </a:blip>
              <a:stretch>
                <a:fillRect/>
              </a:stretch>
            </p:blipFill>
            <p:spPr>
              <a:xfrm>
                <a:off x="3683169" y="4780654"/>
                <a:ext cx="187459" cy="106657"/>
              </a:xfrm>
              <a:prstGeom prst="rect">
                <a:avLst/>
              </a:prstGeom>
            </p:spPr>
          </p:pic>
        </p:grpSp>
        <p:grpSp>
          <p:nvGrpSpPr>
            <p:cNvPr id="11" name="グループ化 68"/>
            <p:cNvGrpSpPr/>
            <p:nvPr/>
          </p:nvGrpSpPr>
          <p:grpSpPr>
            <a:xfrm>
              <a:off x="1317181" y="4626428"/>
              <a:ext cx="7021624" cy="972772"/>
              <a:chOff x="816429" y="4474028"/>
              <a:chExt cx="7021624" cy="972772"/>
            </a:xfrm>
          </p:grpSpPr>
          <p:sp>
            <p:nvSpPr>
              <p:cNvPr id="70" name="正方形/長方形 69"/>
              <p:cNvSpPr/>
              <p:nvPr/>
            </p:nvSpPr>
            <p:spPr bwMode="auto">
              <a:xfrm>
                <a:off x="816429" y="4474028"/>
                <a:ext cx="2700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/>
              <p:cNvSpPr/>
              <p:nvPr/>
            </p:nvSpPr>
            <p:spPr bwMode="auto">
              <a:xfrm>
                <a:off x="4071257" y="4474800"/>
                <a:ext cx="972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正方形/長方形 71"/>
              <p:cNvSpPr/>
              <p:nvPr/>
            </p:nvSpPr>
            <p:spPr bwMode="auto">
              <a:xfrm>
                <a:off x="5138053" y="4474800"/>
                <a:ext cx="2700000" cy="972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73" name="図 72" descr="txp_fig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5" cstate="print">
                <a:lum/>
              </a:blip>
              <a:stretch>
                <a:fillRect/>
              </a:stretch>
            </p:blipFill>
            <p:spPr>
              <a:xfrm>
                <a:off x="3683169" y="4780654"/>
                <a:ext cx="187459" cy="106657"/>
              </a:xfrm>
              <a:prstGeom prst="rect">
                <a:avLst/>
              </a:prstGeom>
            </p:spPr>
          </p:pic>
        </p:grpSp>
        <p:grpSp>
          <p:nvGrpSpPr>
            <p:cNvPr id="12" name="グループ化 73"/>
            <p:cNvGrpSpPr/>
            <p:nvPr/>
          </p:nvGrpSpPr>
          <p:grpSpPr>
            <a:xfrm>
              <a:off x="1469581" y="4778828"/>
              <a:ext cx="7021624" cy="972772"/>
              <a:chOff x="816429" y="4474028"/>
              <a:chExt cx="7021624" cy="972772"/>
            </a:xfrm>
          </p:grpSpPr>
          <p:sp>
            <p:nvSpPr>
              <p:cNvPr id="75" name="正方形/長方形 74"/>
              <p:cNvSpPr/>
              <p:nvPr/>
            </p:nvSpPr>
            <p:spPr bwMode="auto">
              <a:xfrm>
                <a:off x="816429" y="4474028"/>
                <a:ext cx="2700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正方形/長方形 75"/>
              <p:cNvSpPr/>
              <p:nvPr/>
            </p:nvSpPr>
            <p:spPr bwMode="auto">
              <a:xfrm>
                <a:off x="4071257" y="4474800"/>
                <a:ext cx="972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正方形/長方形 76"/>
              <p:cNvSpPr/>
              <p:nvPr/>
            </p:nvSpPr>
            <p:spPr bwMode="auto">
              <a:xfrm>
                <a:off x="5138053" y="4474800"/>
                <a:ext cx="2700000" cy="972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78" name="図 77" descr="txp_fig.pn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5" cstate="print">
                <a:lum/>
              </a:blip>
              <a:stretch>
                <a:fillRect/>
              </a:stretch>
            </p:blipFill>
            <p:spPr>
              <a:xfrm>
                <a:off x="3683169" y="4780654"/>
                <a:ext cx="187459" cy="106657"/>
              </a:xfrm>
              <a:prstGeom prst="rect">
                <a:avLst/>
              </a:prstGeom>
            </p:spPr>
          </p:pic>
        </p:grpSp>
        <p:grpSp>
          <p:nvGrpSpPr>
            <p:cNvPr id="14" name="グループ化 78"/>
            <p:cNvGrpSpPr/>
            <p:nvPr/>
          </p:nvGrpSpPr>
          <p:grpSpPr>
            <a:xfrm>
              <a:off x="1621981" y="4931228"/>
              <a:ext cx="7021624" cy="972772"/>
              <a:chOff x="816429" y="4474028"/>
              <a:chExt cx="7021624" cy="972772"/>
            </a:xfrm>
          </p:grpSpPr>
          <p:sp>
            <p:nvSpPr>
              <p:cNvPr id="80" name="正方形/長方形 79"/>
              <p:cNvSpPr/>
              <p:nvPr/>
            </p:nvSpPr>
            <p:spPr bwMode="auto">
              <a:xfrm>
                <a:off x="816429" y="4474028"/>
                <a:ext cx="2700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正方形/長方形 80"/>
              <p:cNvSpPr/>
              <p:nvPr/>
            </p:nvSpPr>
            <p:spPr bwMode="auto">
              <a:xfrm>
                <a:off x="4071257" y="4474800"/>
                <a:ext cx="972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正方形/長方形 81"/>
              <p:cNvSpPr/>
              <p:nvPr/>
            </p:nvSpPr>
            <p:spPr bwMode="auto">
              <a:xfrm>
                <a:off x="5138053" y="4474800"/>
                <a:ext cx="2700000" cy="972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83" name="図 82" descr="txp_fig.pn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 cstate="print">
                <a:lum/>
              </a:blip>
              <a:stretch>
                <a:fillRect/>
              </a:stretch>
            </p:blipFill>
            <p:spPr>
              <a:xfrm>
                <a:off x="3683169" y="4780654"/>
                <a:ext cx="187459" cy="106657"/>
              </a:xfrm>
              <a:prstGeom prst="rect">
                <a:avLst/>
              </a:prstGeom>
            </p:spPr>
          </p:pic>
        </p:grpSp>
        <p:grpSp>
          <p:nvGrpSpPr>
            <p:cNvPr id="15" name="グループ化 83"/>
            <p:cNvGrpSpPr/>
            <p:nvPr/>
          </p:nvGrpSpPr>
          <p:grpSpPr>
            <a:xfrm>
              <a:off x="1774381" y="5083628"/>
              <a:ext cx="7021624" cy="972772"/>
              <a:chOff x="816429" y="4474028"/>
              <a:chExt cx="7021624" cy="972772"/>
            </a:xfrm>
          </p:grpSpPr>
          <p:sp>
            <p:nvSpPr>
              <p:cNvPr id="85" name="正方形/長方形 84"/>
              <p:cNvSpPr/>
              <p:nvPr/>
            </p:nvSpPr>
            <p:spPr bwMode="auto">
              <a:xfrm>
                <a:off x="816429" y="4474028"/>
                <a:ext cx="2700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/>
              <p:cNvSpPr/>
              <p:nvPr/>
            </p:nvSpPr>
            <p:spPr bwMode="auto">
              <a:xfrm>
                <a:off x="4071257" y="4474800"/>
                <a:ext cx="972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 bwMode="auto">
              <a:xfrm>
                <a:off x="5138053" y="4474800"/>
                <a:ext cx="2700000" cy="972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88" name="図 87" descr="txp_fig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 cstate="print">
                <a:lum/>
              </a:blip>
              <a:stretch>
                <a:fillRect/>
              </a:stretch>
            </p:blipFill>
            <p:spPr>
              <a:xfrm>
                <a:off x="3683169" y="4780654"/>
                <a:ext cx="187459" cy="106657"/>
              </a:xfrm>
              <a:prstGeom prst="rect">
                <a:avLst/>
              </a:prstGeom>
            </p:spPr>
          </p:pic>
        </p:grpSp>
        <p:grpSp>
          <p:nvGrpSpPr>
            <p:cNvPr id="16" name="グループ化 88"/>
            <p:cNvGrpSpPr/>
            <p:nvPr/>
          </p:nvGrpSpPr>
          <p:grpSpPr>
            <a:xfrm>
              <a:off x="1926781" y="5236028"/>
              <a:ext cx="7021624" cy="972772"/>
              <a:chOff x="816429" y="4474028"/>
              <a:chExt cx="7021624" cy="972772"/>
            </a:xfrm>
          </p:grpSpPr>
          <p:sp>
            <p:nvSpPr>
              <p:cNvPr id="90" name="正方形/長方形 89"/>
              <p:cNvSpPr/>
              <p:nvPr/>
            </p:nvSpPr>
            <p:spPr bwMode="auto">
              <a:xfrm>
                <a:off x="816429" y="4474028"/>
                <a:ext cx="2700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正方形/長方形 90"/>
              <p:cNvSpPr/>
              <p:nvPr/>
            </p:nvSpPr>
            <p:spPr bwMode="auto">
              <a:xfrm>
                <a:off x="4071257" y="4474800"/>
                <a:ext cx="972000" cy="7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正方形/長方形 91"/>
              <p:cNvSpPr/>
              <p:nvPr/>
            </p:nvSpPr>
            <p:spPr bwMode="auto">
              <a:xfrm>
                <a:off x="5138053" y="4474800"/>
                <a:ext cx="2700000" cy="972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olid"/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3" name="図 92" descr="txp_fig.pn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lum/>
              </a:blip>
              <a:stretch>
                <a:fillRect/>
              </a:stretch>
            </p:blipFill>
            <p:spPr>
              <a:xfrm>
                <a:off x="3683169" y="4780654"/>
                <a:ext cx="187459" cy="106657"/>
              </a:xfrm>
              <a:prstGeom prst="rect">
                <a:avLst/>
              </a:prstGeom>
            </p:spPr>
          </p:pic>
        </p:grpSp>
      </p:grpSp>
      <p:sp>
        <p:nvSpPr>
          <p:cNvPr id="95" name="テキスト ボックス 94"/>
          <p:cNvSpPr txBox="1"/>
          <p:nvPr/>
        </p:nvSpPr>
        <p:spPr>
          <a:xfrm rot="16200000">
            <a:off x="8546550" y="5536392"/>
            <a:ext cx="68961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ja-JP" altLang="en-US" sz="18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音源</a:t>
            </a:r>
            <a:endParaRPr kumimoji="1" lang="en-US" altLang="ja-JP" sz="1800" dirty="0" smtClean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  <a:p>
            <a:pPr>
              <a:lnSpc>
                <a:spcPts val="1600"/>
              </a:lnSpc>
            </a:pPr>
            <a:r>
              <a:rPr kumimoji="1" lang="en-US" altLang="ja-JP" sz="18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rPr>
              <a:t>index</a:t>
            </a:r>
            <a:endParaRPr kumimoji="1" lang="ja-JP" altLang="en-US" sz="1800" dirty="0">
              <a:solidFill>
                <a:srgbClr val="3333FF"/>
              </a:solidFill>
              <a:latin typeface="Calibri" pitchFamily="34" charset="0"/>
              <a:ea typeface="HGPｺﾞｼｯｸM" pitchFamily="50" charset="-128"/>
            </a:endParaRPr>
          </a:p>
        </p:txBody>
      </p:sp>
      <p:cxnSp>
        <p:nvCxnSpPr>
          <p:cNvPr id="96" name="直線矢印コネクタ 95"/>
          <p:cNvCxnSpPr/>
          <p:nvPr/>
        </p:nvCxnSpPr>
        <p:spPr bwMode="auto">
          <a:xfrm rot="16200000">
            <a:off x="8186076" y="5721493"/>
            <a:ext cx="761599" cy="152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1" name="図 100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lum/>
          </a:blip>
          <a:stretch>
            <a:fillRect/>
          </a:stretch>
        </p:blipFill>
        <p:spPr>
          <a:xfrm>
            <a:off x="4998864" y="5463323"/>
            <a:ext cx="525325" cy="251003"/>
          </a:xfrm>
          <a:prstGeom prst="rect">
            <a:avLst/>
          </a:prstGeom>
        </p:spPr>
      </p:pic>
      <p:pic>
        <p:nvPicPr>
          <p:cNvPr id="102" name="図 101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lum/>
          </a:blip>
          <a:stretch>
            <a:fillRect/>
          </a:stretch>
        </p:blipFill>
        <p:spPr>
          <a:xfrm>
            <a:off x="1743777" y="5456066"/>
            <a:ext cx="2400305" cy="251003"/>
          </a:xfrm>
          <a:prstGeom prst="rect">
            <a:avLst/>
          </a:prstGeom>
        </p:spPr>
      </p:pic>
      <p:pic>
        <p:nvPicPr>
          <p:cNvPr id="104" name="図 103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lum/>
          </a:blip>
          <a:stretch>
            <a:fillRect/>
          </a:stretch>
        </p:blipFill>
        <p:spPr>
          <a:xfrm>
            <a:off x="5978317" y="5579691"/>
            <a:ext cx="2263145" cy="2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コンテンツ プレースホルダ 5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逆問題への手がかり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2858" y="3842660"/>
            <a:ext cx="3958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rPr>
              <a:t>周波数</a:t>
            </a:r>
            <a:r>
              <a:rPr kumimoji="1" lang="en-US" altLang="ja-JP" sz="24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rPr>
              <a:t>ω</a:t>
            </a:r>
            <a:r>
              <a:rPr kumimoji="1" lang="ja-JP" altLang="en-US" sz="2400" dirty="0" smtClean="0">
                <a:solidFill>
                  <a:srgbClr val="FF0066"/>
                </a:solidFill>
                <a:latin typeface="HGPｺﾞｼｯｸM" pitchFamily="50" charset="-128"/>
                <a:ea typeface="HGPｺﾞｼｯｸM" pitchFamily="50" charset="-128"/>
              </a:rPr>
              <a:t>ごとに見れば行列積</a:t>
            </a:r>
            <a:endParaRPr kumimoji="1" lang="ja-JP" altLang="en-US" sz="2400" dirty="0">
              <a:solidFill>
                <a:srgbClr val="FF0066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grpSp>
        <p:nvGrpSpPr>
          <p:cNvPr id="55" name="グループ化 54"/>
          <p:cNvGrpSpPr/>
          <p:nvPr/>
        </p:nvGrpSpPr>
        <p:grpSpPr>
          <a:xfrm>
            <a:off x="177796" y="4374788"/>
            <a:ext cx="8964911" cy="2295681"/>
            <a:chOff x="177796" y="4374788"/>
            <a:chExt cx="8964911" cy="2295681"/>
          </a:xfrm>
        </p:grpSpPr>
        <p:grpSp>
          <p:nvGrpSpPr>
            <p:cNvPr id="7" name="グループ化 93"/>
            <p:cNvGrpSpPr/>
            <p:nvPr/>
          </p:nvGrpSpPr>
          <p:grpSpPr>
            <a:xfrm>
              <a:off x="177796" y="4374788"/>
              <a:ext cx="8233580" cy="2295681"/>
              <a:chOff x="386157" y="4352648"/>
              <a:chExt cx="8562248" cy="2387319"/>
            </a:xfrm>
          </p:grpSpPr>
          <p:cxnSp>
            <p:nvCxnSpPr>
              <p:cNvPr id="58" name="直線矢印コネクタ 57"/>
              <p:cNvCxnSpPr/>
              <p:nvPr/>
            </p:nvCxnSpPr>
            <p:spPr bwMode="auto">
              <a:xfrm>
                <a:off x="1066810" y="5355767"/>
                <a:ext cx="598714" cy="5769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9" name="テキスト ボックス 58"/>
              <p:cNvSpPr txBox="1"/>
              <p:nvPr/>
            </p:nvSpPr>
            <p:spPr>
              <a:xfrm>
                <a:off x="441831" y="5649673"/>
                <a:ext cx="912178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周波数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60" name="テキスト ボックス 59"/>
              <p:cNvSpPr txBox="1"/>
              <p:nvPr/>
            </p:nvSpPr>
            <p:spPr>
              <a:xfrm>
                <a:off x="2912432" y="6215736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時刻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62" name="直線矢印コネクタ 61"/>
              <p:cNvCxnSpPr/>
              <p:nvPr/>
            </p:nvCxnSpPr>
            <p:spPr bwMode="auto">
              <a:xfrm>
                <a:off x="2841180" y="6139537"/>
                <a:ext cx="881743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4" name="直線矢印コネクタ 63"/>
              <p:cNvCxnSpPr/>
              <p:nvPr/>
            </p:nvCxnSpPr>
            <p:spPr bwMode="auto">
              <a:xfrm rot="5400000" flipH="1" flipV="1">
                <a:off x="630608" y="4790488"/>
                <a:ext cx="720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5" name="テキスト ボックス 64"/>
              <p:cNvSpPr txBox="1"/>
              <p:nvPr/>
            </p:nvSpPr>
            <p:spPr>
              <a:xfrm rot="16200000">
                <a:off x="269801" y="4469004"/>
                <a:ext cx="755481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マイク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66" name="テキスト ボックス 65"/>
              <p:cNvSpPr txBox="1"/>
              <p:nvPr/>
            </p:nvSpPr>
            <p:spPr>
              <a:xfrm>
                <a:off x="5296409" y="6217198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音源</a:t>
                </a:r>
                <a:endPara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  <a:p>
                <a:pPr>
                  <a:lnSpc>
                    <a:spcPts val="1600"/>
                  </a:lnSpc>
                </a:pP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67" name="直線矢印コネクタ 66"/>
              <p:cNvCxnSpPr/>
              <p:nvPr/>
            </p:nvCxnSpPr>
            <p:spPr bwMode="auto">
              <a:xfrm>
                <a:off x="5268700" y="6138000"/>
                <a:ext cx="792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10" name="グループ化 67"/>
              <p:cNvGrpSpPr/>
              <p:nvPr/>
            </p:nvGrpSpPr>
            <p:grpSpPr>
              <a:xfrm>
                <a:off x="1164781" y="4474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52" name="正方形/長方形 51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7" name="正方形/長方形 56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正方形/長方形 60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63" name="図 62" descr="txp_fig.pn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1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1" name="グループ化 68"/>
              <p:cNvGrpSpPr/>
              <p:nvPr/>
            </p:nvGrpSpPr>
            <p:grpSpPr>
              <a:xfrm>
                <a:off x="1317181" y="46264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70" name="正方形/長方形 69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正方形/長方形 71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3" name="図 72" descr="txp_fig.pn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1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2" name="グループ化 73"/>
              <p:cNvGrpSpPr/>
              <p:nvPr/>
            </p:nvGrpSpPr>
            <p:grpSpPr>
              <a:xfrm>
                <a:off x="1469581" y="47788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75" name="正方形/長方形 74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正方形/長方形 75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7" name="正方形/長方形 76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78" name="図 77" descr="txp_fig.pn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1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グループ化 78"/>
              <p:cNvGrpSpPr/>
              <p:nvPr/>
            </p:nvGrpSpPr>
            <p:grpSpPr>
              <a:xfrm>
                <a:off x="1621981" y="49312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80" name="正方形/長方形 79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正方形/長方形 80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正方形/長方形 81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3" name="図 82" descr="txp_fig.pn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1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5" name="グループ化 83"/>
              <p:cNvGrpSpPr/>
              <p:nvPr/>
            </p:nvGrpSpPr>
            <p:grpSpPr>
              <a:xfrm>
                <a:off x="1774381" y="50836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85" name="正方形/長方形 84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8" name="図 87" descr="txp_fig.png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1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6" name="グループ化 88"/>
              <p:cNvGrpSpPr/>
              <p:nvPr/>
            </p:nvGrpSpPr>
            <p:grpSpPr>
              <a:xfrm>
                <a:off x="1926781" y="5236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90" name="正方形/長方形 89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正方形/長方形 90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正方形/長方形 91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93" name="図 92" descr="txp_fig.png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</p:grpSp>
        <p:sp>
          <p:nvSpPr>
            <p:cNvPr id="95" name="テキスト ボックス 94"/>
            <p:cNvSpPr txBox="1"/>
            <p:nvPr/>
          </p:nvSpPr>
          <p:spPr>
            <a:xfrm rot="16200000">
              <a:off x="8546550" y="5536392"/>
              <a:ext cx="689612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kumimoji="1" lang="ja-JP" altLang="en-US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音源</a:t>
              </a:r>
              <a:endParaRPr kumimoji="1" lang="en-US" altLang="ja-JP" sz="18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  <a:p>
              <a:pPr>
                <a:lnSpc>
                  <a:spcPts val="1600"/>
                </a:lnSpc>
              </a:pP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index</a:t>
              </a:r>
              <a:endParaRPr kumimoji="1" lang="ja-JP" altLang="en-US" sz="18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cxnSp>
          <p:nvCxnSpPr>
            <p:cNvPr id="96" name="直線矢印コネクタ 95"/>
            <p:cNvCxnSpPr/>
            <p:nvPr/>
          </p:nvCxnSpPr>
          <p:spPr bwMode="auto">
            <a:xfrm rot="16200000">
              <a:off x="8186076" y="5721493"/>
              <a:ext cx="761599" cy="152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01" name="図 100" descr="txp_fig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 cstate="print">
              <a:lum/>
            </a:blip>
            <a:stretch>
              <a:fillRect/>
            </a:stretch>
          </p:blipFill>
          <p:spPr>
            <a:xfrm>
              <a:off x="4998864" y="5463323"/>
              <a:ext cx="525325" cy="251003"/>
            </a:xfrm>
            <a:prstGeom prst="rect">
              <a:avLst/>
            </a:prstGeom>
          </p:spPr>
        </p:pic>
        <p:pic>
          <p:nvPicPr>
            <p:cNvPr id="102" name="図 101" descr="txp_fig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 cstate="print">
              <a:lum/>
            </a:blip>
            <a:stretch>
              <a:fillRect/>
            </a:stretch>
          </p:blipFill>
          <p:spPr>
            <a:xfrm>
              <a:off x="1743777" y="5456066"/>
              <a:ext cx="2400305" cy="251003"/>
            </a:xfrm>
            <a:prstGeom prst="rect">
              <a:avLst/>
            </a:prstGeom>
          </p:spPr>
        </p:pic>
        <p:pic>
          <p:nvPicPr>
            <p:cNvPr id="104" name="図 103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 cstate="print">
              <a:lum/>
            </a:blip>
            <a:stretch>
              <a:fillRect/>
            </a:stretch>
          </p:blipFill>
          <p:spPr>
            <a:xfrm>
              <a:off x="5978317" y="5579691"/>
              <a:ext cx="2263145" cy="251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85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79065E-6 L 1.38889E-6 -0.499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逆問題への手がかり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8775" y="3381829"/>
            <a:ext cx="8497888" cy="3476170"/>
          </a:xfrm>
        </p:spPr>
        <p:txBody>
          <a:bodyPr/>
          <a:lstStyle/>
          <a:p>
            <a:r>
              <a:rPr lang="ja-JP" altLang="en-US" dirty="0" smtClean="0"/>
              <a:t>以上の生成プロセスの逆問題（音源分離）は不良設定</a:t>
            </a:r>
            <a:endParaRPr lang="en-US" altLang="ja-JP" dirty="0" smtClean="0"/>
          </a:p>
          <a:p>
            <a:pPr lvl="1"/>
            <a:r>
              <a:rPr kumimoji="1" lang="ja-JP" altLang="en-US" sz="2400" dirty="0" smtClean="0"/>
              <a:t>音源数＞マイク数</a:t>
            </a:r>
            <a:endParaRPr kumimoji="1" lang="en-US" altLang="ja-JP" sz="2400" dirty="0" smtClean="0"/>
          </a:p>
          <a:p>
            <a:pPr lvl="1"/>
            <a:r>
              <a:rPr lang="ja-JP" altLang="en-US" sz="2400" dirty="0" smtClean="0"/>
              <a:t>パーミュテーションの任意性</a:t>
            </a:r>
            <a:endParaRPr lang="en-US" altLang="ja-JP" sz="2400" dirty="0" smtClean="0"/>
          </a:p>
          <a:p>
            <a:pPr lvl="1"/>
            <a:endParaRPr kumimoji="1" lang="en-US" altLang="ja-JP" sz="2400" dirty="0" smtClean="0"/>
          </a:p>
        </p:txBody>
      </p:sp>
      <p:pic>
        <p:nvPicPr>
          <p:cNvPr id="49" name="図 48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4385126" y="3975364"/>
            <a:ext cx="2468885" cy="334670"/>
          </a:xfrm>
          <a:prstGeom prst="rect">
            <a:avLst/>
          </a:prstGeom>
        </p:spPr>
      </p:pic>
      <p:sp>
        <p:nvSpPr>
          <p:cNvPr id="50" name="右矢印 49"/>
          <p:cNvSpPr/>
          <p:nvPr/>
        </p:nvSpPr>
        <p:spPr bwMode="auto">
          <a:xfrm>
            <a:off x="3483436" y="3947898"/>
            <a:ext cx="740228" cy="344291"/>
          </a:xfrm>
          <a:prstGeom prst="rightArrow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0000">
                <a:schemeClr val="tx1"/>
              </a:gs>
            </a:gsLst>
            <a:lin ang="0" scaled="1"/>
          </a:gradFill>
          <a:ln w="38100">
            <a:noFill/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902000" y="3904354"/>
            <a:ext cx="138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err="1" smtClean="0">
                <a:latin typeface="HGPｺﾞｼｯｸM" pitchFamily="50" charset="-128"/>
                <a:ea typeface="HGPｺﾞｼｯｸM" pitchFamily="50" charset="-128"/>
              </a:rPr>
              <a:t>は劣</a:t>
            </a:r>
            <a:r>
              <a:rPr kumimoji="1" lang="ja-JP" altLang="en-US" sz="2400" dirty="0" smtClean="0">
                <a:latin typeface="HGPｺﾞｼｯｸM" pitchFamily="50" charset="-128"/>
                <a:ea typeface="HGPｺﾞｼｯｸM" pitchFamily="50" charset="-128"/>
              </a:rPr>
              <a:t>決定</a:t>
            </a:r>
            <a:endParaRPr kumimoji="1" lang="ja-JP" altLang="en-US" sz="24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7193123" y="47607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333FF"/>
                </a:solidFill>
                <a:latin typeface="HGPｺﾞｼｯｸM" pitchFamily="50" charset="-128"/>
                <a:ea typeface="HGPｺﾞｼｯｸM" pitchFamily="50" charset="-128"/>
              </a:rPr>
              <a:t>置換行列</a:t>
            </a:r>
            <a:endParaRPr kumimoji="1" lang="ja-JP" altLang="en-US" sz="2400" dirty="0">
              <a:solidFill>
                <a:srgbClr val="3333FF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55" name="図 5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lum/>
          </a:blip>
          <a:stretch>
            <a:fillRect/>
          </a:stretch>
        </p:blipFill>
        <p:spPr>
          <a:xfrm>
            <a:off x="4678868" y="4380684"/>
            <a:ext cx="4052627" cy="365760"/>
          </a:xfrm>
          <a:prstGeom prst="rect">
            <a:avLst/>
          </a:prstGeom>
        </p:spPr>
      </p:pic>
      <p:cxnSp>
        <p:nvCxnSpPr>
          <p:cNvPr id="57" name="直線コネクタ 56"/>
          <p:cNvCxnSpPr/>
          <p:nvPr/>
        </p:nvCxnSpPr>
        <p:spPr bwMode="auto">
          <a:xfrm>
            <a:off x="7329676" y="4760706"/>
            <a:ext cx="7257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グループ化 55"/>
          <p:cNvGrpSpPr/>
          <p:nvPr/>
        </p:nvGrpSpPr>
        <p:grpSpPr>
          <a:xfrm>
            <a:off x="177796" y="946116"/>
            <a:ext cx="8964911" cy="2295681"/>
            <a:chOff x="177796" y="4374788"/>
            <a:chExt cx="8964911" cy="2295681"/>
          </a:xfrm>
        </p:grpSpPr>
        <p:grpSp>
          <p:nvGrpSpPr>
            <p:cNvPr id="58" name="グループ化 93"/>
            <p:cNvGrpSpPr/>
            <p:nvPr/>
          </p:nvGrpSpPr>
          <p:grpSpPr>
            <a:xfrm>
              <a:off x="177796" y="4374790"/>
              <a:ext cx="8233582" cy="2295683"/>
              <a:chOff x="386157" y="4352648"/>
              <a:chExt cx="8562248" cy="2387319"/>
            </a:xfrm>
          </p:grpSpPr>
          <p:cxnSp>
            <p:nvCxnSpPr>
              <p:cNvPr id="64" name="直線矢印コネクタ 63"/>
              <p:cNvCxnSpPr/>
              <p:nvPr/>
            </p:nvCxnSpPr>
            <p:spPr bwMode="auto">
              <a:xfrm>
                <a:off x="1066810" y="5355767"/>
                <a:ext cx="598714" cy="5769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5" name="テキスト ボックス 64"/>
              <p:cNvSpPr txBox="1"/>
              <p:nvPr/>
            </p:nvSpPr>
            <p:spPr>
              <a:xfrm>
                <a:off x="441831" y="5649673"/>
                <a:ext cx="912178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周波数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66" name="テキスト ボックス 65"/>
              <p:cNvSpPr txBox="1"/>
              <p:nvPr/>
            </p:nvSpPr>
            <p:spPr>
              <a:xfrm>
                <a:off x="2912432" y="6215736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時刻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67" name="直線矢印コネクタ 66"/>
              <p:cNvCxnSpPr/>
              <p:nvPr/>
            </p:nvCxnSpPr>
            <p:spPr bwMode="auto">
              <a:xfrm>
                <a:off x="2841180" y="6139537"/>
                <a:ext cx="881743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8" name="直線矢印コネクタ 67"/>
              <p:cNvCxnSpPr/>
              <p:nvPr/>
            </p:nvCxnSpPr>
            <p:spPr bwMode="auto">
              <a:xfrm rot="5400000" flipH="1" flipV="1">
                <a:off x="630608" y="4790488"/>
                <a:ext cx="720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9" name="テキスト ボックス 68"/>
              <p:cNvSpPr txBox="1"/>
              <p:nvPr/>
            </p:nvSpPr>
            <p:spPr>
              <a:xfrm rot="16200000">
                <a:off x="269801" y="4469004"/>
                <a:ext cx="755481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マイク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70" name="テキスト ボックス 69"/>
              <p:cNvSpPr txBox="1"/>
              <p:nvPr/>
            </p:nvSpPr>
            <p:spPr>
              <a:xfrm>
                <a:off x="5296409" y="6217198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音源</a:t>
                </a:r>
                <a:endPara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  <a:p>
                <a:pPr>
                  <a:lnSpc>
                    <a:spcPts val="1600"/>
                  </a:lnSpc>
                </a:pP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71" name="直線矢印コネクタ 70"/>
              <p:cNvCxnSpPr/>
              <p:nvPr/>
            </p:nvCxnSpPr>
            <p:spPr bwMode="auto">
              <a:xfrm>
                <a:off x="5268700" y="6138000"/>
                <a:ext cx="792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72" name="グループ化 67"/>
              <p:cNvGrpSpPr/>
              <p:nvPr/>
            </p:nvGrpSpPr>
            <p:grpSpPr>
              <a:xfrm>
                <a:off x="1164781" y="4474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98" name="正方形/長方形 97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9" name="正方形/長方形 98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正方形/長方形 99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01" name="図 100" descr="txp_fig.png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3" name="グループ化 68"/>
              <p:cNvGrpSpPr/>
              <p:nvPr/>
            </p:nvGrpSpPr>
            <p:grpSpPr>
              <a:xfrm>
                <a:off x="1317181" y="46264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94" name="正方形/長方形 93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5" name="正方形/長方形 94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正方形/長方形 95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97" name="図 96" descr="txp_fig.png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4" name="グループ化 73"/>
              <p:cNvGrpSpPr/>
              <p:nvPr/>
            </p:nvGrpSpPr>
            <p:grpSpPr>
              <a:xfrm>
                <a:off x="1469581" y="47788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90" name="正方形/長方形 89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1" name="正方形/長方形 90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正方形/長方形 91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93" name="図 92" descr="txp_fig.pn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5" name="グループ化 78"/>
              <p:cNvGrpSpPr/>
              <p:nvPr/>
            </p:nvGrpSpPr>
            <p:grpSpPr>
              <a:xfrm>
                <a:off x="1621981" y="49312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86" name="正方形/長方形 85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正方形/長方形 87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9" name="図 88" descr="txp_fig.pn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6" name="グループ化 83"/>
              <p:cNvGrpSpPr/>
              <p:nvPr/>
            </p:nvGrpSpPr>
            <p:grpSpPr>
              <a:xfrm>
                <a:off x="1774381" y="50836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82" name="正方形/長方形 81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正方形/長方形 82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正方形/長方形 83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5" name="図 84" descr="txp_fig.pn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7" name="グループ化 88"/>
              <p:cNvGrpSpPr/>
              <p:nvPr/>
            </p:nvGrpSpPr>
            <p:grpSpPr>
              <a:xfrm>
                <a:off x="1926781" y="5236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78" name="正方形/長方形 77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正方形/長方形 78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正方形/長方形 79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1" name="図 80" descr="txp_fig.pn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</p:grpSp>
        <p:sp>
          <p:nvSpPr>
            <p:cNvPr id="59" name="テキスト ボックス 58"/>
            <p:cNvSpPr txBox="1"/>
            <p:nvPr/>
          </p:nvSpPr>
          <p:spPr>
            <a:xfrm rot="16200000">
              <a:off x="8546550" y="5536392"/>
              <a:ext cx="689612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kumimoji="1" lang="ja-JP" altLang="en-US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音源</a:t>
              </a:r>
              <a:endParaRPr kumimoji="1" lang="en-US" altLang="ja-JP" sz="18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  <a:p>
              <a:pPr>
                <a:lnSpc>
                  <a:spcPts val="1600"/>
                </a:lnSpc>
              </a:pP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index</a:t>
              </a:r>
              <a:endParaRPr kumimoji="1" lang="ja-JP" altLang="en-US" sz="18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cxnSp>
          <p:nvCxnSpPr>
            <p:cNvPr id="60" name="直線矢印コネクタ 59"/>
            <p:cNvCxnSpPr/>
            <p:nvPr/>
          </p:nvCxnSpPr>
          <p:spPr bwMode="auto">
            <a:xfrm rot="16200000">
              <a:off x="8186076" y="5721493"/>
              <a:ext cx="761599" cy="152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61" name="図 60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lum/>
            </a:blip>
            <a:stretch>
              <a:fillRect/>
            </a:stretch>
          </p:blipFill>
          <p:spPr>
            <a:xfrm>
              <a:off x="4998864" y="5463323"/>
              <a:ext cx="525325" cy="251003"/>
            </a:xfrm>
            <a:prstGeom prst="rect">
              <a:avLst/>
            </a:prstGeom>
          </p:spPr>
        </p:pic>
        <p:pic>
          <p:nvPicPr>
            <p:cNvPr id="62" name="図 61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lum/>
            </a:blip>
            <a:stretch>
              <a:fillRect/>
            </a:stretch>
          </p:blipFill>
          <p:spPr>
            <a:xfrm>
              <a:off x="1743777" y="5456066"/>
              <a:ext cx="2400305" cy="251003"/>
            </a:xfrm>
            <a:prstGeom prst="rect">
              <a:avLst/>
            </a:prstGeom>
          </p:spPr>
        </p:pic>
        <p:pic>
          <p:nvPicPr>
            <p:cNvPr id="63" name="図 62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5978317" y="5579691"/>
              <a:ext cx="2263145" cy="251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02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図 15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3858123" cy="1204780"/>
          </a:xfrm>
          <a:prstGeom prst="rect">
            <a:avLst/>
          </a:prstGeom>
        </p:spPr>
      </p:pic>
      <p:pic>
        <p:nvPicPr>
          <p:cNvPr id="1510" name="図 150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52" y="886952"/>
            <a:ext cx="3639072" cy="58295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音声音響信号処理の事例</a:t>
            </a:r>
            <a:r>
              <a:rPr lang="ja-JP" altLang="en-US" dirty="0" smtClean="0"/>
              <a:t>紹介 </a:t>
            </a:r>
            <a:r>
              <a:rPr lang="en-US" altLang="ja-JP" dirty="0" smtClean="0"/>
              <a:t>(</a:t>
            </a:r>
            <a:r>
              <a:rPr lang="en-US" altLang="ja-JP" dirty="0"/>
              <a:t>4</a:t>
            </a:r>
            <a:r>
              <a:rPr lang="en-US" altLang="ja-JP" dirty="0" smtClean="0"/>
              <a:t>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モノラル楽器音</a:t>
            </a:r>
            <a:r>
              <a:rPr kumimoji="1" lang="ja-JP" altLang="en-US" dirty="0" smtClean="0"/>
              <a:t>分離</a:t>
            </a:r>
            <a:endParaRPr kumimoji="1" lang="ja-JP" altLang="en-US" dirty="0"/>
          </a:p>
        </p:txBody>
      </p:sp>
      <p:cxnSp>
        <p:nvCxnSpPr>
          <p:cNvPr id="1210" name="直線矢印コネクタ 1209"/>
          <p:cNvCxnSpPr/>
          <p:nvPr/>
        </p:nvCxnSpPr>
        <p:spPr bwMode="auto">
          <a:xfrm flipV="1">
            <a:off x="4283968" y="1448780"/>
            <a:ext cx="612068" cy="17641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2" name="直線矢印コネクタ 1211"/>
          <p:cNvCxnSpPr/>
          <p:nvPr/>
        </p:nvCxnSpPr>
        <p:spPr bwMode="auto">
          <a:xfrm flipV="1">
            <a:off x="4283968" y="2564904"/>
            <a:ext cx="612068" cy="900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4" name="直線矢印コネクタ 1213"/>
          <p:cNvCxnSpPr/>
          <p:nvPr/>
        </p:nvCxnSpPr>
        <p:spPr bwMode="auto">
          <a:xfrm>
            <a:off x="4283968" y="3681028"/>
            <a:ext cx="61206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4" name="直線矢印コネクタ 1503"/>
          <p:cNvCxnSpPr/>
          <p:nvPr/>
        </p:nvCxnSpPr>
        <p:spPr bwMode="auto">
          <a:xfrm>
            <a:off x="4283968" y="3861048"/>
            <a:ext cx="612068" cy="9721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2" name="直線矢印コネクタ 421"/>
          <p:cNvCxnSpPr/>
          <p:nvPr/>
        </p:nvCxnSpPr>
        <p:spPr bwMode="auto">
          <a:xfrm>
            <a:off x="4283968" y="4113076"/>
            <a:ext cx="612068" cy="17641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23" name="y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76851" y="3376228"/>
            <a:ext cx="304800" cy="304800"/>
          </a:xfrm>
          <a:prstGeom prst="rect">
            <a:avLst/>
          </a:prstGeom>
        </p:spPr>
      </p:pic>
      <p:pic>
        <p:nvPicPr>
          <p:cNvPr id="424" name="CNMF_sep1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407660" y="1016732"/>
            <a:ext cx="304800" cy="304800"/>
          </a:xfrm>
          <a:prstGeom prst="rect">
            <a:avLst/>
          </a:prstGeom>
        </p:spPr>
      </p:pic>
      <p:pic>
        <p:nvPicPr>
          <p:cNvPr id="425" name="CNMF_sep2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07660" y="2204864"/>
            <a:ext cx="304800" cy="304800"/>
          </a:xfrm>
          <a:prstGeom prst="rect">
            <a:avLst/>
          </a:prstGeom>
        </p:spPr>
      </p:pic>
      <p:pic>
        <p:nvPicPr>
          <p:cNvPr id="426" name="CNMF_sep3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407660" y="3394027"/>
            <a:ext cx="304800" cy="304800"/>
          </a:xfrm>
          <a:prstGeom prst="rect">
            <a:avLst/>
          </a:prstGeom>
        </p:spPr>
      </p:pic>
      <p:pic>
        <p:nvPicPr>
          <p:cNvPr id="427" name="CNMF_sep4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407660" y="4545124"/>
            <a:ext cx="304800" cy="304800"/>
          </a:xfrm>
          <a:prstGeom prst="rect">
            <a:avLst/>
          </a:prstGeom>
        </p:spPr>
      </p:pic>
      <p:pic>
        <p:nvPicPr>
          <p:cNvPr id="428" name="CNMF_sep5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407660" y="57164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5" fill="hold"/>
                                        <p:tgtEl>
                                          <p:spTgt spid="4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3"/>
                  </p:tgtEl>
                </p:cond>
              </p:nextCondLst>
            </p:seq>
            <p:audio>
              <p:cMediaNode vol="24242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995" fill="hold"/>
                                        <p:tgtEl>
                                          <p:spTgt spid="4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4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995" fill="hold"/>
                                        <p:tgtEl>
                                          <p:spTgt spid="4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5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995" fill="hold"/>
                                        <p:tgtEl>
                                          <p:spTgt spid="4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6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995" fill="hold"/>
                                        <p:tgtEl>
                                          <p:spTgt spid="4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7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7995" fill="hold"/>
                                        <p:tgtEl>
                                          <p:spTgt spid="4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8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逆問題への手がかり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8775" y="3381829"/>
            <a:ext cx="8497888" cy="3476170"/>
          </a:xfrm>
        </p:spPr>
        <p:txBody>
          <a:bodyPr/>
          <a:lstStyle/>
          <a:p>
            <a:r>
              <a:rPr lang="ja-JP" altLang="en-US" dirty="0" smtClean="0"/>
              <a:t>以上の生成プロセスの逆問題（音源分離）は不良設定</a:t>
            </a:r>
            <a:endParaRPr lang="en-US" altLang="ja-JP" dirty="0" smtClean="0"/>
          </a:p>
          <a:p>
            <a:pPr lvl="1"/>
            <a:r>
              <a:rPr kumimoji="1" lang="ja-JP" altLang="en-US" sz="2400" dirty="0" smtClean="0"/>
              <a:t>音源数＞マイク数</a:t>
            </a:r>
            <a:endParaRPr kumimoji="1" lang="en-US" altLang="ja-JP" sz="2400" dirty="0" smtClean="0"/>
          </a:p>
          <a:p>
            <a:pPr lvl="1"/>
            <a:r>
              <a:rPr lang="ja-JP" altLang="en-US" sz="2400" dirty="0" smtClean="0"/>
              <a:t>パーミュテーションの任意性</a:t>
            </a:r>
            <a:endParaRPr lang="en-US" altLang="ja-JP" sz="2400" dirty="0" smtClean="0"/>
          </a:p>
          <a:p>
            <a:pPr lvl="1"/>
            <a:endParaRPr kumimoji="1" lang="en-US" altLang="ja-JP" sz="2400" dirty="0" smtClean="0"/>
          </a:p>
        </p:txBody>
      </p:sp>
      <p:pic>
        <p:nvPicPr>
          <p:cNvPr id="49" name="図 48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4385126" y="3975364"/>
            <a:ext cx="2468885" cy="334670"/>
          </a:xfrm>
          <a:prstGeom prst="rect">
            <a:avLst/>
          </a:prstGeom>
        </p:spPr>
      </p:pic>
      <p:sp>
        <p:nvSpPr>
          <p:cNvPr id="50" name="右矢印 49"/>
          <p:cNvSpPr/>
          <p:nvPr/>
        </p:nvSpPr>
        <p:spPr bwMode="auto">
          <a:xfrm>
            <a:off x="3483436" y="3947898"/>
            <a:ext cx="740228" cy="344291"/>
          </a:xfrm>
          <a:prstGeom prst="rightArrow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0000">
                <a:schemeClr val="tx1"/>
              </a:gs>
            </a:gsLst>
            <a:lin ang="0" scaled="1"/>
          </a:gradFill>
          <a:ln w="38100">
            <a:noFill/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902000" y="3904354"/>
            <a:ext cx="138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err="1" smtClean="0">
                <a:latin typeface="HGPｺﾞｼｯｸM" pitchFamily="50" charset="-128"/>
                <a:ea typeface="HGPｺﾞｼｯｸM" pitchFamily="50" charset="-128"/>
              </a:rPr>
              <a:t>は劣</a:t>
            </a:r>
            <a:r>
              <a:rPr kumimoji="1" lang="ja-JP" altLang="en-US" sz="2400" dirty="0" smtClean="0">
                <a:latin typeface="HGPｺﾞｼｯｸM" pitchFamily="50" charset="-128"/>
                <a:ea typeface="HGPｺﾞｼｯｸM" pitchFamily="50" charset="-128"/>
              </a:rPr>
              <a:t>決定</a:t>
            </a:r>
            <a:endParaRPr kumimoji="1" lang="ja-JP" altLang="en-US" sz="24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7193123" y="47607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333FF"/>
                </a:solidFill>
                <a:latin typeface="HGPｺﾞｼｯｸM" pitchFamily="50" charset="-128"/>
                <a:ea typeface="HGPｺﾞｼｯｸM" pitchFamily="50" charset="-128"/>
              </a:rPr>
              <a:t>置換行列</a:t>
            </a:r>
            <a:endParaRPr kumimoji="1" lang="ja-JP" altLang="en-US" sz="2400" dirty="0">
              <a:solidFill>
                <a:srgbClr val="3333FF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55" name="図 5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lum/>
          </a:blip>
          <a:stretch>
            <a:fillRect/>
          </a:stretch>
        </p:blipFill>
        <p:spPr>
          <a:xfrm>
            <a:off x="4678868" y="4380684"/>
            <a:ext cx="4052627" cy="365760"/>
          </a:xfrm>
          <a:prstGeom prst="rect">
            <a:avLst/>
          </a:prstGeom>
        </p:spPr>
      </p:pic>
      <p:cxnSp>
        <p:nvCxnSpPr>
          <p:cNvPr id="57" name="直線コネクタ 56"/>
          <p:cNvCxnSpPr/>
          <p:nvPr/>
        </p:nvCxnSpPr>
        <p:spPr bwMode="auto">
          <a:xfrm>
            <a:off x="7329676" y="4760706"/>
            <a:ext cx="7257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2" name="グループ化 55"/>
          <p:cNvGrpSpPr/>
          <p:nvPr/>
        </p:nvGrpSpPr>
        <p:grpSpPr>
          <a:xfrm>
            <a:off x="410753" y="3502026"/>
            <a:ext cx="8323729" cy="3025591"/>
            <a:chOff x="416859" y="2944906"/>
            <a:chExt cx="8323729" cy="3025591"/>
          </a:xfrm>
        </p:grpSpPr>
        <p:sp>
          <p:nvSpPr>
            <p:cNvPr id="58" name="正方形/長方形 57"/>
            <p:cNvSpPr/>
            <p:nvPr/>
          </p:nvSpPr>
          <p:spPr bwMode="auto">
            <a:xfrm>
              <a:off x="416859" y="2944906"/>
              <a:ext cx="8323729" cy="302559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40458C"/>
              </a:solidFill>
              <a:prstDash val="solid"/>
              <a:round/>
              <a:headEnd/>
              <a:tailEnd/>
            </a:ln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59" name="直線矢印コネクタ 117"/>
            <p:cNvCxnSpPr>
              <a:cxnSpLocks noChangeShapeType="1"/>
            </p:cNvCxnSpPr>
            <p:nvPr/>
          </p:nvCxnSpPr>
          <p:spPr bwMode="auto">
            <a:xfrm rot="5400000" flipH="1" flipV="1">
              <a:off x="2643841" y="4923588"/>
              <a:ext cx="815975" cy="4476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0" name="直線矢印コネクタ 103"/>
            <p:cNvCxnSpPr>
              <a:cxnSpLocks noChangeShapeType="1"/>
            </p:cNvCxnSpPr>
            <p:nvPr/>
          </p:nvCxnSpPr>
          <p:spPr bwMode="auto">
            <a:xfrm>
              <a:off x="2813704" y="4502900"/>
              <a:ext cx="1233487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" name="直線矢印コネクタ 104"/>
            <p:cNvCxnSpPr>
              <a:cxnSpLocks noChangeShapeType="1"/>
            </p:cNvCxnSpPr>
            <p:nvPr/>
          </p:nvCxnSpPr>
          <p:spPr bwMode="auto">
            <a:xfrm rot="5400000" flipH="1" flipV="1">
              <a:off x="2623204" y="3813925"/>
              <a:ext cx="889000" cy="4889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2" name="テキスト ボックス 45"/>
            <p:cNvSpPr txBox="1">
              <a:spLocks noChangeArrowheads="1"/>
            </p:cNvSpPr>
            <p:nvPr/>
          </p:nvSpPr>
          <p:spPr bwMode="auto">
            <a:xfrm>
              <a:off x="690375" y="4093325"/>
              <a:ext cx="185111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/>
              <a:r>
                <a:rPr lang="ja-JP" altLang="en-US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周波数ごとに</a:t>
              </a:r>
              <a:r>
                <a:rPr lang="en-US" altLang="ja-JP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/>
              </a:r>
              <a:br>
                <a:rPr lang="en-US" altLang="ja-JP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</a:br>
              <a:r>
                <a:rPr lang="ja-JP" altLang="en-US" sz="20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個別に</a:t>
              </a:r>
              <a:r>
                <a:rPr lang="ja-JP" altLang="en-US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分離が</a:t>
              </a:r>
              <a:r>
                <a:rPr lang="en-US" altLang="ja-JP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/>
              </a:r>
              <a:br>
                <a:rPr lang="en-US" altLang="ja-JP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</a:br>
              <a:r>
                <a:rPr lang="ja-JP" altLang="en-US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得られても</a:t>
              </a:r>
              <a:r>
                <a:rPr lang="en-US" altLang="ja-JP" sz="20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…</a:t>
              </a:r>
              <a:endParaRPr lang="ja-JP" altLang="en-US" sz="20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63" name="平行四辺形 182"/>
            <p:cNvSpPr>
              <a:spLocks noChangeArrowheads="1"/>
            </p:cNvSpPr>
            <p:nvPr/>
          </p:nvSpPr>
          <p:spPr bwMode="auto">
            <a:xfrm>
              <a:off x="2831166" y="5017250"/>
              <a:ext cx="1392238" cy="536575"/>
            </a:xfrm>
            <a:prstGeom prst="parallelogram">
              <a:avLst>
                <a:gd name="adj" fmla="val 55185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64" name="フリーフォーム 184"/>
            <p:cNvSpPr>
              <a:spLocks/>
            </p:cNvSpPr>
            <p:nvPr/>
          </p:nvSpPr>
          <p:spPr bwMode="auto">
            <a:xfrm>
              <a:off x="3140729" y="4755313"/>
              <a:ext cx="1020762" cy="338137"/>
            </a:xfrm>
            <a:custGeom>
              <a:avLst/>
              <a:gdLst>
                <a:gd name="T0" fmla="*/ 0 w 1905000"/>
                <a:gd name="T1" fmla="*/ 4 h 854075"/>
                <a:gd name="T2" fmla="*/ 4306 w 1905000"/>
                <a:gd name="T3" fmla="*/ 0 h 854075"/>
                <a:gd name="T4" fmla="*/ 7555 w 1905000"/>
                <a:gd name="T5" fmla="*/ 4 h 854075"/>
                <a:gd name="T6" fmla="*/ 11786 w 1905000"/>
                <a:gd name="T7" fmla="*/ 0 h 854075"/>
                <a:gd name="T8" fmla="*/ 15109 w 1905000"/>
                <a:gd name="T9" fmla="*/ 5 h 854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5000"/>
                <a:gd name="T16" fmla="*/ 0 h 854075"/>
                <a:gd name="T17" fmla="*/ 1905000 w 1905000"/>
                <a:gd name="T18" fmla="*/ 854075 h 8540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5000" h="854075">
                  <a:moveTo>
                    <a:pt x="0" y="806450"/>
                  </a:moveTo>
                  <a:cubicBezTo>
                    <a:pt x="192087" y="448469"/>
                    <a:pt x="384175" y="90488"/>
                    <a:pt x="542925" y="92075"/>
                  </a:cubicBezTo>
                  <a:cubicBezTo>
                    <a:pt x="701675" y="93662"/>
                    <a:pt x="795338" y="830263"/>
                    <a:pt x="952500" y="815975"/>
                  </a:cubicBezTo>
                  <a:cubicBezTo>
                    <a:pt x="1109663" y="801688"/>
                    <a:pt x="1327150" y="0"/>
                    <a:pt x="1485900" y="6350"/>
                  </a:cubicBezTo>
                  <a:cubicBezTo>
                    <a:pt x="1644650" y="12700"/>
                    <a:pt x="1774825" y="433387"/>
                    <a:pt x="1905000" y="854075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65" name="フリーフォーム 189"/>
            <p:cNvSpPr>
              <a:spLocks/>
            </p:cNvSpPr>
            <p:nvPr/>
          </p:nvSpPr>
          <p:spPr bwMode="auto">
            <a:xfrm>
              <a:off x="3081991" y="4764838"/>
              <a:ext cx="1014413" cy="422275"/>
            </a:xfrm>
            <a:custGeom>
              <a:avLst/>
              <a:gdLst>
                <a:gd name="T0" fmla="*/ 0 w 1905000"/>
                <a:gd name="T1" fmla="*/ 902 h 854075"/>
                <a:gd name="T2" fmla="*/ 3749 w 1905000"/>
                <a:gd name="T3" fmla="*/ 103 h 854075"/>
                <a:gd name="T4" fmla="*/ 6577 w 1905000"/>
                <a:gd name="T5" fmla="*/ 913 h 854075"/>
                <a:gd name="T6" fmla="*/ 10261 w 1905000"/>
                <a:gd name="T7" fmla="*/ 7 h 854075"/>
                <a:gd name="T8" fmla="*/ 13155 w 1905000"/>
                <a:gd name="T9" fmla="*/ 956 h 854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5000"/>
                <a:gd name="T16" fmla="*/ 0 h 854075"/>
                <a:gd name="T17" fmla="*/ 1905000 w 1905000"/>
                <a:gd name="T18" fmla="*/ 854075 h 8540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5000" h="854075">
                  <a:moveTo>
                    <a:pt x="0" y="806450"/>
                  </a:moveTo>
                  <a:cubicBezTo>
                    <a:pt x="192087" y="448469"/>
                    <a:pt x="384175" y="90488"/>
                    <a:pt x="542925" y="92075"/>
                  </a:cubicBezTo>
                  <a:cubicBezTo>
                    <a:pt x="701675" y="93662"/>
                    <a:pt x="795338" y="830263"/>
                    <a:pt x="952500" y="815975"/>
                  </a:cubicBezTo>
                  <a:cubicBezTo>
                    <a:pt x="1109663" y="801688"/>
                    <a:pt x="1327150" y="0"/>
                    <a:pt x="1485900" y="6350"/>
                  </a:cubicBezTo>
                  <a:cubicBezTo>
                    <a:pt x="1644650" y="12700"/>
                    <a:pt x="1774825" y="433387"/>
                    <a:pt x="1905000" y="854075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66" name="フリーフォーム 187"/>
            <p:cNvSpPr>
              <a:spLocks/>
            </p:cNvSpPr>
            <p:nvPr/>
          </p:nvSpPr>
          <p:spPr bwMode="auto">
            <a:xfrm>
              <a:off x="3043891" y="4742613"/>
              <a:ext cx="979488" cy="581025"/>
            </a:xfrm>
            <a:custGeom>
              <a:avLst/>
              <a:gdLst>
                <a:gd name="T0" fmla="*/ 0 w 1581274"/>
                <a:gd name="T1" fmla="*/ 79 h 1324286"/>
                <a:gd name="T2" fmla="*/ 104889 w 1581274"/>
                <a:gd name="T3" fmla="*/ 26 h 1324286"/>
                <a:gd name="T4" fmla="*/ 162577 w 1581274"/>
                <a:gd name="T5" fmla="*/ 79 h 1324286"/>
                <a:gd name="T6" fmla="*/ 236000 w 1581274"/>
                <a:gd name="T7" fmla="*/ 54 h 1324286"/>
                <a:gd name="T8" fmla="*/ 293690 w 1581274"/>
                <a:gd name="T9" fmla="*/ 80 h 1324286"/>
                <a:gd name="T10" fmla="*/ 424799 w 1581274"/>
                <a:gd name="T11" fmla="*/ 2 h 1324286"/>
                <a:gd name="T12" fmla="*/ 535366 w 1581274"/>
                <a:gd name="T13" fmla="*/ 66 h 1324286"/>
                <a:gd name="T14" fmla="*/ 782973 w 1581274"/>
                <a:gd name="T15" fmla="*/ 80 h 1324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81274"/>
                <a:gd name="T25" fmla="*/ 0 h 1324286"/>
                <a:gd name="T26" fmla="*/ 1581274 w 1581274"/>
                <a:gd name="T27" fmla="*/ 1324286 h 13242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81274" h="1324286">
                  <a:moveTo>
                    <a:pt x="0" y="1189538"/>
                  </a:moveTo>
                  <a:cubicBezTo>
                    <a:pt x="78553" y="789708"/>
                    <a:pt x="157107" y="389879"/>
                    <a:pt x="211830" y="388114"/>
                  </a:cubicBezTo>
                  <a:cubicBezTo>
                    <a:pt x="266553" y="386349"/>
                    <a:pt x="284205" y="1110101"/>
                    <a:pt x="328336" y="1178946"/>
                  </a:cubicBezTo>
                  <a:cubicBezTo>
                    <a:pt x="372467" y="1247791"/>
                    <a:pt x="432487" y="798241"/>
                    <a:pt x="476618" y="801183"/>
                  </a:cubicBezTo>
                  <a:cubicBezTo>
                    <a:pt x="520749" y="804125"/>
                    <a:pt x="529575" y="1324286"/>
                    <a:pt x="593124" y="1196599"/>
                  </a:cubicBezTo>
                  <a:cubicBezTo>
                    <a:pt x="656673" y="1068912"/>
                    <a:pt x="776565" y="70128"/>
                    <a:pt x="857912" y="35064"/>
                  </a:cubicBezTo>
                  <a:cubicBezTo>
                    <a:pt x="939259" y="0"/>
                    <a:pt x="960648" y="791970"/>
                    <a:pt x="1081208" y="986214"/>
                  </a:cubicBezTo>
                  <a:cubicBezTo>
                    <a:pt x="1201768" y="1180458"/>
                    <a:pt x="1323828" y="1182292"/>
                    <a:pt x="1581274" y="1200528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67" name="フリーフォーム 191"/>
            <p:cNvSpPr>
              <a:spLocks/>
            </p:cNvSpPr>
            <p:nvPr/>
          </p:nvSpPr>
          <p:spPr bwMode="auto">
            <a:xfrm>
              <a:off x="2970866" y="4958513"/>
              <a:ext cx="1014413" cy="422275"/>
            </a:xfrm>
            <a:custGeom>
              <a:avLst/>
              <a:gdLst>
                <a:gd name="T0" fmla="*/ 0 w 1905000"/>
                <a:gd name="T1" fmla="*/ 902 h 854075"/>
                <a:gd name="T2" fmla="*/ 3749 w 1905000"/>
                <a:gd name="T3" fmla="*/ 103 h 854075"/>
                <a:gd name="T4" fmla="*/ 6577 w 1905000"/>
                <a:gd name="T5" fmla="*/ 913 h 854075"/>
                <a:gd name="T6" fmla="*/ 10261 w 1905000"/>
                <a:gd name="T7" fmla="*/ 7 h 854075"/>
                <a:gd name="T8" fmla="*/ 13155 w 1905000"/>
                <a:gd name="T9" fmla="*/ 956 h 854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5000"/>
                <a:gd name="T16" fmla="*/ 0 h 854075"/>
                <a:gd name="T17" fmla="*/ 1905000 w 1905000"/>
                <a:gd name="T18" fmla="*/ 854075 h 8540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5000" h="854075">
                  <a:moveTo>
                    <a:pt x="0" y="806450"/>
                  </a:moveTo>
                  <a:cubicBezTo>
                    <a:pt x="192087" y="448469"/>
                    <a:pt x="384175" y="90488"/>
                    <a:pt x="542925" y="92075"/>
                  </a:cubicBezTo>
                  <a:cubicBezTo>
                    <a:pt x="701675" y="93662"/>
                    <a:pt x="795338" y="830263"/>
                    <a:pt x="952500" y="815975"/>
                  </a:cubicBezTo>
                  <a:cubicBezTo>
                    <a:pt x="1109663" y="801688"/>
                    <a:pt x="1327150" y="0"/>
                    <a:pt x="1485900" y="6350"/>
                  </a:cubicBezTo>
                  <a:cubicBezTo>
                    <a:pt x="1644650" y="12700"/>
                    <a:pt x="1774825" y="433387"/>
                    <a:pt x="1905000" y="854075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68" name="フリーフォーム 192"/>
            <p:cNvSpPr>
              <a:spLocks/>
            </p:cNvSpPr>
            <p:nvPr/>
          </p:nvSpPr>
          <p:spPr bwMode="auto">
            <a:xfrm>
              <a:off x="2908954" y="4971213"/>
              <a:ext cx="981075" cy="552450"/>
            </a:xfrm>
            <a:custGeom>
              <a:avLst/>
              <a:gdLst>
                <a:gd name="T0" fmla="*/ 0 w 1581274"/>
                <a:gd name="T1" fmla="*/ 25 h 1324286"/>
                <a:gd name="T2" fmla="*/ 110781 w 1581274"/>
                <a:gd name="T3" fmla="*/ 8 h 1324286"/>
                <a:gd name="T4" fmla="*/ 171711 w 1581274"/>
                <a:gd name="T5" fmla="*/ 25 h 1324286"/>
                <a:gd name="T6" fmla="*/ 249260 w 1581274"/>
                <a:gd name="T7" fmla="*/ 17 h 1324286"/>
                <a:gd name="T8" fmla="*/ 310189 w 1581274"/>
                <a:gd name="T9" fmla="*/ 25 h 1324286"/>
                <a:gd name="T10" fmla="*/ 448666 w 1581274"/>
                <a:gd name="T11" fmla="*/ 1 h 1324286"/>
                <a:gd name="T12" fmla="*/ 565444 w 1581274"/>
                <a:gd name="T13" fmla="*/ 20 h 1324286"/>
                <a:gd name="T14" fmla="*/ 826964 w 1581274"/>
                <a:gd name="T15" fmla="*/ 25 h 1324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81274"/>
                <a:gd name="T25" fmla="*/ 0 h 1324286"/>
                <a:gd name="T26" fmla="*/ 1581274 w 1581274"/>
                <a:gd name="T27" fmla="*/ 1324286 h 13242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81274" h="1324286">
                  <a:moveTo>
                    <a:pt x="0" y="1189538"/>
                  </a:moveTo>
                  <a:cubicBezTo>
                    <a:pt x="78553" y="789708"/>
                    <a:pt x="157107" y="389879"/>
                    <a:pt x="211830" y="388114"/>
                  </a:cubicBezTo>
                  <a:cubicBezTo>
                    <a:pt x="266553" y="386349"/>
                    <a:pt x="284205" y="1110101"/>
                    <a:pt x="328336" y="1178946"/>
                  </a:cubicBezTo>
                  <a:cubicBezTo>
                    <a:pt x="372467" y="1247791"/>
                    <a:pt x="432487" y="798241"/>
                    <a:pt x="476618" y="801183"/>
                  </a:cubicBezTo>
                  <a:cubicBezTo>
                    <a:pt x="520749" y="804125"/>
                    <a:pt x="529575" y="1324286"/>
                    <a:pt x="593124" y="1196599"/>
                  </a:cubicBezTo>
                  <a:cubicBezTo>
                    <a:pt x="656673" y="1068912"/>
                    <a:pt x="776565" y="70128"/>
                    <a:pt x="857912" y="35064"/>
                  </a:cubicBezTo>
                  <a:cubicBezTo>
                    <a:pt x="939259" y="0"/>
                    <a:pt x="960648" y="791970"/>
                    <a:pt x="1081208" y="986214"/>
                  </a:cubicBezTo>
                  <a:cubicBezTo>
                    <a:pt x="1201768" y="1180458"/>
                    <a:pt x="1323828" y="1182292"/>
                    <a:pt x="1581274" y="1200528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69" name="平行四辺形 183"/>
            <p:cNvSpPr>
              <a:spLocks noChangeArrowheads="1"/>
            </p:cNvSpPr>
            <p:nvPr/>
          </p:nvSpPr>
          <p:spPr bwMode="auto">
            <a:xfrm>
              <a:off x="2831166" y="3969500"/>
              <a:ext cx="1392238" cy="536575"/>
            </a:xfrm>
            <a:prstGeom prst="parallelogram">
              <a:avLst>
                <a:gd name="adj" fmla="val 55197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70" name="フリーフォーム 185"/>
            <p:cNvSpPr>
              <a:spLocks/>
            </p:cNvSpPr>
            <p:nvPr/>
          </p:nvSpPr>
          <p:spPr bwMode="auto">
            <a:xfrm>
              <a:off x="3150254" y="3637713"/>
              <a:ext cx="971550" cy="439737"/>
            </a:xfrm>
            <a:custGeom>
              <a:avLst/>
              <a:gdLst>
                <a:gd name="T0" fmla="*/ 0 w 1581274"/>
                <a:gd name="T1" fmla="*/ 0 h 1324286"/>
                <a:gd name="T2" fmla="*/ 86103 w 1581274"/>
                <a:gd name="T3" fmla="*/ 0 h 1324286"/>
                <a:gd name="T4" fmla="*/ 133459 w 1581274"/>
                <a:gd name="T5" fmla="*/ 0 h 1324286"/>
                <a:gd name="T6" fmla="*/ 193730 w 1581274"/>
                <a:gd name="T7" fmla="*/ 0 h 1324286"/>
                <a:gd name="T8" fmla="*/ 241088 w 1581274"/>
                <a:gd name="T9" fmla="*/ 0 h 1324286"/>
                <a:gd name="T10" fmla="*/ 348715 w 1581274"/>
                <a:gd name="T11" fmla="*/ 0 h 1324286"/>
                <a:gd name="T12" fmla="*/ 439478 w 1581274"/>
                <a:gd name="T13" fmla="*/ 0 h 1324286"/>
                <a:gd name="T14" fmla="*/ 642738 w 1581274"/>
                <a:gd name="T15" fmla="*/ 0 h 1324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81274"/>
                <a:gd name="T25" fmla="*/ 0 h 1324286"/>
                <a:gd name="T26" fmla="*/ 1581274 w 1581274"/>
                <a:gd name="T27" fmla="*/ 1324286 h 13242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81274" h="1324286">
                  <a:moveTo>
                    <a:pt x="0" y="1189538"/>
                  </a:moveTo>
                  <a:cubicBezTo>
                    <a:pt x="78553" y="789708"/>
                    <a:pt x="157107" y="389879"/>
                    <a:pt x="211830" y="388114"/>
                  </a:cubicBezTo>
                  <a:cubicBezTo>
                    <a:pt x="266553" y="386349"/>
                    <a:pt x="284205" y="1110101"/>
                    <a:pt x="328336" y="1178946"/>
                  </a:cubicBezTo>
                  <a:cubicBezTo>
                    <a:pt x="372467" y="1247791"/>
                    <a:pt x="432487" y="798241"/>
                    <a:pt x="476618" y="801183"/>
                  </a:cubicBezTo>
                  <a:cubicBezTo>
                    <a:pt x="520749" y="804125"/>
                    <a:pt x="529575" y="1324286"/>
                    <a:pt x="593124" y="1196599"/>
                  </a:cubicBezTo>
                  <a:cubicBezTo>
                    <a:pt x="656673" y="1068912"/>
                    <a:pt x="776565" y="70128"/>
                    <a:pt x="857912" y="35064"/>
                  </a:cubicBezTo>
                  <a:cubicBezTo>
                    <a:pt x="939259" y="0"/>
                    <a:pt x="960648" y="791970"/>
                    <a:pt x="1081208" y="986214"/>
                  </a:cubicBezTo>
                  <a:cubicBezTo>
                    <a:pt x="1201768" y="1180458"/>
                    <a:pt x="1323828" y="1182292"/>
                    <a:pt x="1581274" y="1200528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71" name="フリーフォーム 186"/>
            <p:cNvSpPr>
              <a:spLocks/>
            </p:cNvSpPr>
            <p:nvPr/>
          </p:nvSpPr>
          <p:spPr bwMode="auto">
            <a:xfrm>
              <a:off x="3089929" y="3634538"/>
              <a:ext cx="976312" cy="560387"/>
            </a:xfrm>
            <a:custGeom>
              <a:avLst/>
              <a:gdLst>
                <a:gd name="T0" fmla="*/ 0 w 1581274"/>
                <a:gd name="T1" fmla="*/ 35 h 1324286"/>
                <a:gd name="T2" fmla="*/ 100550 w 1581274"/>
                <a:gd name="T3" fmla="*/ 11 h 1324286"/>
                <a:gd name="T4" fmla="*/ 155852 w 1581274"/>
                <a:gd name="T5" fmla="*/ 35 h 1324286"/>
                <a:gd name="T6" fmla="*/ 226238 w 1581274"/>
                <a:gd name="T7" fmla="*/ 23 h 1324286"/>
                <a:gd name="T8" fmla="*/ 281541 w 1581274"/>
                <a:gd name="T9" fmla="*/ 35 h 1324286"/>
                <a:gd name="T10" fmla="*/ 407228 w 1581274"/>
                <a:gd name="T11" fmla="*/ 1 h 1324286"/>
                <a:gd name="T12" fmla="*/ 513219 w 1581274"/>
                <a:gd name="T13" fmla="*/ 29 h 1324286"/>
                <a:gd name="T14" fmla="*/ 750585 w 1581274"/>
                <a:gd name="T15" fmla="*/ 35 h 1324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81274"/>
                <a:gd name="T25" fmla="*/ 0 h 1324286"/>
                <a:gd name="T26" fmla="*/ 1581274 w 1581274"/>
                <a:gd name="T27" fmla="*/ 1324286 h 13242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81274" h="1324286">
                  <a:moveTo>
                    <a:pt x="0" y="1189538"/>
                  </a:moveTo>
                  <a:cubicBezTo>
                    <a:pt x="78553" y="789708"/>
                    <a:pt x="157107" y="389879"/>
                    <a:pt x="211830" y="388114"/>
                  </a:cubicBezTo>
                  <a:cubicBezTo>
                    <a:pt x="266553" y="386349"/>
                    <a:pt x="284205" y="1110101"/>
                    <a:pt x="328336" y="1178946"/>
                  </a:cubicBezTo>
                  <a:cubicBezTo>
                    <a:pt x="372467" y="1247791"/>
                    <a:pt x="432487" y="798241"/>
                    <a:pt x="476618" y="801183"/>
                  </a:cubicBezTo>
                  <a:cubicBezTo>
                    <a:pt x="520749" y="804125"/>
                    <a:pt x="529575" y="1324286"/>
                    <a:pt x="593124" y="1196599"/>
                  </a:cubicBezTo>
                  <a:cubicBezTo>
                    <a:pt x="656673" y="1068912"/>
                    <a:pt x="776565" y="70128"/>
                    <a:pt x="857912" y="35064"/>
                  </a:cubicBezTo>
                  <a:cubicBezTo>
                    <a:pt x="939259" y="0"/>
                    <a:pt x="960648" y="791970"/>
                    <a:pt x="1081208" y="986214"/>
                  </a:cubicBezTo>
                  <a:cubicBezTo>
                    <a:pt x="1201768" y="1180458"/>
                    <a:pt x="1323828" y="1182292"/>
                    <a:pt x="1581274" y="1200528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72" name="フリーフォーム 190"/>
            <p:cNvSpPr>
              <a:spLocks/>
            </p:cNvSpPr>
            <p:nvPr/>
          </p:nvSpPr>
          <p:spPr bwMode="auto">
            <a:xfrm>
              <a:off x="3021666" y="3713913"/>
              <a:ext cx="1006475" cy="533400"/>
            </a:xfrm>
            <a:custGeom>
              <a:avLst/>
              <a:gdLst>
                <a:gd name="T0" fmla="*/ 0 w 1905000"/>
                <a:gd name="T1" fmla="*/ 256216 h 854075"/>
                <a:gd name="T2" fmla="*/ 3159 w 1905000"/>
                <a:gd name="T3" fmla="*/ 29253 h 854075"/>
                <a:gd name="T4" fmla="*/ 5542 w 1905000"/>
                <a:gd name="T5" fmla="*/ 259243 h 854075"/>
                <a:gd name="T6" fmla="*/ 8645 w 1905000"/>
                <a:gd name="T7" fmla="*/ 2017 h 854075"/>
                <a:gd name="T8" fmla="*/ 11084 w 1905000"/>
                <a:gd name="T9" fmla="*/ 271347 h 854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5000"/>
                <a:gd name="T16" fmla="*/ 0 h 854075"/>
                <a:gd name="T17" fmla="*/ 1905000 w 1905000"/>
                <a:gd name="T18" fmla="*/ 854075 h 8540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5000" h="854075">
                  <a:moveTo>
                    <a:pt x="0" y="806450"/>
                  </a:moveTo>
                  <a:cubicBezTo>
                    <a:pt x="192087" y="448469"/>
                    <a:pt x="384175" y="90488"/>
                    <a:pt x="542925" y="92075"/>
                  </a:cubicBezTo>
                  <a:cubicBezTo>
                    <a:pt x="701675" y="93662"/>
                    <a:pt x="795338" y="830263"/>
                    <a:pt x="952500" y="815975"/>
                  </a:cubicBezTo>
                  <a:cubicBezTo>
                    <a:pt x="1109663" y="801688"/>
                    <a:pt x="1327150" y="0"/>
                    <a:pt x="1485900" y="6350"/>
                  </a:cubicBezTo>
                  <a:cubicBezTo>
                    <a:pt x="1644650" y="12700"/>
                    <a:pt x="1774825" y="433387"/>
                    <a:pt x="1905000" y="854075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73" name="フリーフォーム 188"/>
            <p:cNvSpPr>
              <a:spLocks/>
            </p:cNvSpPr>
            <p:nvPr/>
          </p:nvSpPr>
          <p:spPr bwMode="auto">
            <a:xfrm>
              <a:off x="2967691" y="3725025"/>
              <a:ext cx="995363" cy="663575"/>
            </a:xfrm>
            <a:custGeom>
              <a:avLst/>
              <a:gdLst>
                <a:gd name="T0" fmla="*/ 0 w 1581274"/>
                <a:gd name="T1" fmla="*/ 1992 h 1324286"/>
                <a:gd name="T2" fmla="*/ 153538 w 1581274"/>
                <a:gd name="T3" fmla="*/ 650 h 1324286"/>
                <a:gd name="T4" fmla="*/ 237983 w 1581274"/>
                <a:gd name="T5" fmla="*/ 1974 h 1324286"/>
                <a:gd name="T6" fmla="*/ 345461 w 1581274"/>
                <a:gd name="T7" fmla="*/ 1341 h 1324286"/>
                <a:gd name="T8" fmla="*/ 429907 w 1581274"/>
                <a:gd name="T9" fmla="*/ 2003 h 1324286"/>
                <a:gd name="T10" fmla="*/ 621828 w 1581274"/>
                <a:gd name="T11" fmla="*/ 59 h 1324286"/>
                <a:gd name="T12" fmla="*/ 783676 w 1581274"/>
                <a:gd name="T13" fmla="*/ 1651 h 1324286"/>
                <a:gd name="T14" fmla="*/ 1146129 w 1581274"/>
                <a:gd name="T15" fmla="*/ 2010 h 1324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81274"/>
                <a:gd name="T25" fmla="*/ 0 h 1324286"/>
                <a:gd name="T26" fmla="*/ 1581274 w 1581274"/>
                <a:gd name="T27" fmla="*/ 1324286 h 13242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81274" h="1324286">
                  <a:moveTo>
                    <a:pt x="0" y="1189538"/>
                  </a:moveTo>
                  <a:cubicBezTo>
                    <a:pt x="78553" y="789708"/>
                    <a:pt x="157107" y="389879"/>
                    <a:pt x="211830" y="388114"/>
                  </a:cubicBezTo>
                  <a:cubicBezTo>
                    <a:pt x="266553" y="386349"/>
                    <a:pt x="284205" y="1110101"/>
                    <a:pt x="328336" y="1178946"/>
                  </a:cubicBezTo>
                  <a:cubicBezTo>
                    <a:pt x="372467" y="1247791"/>
                    <a:pt x="432487" y="798241"/>
                    <a:pt x="476618" y="801183"/>
                  </a:cubicBezTo>
                  <a:cubicBezTo>
                    <a:pt x="520749" y="804125"/>
                    <a:pt x="529575" y="1324286"/>
                    <a:pt x="593124" y="1196599"/>
                  </a:cubicBezTo>
                  <a:cubicBezTo>
                    <a:pt x="656673" y="1068912"/>
                    <a:pt x="776565" y="70128"/>
                    <a:pt x="857912" y="35064"/>
                  </a:cubicBezTo>
                  <a:cubicBezTo>
                    <a:pt x="939259" y="0"/>
                    <a:pt x="960648" y="791970"/>
                    <a:pt x="1081208" y="986214"/>
                  </a:cubicBezTo>
                  <a:cubicBezTo>
                    <a:pt x="1201768" y="1180458"/>
                    <a:pt x="1323828" y="1182292"/>
                    <a:pt x="1581274" y="1200528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74" name="フリーフォーム 193"/>
            <p:cNvSpPr>
              <a:spLocks/>
            </p:cNvSpPr>
            <p:nvPr/>
          </p:nvSpPr>
          <p:spPr bwMode="auto">
            <a:xfrm>
              <a:off x="2899429" y="4066338"/>
              <a:ext cx="1033462" cy="377825"/>
            </a:xfrm>
            <a:custGeom>
              <a:avLst/>
              <a:gdLst>
                <a:gd name="T0" fmla="*/ 0 w 1905000"/>
                <a:gd name="T1" fmla="*/ 64 h 854075"/>
                <a:gd name="T2" fmla="*/ 5835 w 1905000"/>
                <a:gd name="T3" fmla="*/ 8 h 854075"/>
                <a:gd name="T4" fmla="*/ 10236 w 1905000"/>
                <a:gd name="T5" fmla="*/ 65 h 854075"/>
                <a:gd name="T6" fmla="*/ 15968 w 1905000"/>
                <a:gd name="T7" fmla="*/ 0 h 854075"/>
                <a:gd name="T8" fmla="*/ 20473 w 1905000"/>
                <a:gd name="T9" fmla="*/ 68 h 854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5000"/>
                <a:gd name="T16" fmla="*/ 0 h 854075"/>
                <a:gd name="T17" fmla="*/ 1905000 w 1905000"/>
                <a:gd name="T18" fmla="*/ 854075 h 8540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5000" h="854075">
                  <a:moveTo>
                    <a:pt x="0" y="806450"/>
                  </a:moveTo>
                  <a:cubicBezTo>
                    <a:pt x="192087" y="448469"/>
                    <a:pt x="384175" y="90488"/>
                    <a:pt x="542925" y="92075"/>
                  </a:cubicBezTo>
                  <a:cubicBezTo>
                    <a:pt x="701675" y="93662"/>
                    <a:pt x="795338" y="830263"/>
                    <a:pt x="952500" y="815975"/>
                  </a:cubicBezTo>
                  <a:cubicBezTo>
                    <a:pt x="1109663" y="801688"/>
                    <a:pt x="1327150" y="0"/>
                    <a:pt x="1485900" y="6350"/>
                  </a:cubicBezTo>
                  <a:cubicBezTo>
                    <a:pt x="1644650" y="12700"/>
                    <a:pt x="1774825" y="433387"/>
                    <a:pt x="1905000" y="854075"/>
                  </a:cubicBezTo>
                </a:path>
              </a:pathLst>
            </a:custGeom>
            <a:solidFill>
              <a:schemeClr val="bg1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75" name="テキスト ボックス 110"/>
            <p:cNvSpPr txBox="1">
              <a:spLocks noChangeArrowheads="1"/>
            </p:cNvSpPr>
            <p:nvPr/>
          </p:nvSpPr>
          <p:spPr bwMode="auto">
            <a:xfrm>
              <a:off x="3926541" y="4353675"/>
              <a:ext cx="7159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ja-JP" altLang="en-US" dirty="0">
                  <a:latin typeface="Calibri" pitchFamily="34" charset="0"/>
                  <a:ea typeface="HGPｺﾞｼｯｸM" pitchFamily="50" charset="-128"/>
                </a:rPr>
                <a:t>時間</a:t>
              </a:r>
            </a:p>
          </p:txBody>
        </p:sp>
        <p:sp>
          <p:nvSpPr>
            <p:cNvPr id="76" name="テキスト ボックス 115"/>
            <p:cNvSpPr txBox="1">
              <a:spLocks noChangeArrowheads="1"/>
            </p:cNvSpPr>
            <p:nvPr/>
          </p:nvSpPr>
          <p:spPr bwMode="auto">
            <a:xfrm>
              <a:off x="2326341" y="3536113"/>
              <a:ext cx="95091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ja-JP" altLang="en-US">
                  <a:latin typeface="Calibri" pitchFamily="34" charset="0"/>
                  <a:ea typeface="HGPｺﾞｼｯｸM" pitchFamily="50" charset="-128"/>
                </a:rPr>
                <a:t>周波数</a:t>
              </a:r>
            </a:p>
          </p:txBody>
        </p:sp>
        <p:cxnSp>
          <p:nvCxnSpPr>
            <p:cNvPr id="77" name="直線矢印コネクタ 116"/>
            <p:cNvCxnSpPr>
              <a:cxnSpLocks noChangeShapeType="1"/>
            </p:cNvCxnSpPr>
            <p:nvPr/>
          </p:nvCxnSpPr>
          <p:spPr bwMode="auto">
            <a:xfrm>
              <a:off x="2816879" y="5555413"/>
              <a:ext cx="1233487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78" name="テキスト ボックス 120"/>
            <p:cNvSpPr txBox="1">
              <a:spLocks noChangeArrowheads="1"/>
            </p:cNvSpPr>
            <p:nvPr/>
          </p:nvSpPr>
          <p:spPr bwMode="auto">
            <a:xfrm>
              <a:off x="3860927" y="5525250"/>
              <a:ext cx="74188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ja-JP" altLang="en-US">
                  <a:latin typeface="Calibri" pitchFamily="34" charset="0"/>
                  <a:ea typeface="HGPｺﾞｼｯｸM" pitchFamily="50" charset="-128"/>
                </a:rPr>
                <a:t>時間</a:t>
              </a:r>
            </a:p>
          </p:txBody>
        </p:sp>
        <p:sp>
          <p:nvSpPr>
            <p:cNvPr id="79" name="テキスト ボックス 121"/>
            <p:cNvSpPr txBox="1">
              <a:spLocks noChangeArrowheads="1"/>
            </p:cNvSpPr>
            <p:nvPr/>
          </p:nvSpPr>
          <p:spPr bwMode="auto">
            <a:xfrm>
              <a:off x="2359467" y="4685463"/>
              <a:ext cx="9177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ja-JP" altLang="en-US" dirty="0">
                  <a:latin typeface="Calibri" pitchFamily="34" charset="0"/>
                  <a:ea typeface="HGPｺﾞｼｯｸM" pitchFamily="50" charset="-128"/>
                </a:rPr>
                <a:t>周波数</a:t>
              </a:r>
            </a:p>
          </p:txBody>
        </p:sp>
        <p:grpSp>
          <p:nvGrpSpPr>
            <p:cNvPr id="53" name="グループ化 79"/>
            <p:cNvGrpSpPr>
              <a:grpSpLocks/>
            </p:cNvGrpSpPr>
            <p:nvPr/>
          </p:nvGrpSpPr>
          <p:grpSpPr bwMode="auto">
            <a:xfrm>
              <a:off x="5567864" y="3523413"/>
              <a:ext cx="2825902" cy="2311816"/>
              <a:chOff x="5527523" y="3929063"/>
              <a:chExt cx="2825902" cy="2311816"/>
            </a:xfrm>
          </p:grpSpPr>
          <p:cxnSp>
            <p:nvCxnSpPr>
              <p:cNvPr id="87" name="直線矢印コネクタ 2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803901" y="4233862"/>
                <a:ext cx="869950" cy="479425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88" name="テキスト ボックス 53"/>
              <p:cNvSpPr txBox="1">
                <a:spLocks noChangeArrowheads="1"/>
              </p:cNvSpPr>
              <p:nvPr/>
            </p:nvSpPr>
            <p:spPr bwMode="auto">
              <a:xfrm>
                <a:off x="7342094" y="4433888"/>
                <a:ext cx="96846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sz="1800" dirty="0">
                    <a:solidFill>
                      <a:srgbClr val="FF0000"/>
                    </a:solidFill>
                    <a:latin typeface="Calibri" pitchFamily="34" charset="0"/>
                    <a:ea typeface="HGPｺﾞｼｯｸM" pitchFamily="50" charset="-128"/>
                  </a:rPr>
                  <a:t>音源 </a:t>
                </a:r>
                <a:r>
                  <a:rPr lang="en-US" altLang="ja-JP" sz="1800" dirty="0">
                    <a:solidFill>
                      <a:srgbClr val="FF0000"/>
                    </a:solidFill>
                    <a:latin typeface="Calibri" pitchFamily="34" charset="0"/>
                    <a:ea typeface="HGPｺﾞｼｯｸM" pitchFamily="50" charset="-128"/>
                  </a:rPr>
                  <a:t>1</a:t>
                </a:r>
                <a:endParaRPr lang="ja-JP" altLang="en-US" sz="1800" dirty="0">
                  <a:solidFill>
                    <a:srgbClr val="FF0000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89" name="テキスト ボックス 54"/>
              <p:cNvSpPr txBox="1">
                <a:spLocks noChangeArrowheads="1"/>
              </p:cNvSpPr>
              <p:nvPr/>
            </p:nvSpPr>
            <p:spPr bwMode="auto">
              <a:xfrm>
                <a:off x="7374565" y="5457825"/>
                <a:ext cx="97886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sz="1800">
                    <a:solidFill>
                      <a:srgbClr val="0070C0"/>
                    </a:solidFill>
                    <a:latin typeface="Calibri" pitchFamily="34" charset="0"/>
                    <a:ea typeface="HGPｺﾞｼｯｸM" pitchFamily="50" charset="-128"/>
                  </a:rPr>
                  <a:t>音源 </a:t>
                </a:r>
                <a:r>
                  <a:rPr lang="en-US" altLang="ja-JP" sz="1800">
                    <a:solidFill>
                      <a:srgbClr val="0070C0"/>
                    </a:solidFill>
                    <a:latin typeface="Calibri" pitchFamily="34" charset="0"/>
                    <a:ea typeface="HGPｺﾞｼｯｸM" pitchFamily="50" charset="-128"/>
                  </a:rPr>
                  <a:t>2</a:t>
                </a:r>
                <a:endParaRPr lang="ja-JP" altLang="en-US" sz="1800">
                  <a:solidFill>
                    <a:srgbClr val="0070C0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0" name="平行四辺形 167"/>
              <p:cNvSpPr>
                <a:spLocks noChangeArrowheads="1"/>
              </p:cNvSpPr>
              <p:nvPr/>
            </p:nvSpPr>
            <p:spPr bwMode="auto">
              <a:xfrm>
                <a:off x="6000750" y="4370499"/>
                <a:ext cx="1392238" cy="536464"/>
              </a:xfrm>
              <a:prstGeom prst="parallelogram">
                <a:avLst>
                  <a:gd name="adj" fmla="val 55208"/>
                </a:avLst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1" name="フリーフォーム 171"/>
              <p:cNvSpPr>
                <a:spLocks/>
              </p:cNvSpPr>
              <p:nvPr/>
            </p:nvSpPr>
            <p:spPr bwMode="auto">
              <a:xfrm>
                <a:off x="6320280" y="4037901"/>
                <a:ext cx="970490" cy="441160"/>
              </a:xfrm>
              <a:custGeom>
                <a:avLst/>
                <a:gdLst>
                  <a:gd name="T0" fmla="*/ 0 w 1581274"/>
                  <a:gd name="T1" fmla="*/ 0 h 1324286"/>
                  <a:gd name="T2" fmla="*/ 85916 w 1581274"/>
                  <a:gd name="T3" fmla="*/ 0 h 1324286"/>
                  <a:gd name="T4" fmla="*/ 133168 w 1581274"/>
                  <a:gd name="T5" fmla="*/ 0 h 1324286"/>
                  <a:gd name="T6" fmla="*/ 193308 w 1581274"/>
                  <a:gd name="T7" fmla="*/ 0 h 1324286"/>
                  <a:gd name="T8" fmla="*/ 240562 w 1581274"/>
                  <a:gd name="T9" fmla="*/ 0 h 1324286"/>
                  <a:gd name="T10" fmla="*/ 347955 w 1581274"/>
                  <a:gd name="T11" fmla="*/ 0 h 1324286"/>
                  <a:gd name="T12" fmla="*/ 438519 w 1581274"/>
                  <a:gd name="T13" fmla="*/ 0 h 1324286"/>
                  <a:gd name="T14" fmla="*/ 641336 w 1581274"/>
                  <a:gd name="T15" fmla="*/ 0 h 13242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581274"/>
                  <a:gd name="T25" fmla="*/ 0 h 1324286"/>
                  <a:gd name="T26" fmla="*/ 1581274 w 1581274"/>
                  <a:gd name="T27" fmla="*/ 1324286 h 13242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581274" h="1324286">
                    <a:moveTo>
                      <a:pt x="0" y="1189538"/>
                    </a:moveTo>
                    <a:cubicBezTo>
                      <a:pt x="78553" y="789708"/>
                      <a:pt x="157107" y="389879"/>
                      <a:pt x="211830" y="388114"/>
                    </a:cubicBezTo>
                    <a:cubicBezTo>
                      <a:pt x="266553" y="386349"/>
                      <a:pt x="284205" y="1110101"/>
                      <a:pt x="328336" y="1178946"/>
                    </a:cubicBezTo>
                    <a:cubicBezTo>
                      <a:pt x="372467" y="1247791"/>
                      <a:pt x="432487" y="798241"/>
                      <a:pt x="476618" y="801183"/>
                    </a:cubicBezTo>
                    <a:cubicBezTo>
                      <a:pt x="520749" y="804125"/>
                      <a:pt x="529575" y="1324286"/>
                      <a:pt x="593124" y="1196599"/>
                    </a:cubicBezTo>
                    <a:cubicBezTo>
                      <a:pt x="656673" y="1068912"/>
                      <a:pt x="776565" y="70128"/>
                      <a:pt x="857912" y="35064"/>
                    </a:cubicBezTo>
                    <a:cubicBezTo>
                      <a:pt x="939259" y="0"/>
                      <a:pt x="960648" y="791970"/>
                      <a:pt x="1081208" y="986214"/>
                    </a:cubicBezTo>
                    <a:cubicBezTo>
                      <a:pt x="1201768" y="1180458"/>
                      <a:pt x="1323828" y="1182292"/>
                      <a:pt x="1581274" y="1200528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2" name="フリーフォーム 173"/>
              <p:cNvSpPr>
                <a:spLocks/>
              </p:cNvSpPr>
              <p:nvPr/>
            </p:nvSpPr>
            <p:spPr bwMode="auto">
              <a:xfrm>
                <a:off x="6259418" y="4035425"/>
                <a:ext cx="976922" cy="561031"/>
              </a:xfrm>
              <a:custGeom>
                <a:avLst/>
                <a:gdLst>
                  <a:gd name="T0" fmla="*/ 0 w 1581274"/>
                  <a:gd name="T1" fmla="*/ 35 h 1324286"/>
                  <a:gd name="T2" fmla="*/ 100675 w 1581274"/>
                  <a:gd name="T3" fmla="*/ 11 h 1324286"/>
                  <a:gd name="T4" fmla="*/ 156047 w 1581274"/>
                  <a:gd name="T5" fmla="*/ 35 h 1324286"/>
                  <a:gd name="T6" fmla="*/ 226521 w 1581274"/>
                  <a:gd name="T7" fmla="*/ 23 h 1324286"/>
                  <a:gd name="T8" fmla="*/ 281892 w 1581274"/>
                  <a:gd name="T9" fmla="*/ 35 h 1324286"/>
                  <a:gd name="T10" fmla="*/ 407737 w 1581274"/>
                  <a:gd name="T11" fmla="*/ 1 h 1324286"/>
                  <a:gd name="T12" fmla="*/ 513861 w 1581274"/>
                  <a:gd name="T13" fmla="*/ 29 h 1324286"/>
                  <a:gd name="T14" fmla="*/ 751523 w 1581274"/>
                  <a:gd name="T15" fmla="*/ 35 h 13242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581274"/>
                  <a:gd name="T25" fmla="*/ 0 h 1324286"/>
                  <a:gd name="T26" fmla="*/ 1581274 w 1581274"/>
                  <a:gd name="T27" fmla="*/ 1324286 h 13242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581274" h="1324286">
                    <a:moveTo>
                      <a:pt x="0" y="1189538"/>
                    </a:moveTo>
                    <a:cubicBezTo>
                      <a:pt x="78553" y="789708"/>
                      <a:pt x="157107" y="389879"/>
                      <a:pt x="211830" y="388114"/>
                    </a:cubicBezTo>
                    <a:cubicBezTo>
                      <a:pt x="266553" y="386349"/>
                      <a:pt x="284205" y="1110101"/>
                      <a:pt x="328336" y="1178946"/>
                    </a:cubicBezTo>
                    <a:cubicBezTo>
                      <a:pt x="372467" y="1247791"/>
                      <a:pt x="432487" y="798241"/>
                      <a:pt x="476618" y="801183"/>
                    </a:cubicBezTo>
                    <a:cubicBezTo>
                      <a:pt x="520749" y="804125"/>
                      <a:pt x="529575" y="1324286"/>
                      <a:pt x="593124" y="1196599"/>
                    </a:cubicBezTo>
                    <a:cubicBezTo>
                      <a:pt x="656673" y="1068912"/>
                      <a:pt x="776565" y="70128"/>
                      <a:pt x="857912" y="35064"/>
                    </a:cubicBezTo>
                    <a:cubicBezTo>
                      <a:pt x="939259" y="0"/>
                      <a:pt x="960648" y="791970"/>
                      <a:pt x="1081208" y="986214"/>
                    </a:cubicBezTo>
                    <a:cubicBezTo>
                      <a:pt x="1201768" y="1180458"/>
                      <a:pt x="1323828" y="1182292"/>
                      <a:pt x="1581274" y="1200528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3" name="フリーフォーム 174"/>
              <p:cNvSpPr>
                <a:spLocks/>
              </p:cNvSpPr>
              <p:nvPr/>
            </p:nvSpPr>
            <p:spPr bwMode="auto">
              <a:xfrm>
                <a:off x="6188411" y="4102407"/>
                <a:ext cx="978511" cy="580585"/>
              </a:xfrm>
              <a:custGeom>
                <a:avLst/>
                <a:gdLst>
                  <a:gd name="T0" fmla="*/ 0 w 1581274"/>
                  <a:gd name="T1" fmla="*/ 80 h 1324286"/>
                  <a:gd name="T2" fmla="*/ 104679 w 1581274"/>
                  <a:gd name="T3" fmla="*/ 26 h 1324286"/>
                  <a:gd name="T4" fmla="*/ 162253 w 1581274"/>
                  <a:gd name="T5" fmla="*/ 79 h 1324286"/>
                  <a:gd name="T6" fmla="*/ 235530 w 1581274"/>
                  <a:gd name="T7" fmla="*/ 53 h 1324286"/>
                  <a:gd name="T8" fmla="*/ 293104 w 1581274"/>
                  <a:gd name="T9" fmla="*/ 80 h 1324286"/>
                  <a:gd name="T10" fmla="*/ 423952 w 1581274"/>
                  <a:gd name="T11" fmla="*/ 2 h 1324286"/>
                  <a:gd name="T12" fmla="*/ 534298 w 1581274"/>
                  <a:gd name="T13" fmla="*/ 66 h 1324286"/>
                  <a:gd name="T14" fmla="*/ 781411 w 1581274"/>
                  <a:gd name="T15" fmla="*/ 81 h 13242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581274"/>
                  <a:gd name="T25" fmla="*/ 0 h 1324286"/>
                  <a:gd name="T26" fmla="*/ 1581274 w 1581274"/>
                  <a:gd name="T27" fmla="*/ 1324286 h 13242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581274" h="1324286">
                    <a:moveTo>
                      <a:pt x="0" y="1189538"/>
                    </a:moveTo>
                    <a:cubicBezTo>
                      <a:pt x="78553" y="789708"/>
                      <a:pt x="157107" y="389879"/>
                      <a:pt x="211830" y="388114"/>
                    </a:cubicBezTo>
                    <a:cubicBezTo>
                      <a:pt x="266553" y="386349"/>
                      <a:pt x="284205" y="1110101"/>
                      <a:pt x="328336" y="1178946"/>
                    </a:cubicBezTo>
                    <a:cubicBezTo>
                      <a:pt x="372467" y="1247791"/>
                      <a:pt x="432487" y="798241"/>
                      <a:pt x="476618" y="801183"/>
                    </a:cubicBezTo>
                    <a:cubicBezTo>
                      <a:pt x="520749" y="804125"/>
                      <a:pt x="529575" y="1324286"/>
                      <a:pt x="593124" y="1196599"/>
                    </a:cubicBezTo>
                    <a:cubicBezTo>
                      <a:pt x="656673" y="1068912"/>
                      <a:pt x="776565" y="70128"/>
                      <a:pt x="857912" y="35064"/>
                    </a:cubicBezTo>
                    <a:cubicBezTo>
                      <a:pt x="939259" y="0"/>
                      <a:pt x="960648" y="791970"/>
                      <a:pt x="1081208" y="986214"/>
                    </a:cubicBezTo>
                    <a:cubicBezTo>
                      <a:pt x="1201768" y="1180458"/>
                      <a:pt x="1323828" y="1182292"/>
                      <a:pt x="1581274" y="1200528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4" name="フリーフォーム 175"/>
              <p:cNvSpPr>
                <a:spLocks/>
              </p:cNvSpPr>
              <p:nvPr/>
            </p:nvSpPr>
            <p:spPr bwMode="auto">
              <a:xfrm>
                <a:off x="6137692" y="4125531"/>
                <a:ext cx="994153" cy="663930"/>
              </a:xfrm>
              <a:custGeom>
                <a:avLst/>
                <a:gdLst>
                  <a:gd name="T0" fmla="*/ 0 w 1581274"/>
                  <a:gd name="T1" fmla="*/ 1994 h 1324286"/>
                  <a:gd name="T2" fmla="*/ 153165 w 1581274"/>
                  <a:gd name="T3" fmla="*/ 650 h 1324286"/>
                  <a:gd name="T4" fmla="*/ 237405 w 1581274"/>
                  <a:gd name="T5" fmla="*/ 1976 h 1324286"/>
                  <a:gd name="T6" fmla="*/ 344622 w 1581274"/>
                  <a:gd name="T7" fmla="*/ 1343 h 1324286"/>
                  <a:gd name="T8" fmla="*/ 428862 w 1581274"/>
                  <a:gd name="T9" fmla="*/ 2005 h 1324286"/>
                  <a:gd name="T10" fmla="*/ 620317 w 1581274"/>
                  <a:gd name="T11" fmla="*/ 59 h 1324286"/>
                  <a:gd name="T12" fmla="*/ 781771 w 1581274"/>
                  <a:gd name="T13" fmla="*/ 1653 h 1324286"/>
                  <a:gd name="T14" fmla="*/ 1143344 w 1581274"/>
                  <a:gd name="T15" fmla="*/ 2012 h 13242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581274"/>
                  <a:gd name="T25" fmla="*/ 0 h 1324286"/>
                  <a:gd name="T26" fmla="*/ 1581274 w 1581274"/>
                  <a:gd name="T27" fmla="*/ 1324286 h 13242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581274" h="1324286">
                    <a:moveTo>
                      <a:pt x="0" y="1189538"/>
                    </a:moveTo>
                    <a:cubicBezTo>
                      <a:pt x="78553" y="789708"/>
                      <a:pt x="157107" y="389879"/>
                      <a:pt x="211830" y="388114"/>
                    </a:cubicBezTo>
                    <a:cubicBezTo>
                      <a:pt x="266553" y="386349"/>
                      <a:pt x="284205" y="1110101"/>
                      <a:pt x="328336" y="1178946"/>
                    </a:cubicBezTo>
                    <a:cubicBezTo>
                      <a:pt x="372467" y="1247791"/>
                      <a:pt x="432487" y="798241"/>
                      <a:pt x="476618" y="801183"/>
                    </a:cubicBezTo>
                    <a:cubicBezTo>
                      <a:pt x="520749" y="804125"/>
                      <a:pt x="529575" y="1324286"/>
                      <a:pt x="593124" y="1196599"/>
                    </a:cubicBezTo>
                    <a:cubicBezTo>
                      <a:pt x="656673" y="1068912"/>
                      <a:pt x="776565" y="70128"/>
                      <a:pt x="857912" y="35064"/>
                    </a:cubicBezTo>
                    <a:cubicBezTo>
                      <a:pt x="939259" y="0"/>
                      <a:pt x="960648" y="791970"/>
                      <a:pt x="1081208" y="986214"/>
                    </a:cubicBezTo>
                    <a:cubicBezTo>
                      <a:pt x="1201768" y="1180458"/>
                      <a:pt x="1323828" y="1182292"/>
                      <a:pt x="1581274" y="1200528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5" name="フリーフォーム 180"/>
              <p:cNvSpPr>
                <a:spLocks/>
              </p:cNvSpPr>
              <p:nvPr/>
            </p:nvSpPr>
            <p:spPr bwMode="auto">
              <a:xfrm>
                <a:off x="6079365" y="4330451"/>
                <a:ext cx="980801" cy="553158"/>
              </a:xfrm>
              <a:custGeom>
                <a:avLst/>
                <a:gdLst>
                  <a:gd name="T0" fmla="*/ 0 w 1581274"/>
                  <a:gd name="T1" fmla="*/ 25 h 1324286"/>
                  <a:gd name="T2" fmla="*/ 110720 w 1581274"/>
                  <a:gd name="T3" fmla="*/ 8 h 1324286"/>
                  <a:gd name="T4" fmla="*/ 171615 w 1581274"/>
                  <a:gd name="T5" fmla="*/ 25 h 1324286"/>
                  <a:gd name="T6" fmla="*/ 249121 w 1581274"/>
                  <a:gd name="T7" fmla="*/ 17 h 1324286"/>
                  <a:gd name="T8" fmla="*/ 310016 w 1581274"/>
                  <a:gd name="T9" fmla="*/ 25 h 1324286"/>
                  <a:gd name="T10" fmla="*/ 448415 w 1581274"/>
                  <a:gd name="T11" fmla="*/ 1 h 1324286"/>
                  <a:gd name="T12" fmla="*/ 565128 w 1581274"/>
                  <a:gd name="T13" fmla="*/ 20 h 1324286"/>
                  <a:gd name="T14" fmla="*/ 826501 w 1581274"/>
                  <a:gd name="T15" fmla="*/ 25 h 13242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581274"/>
                  <a:gd name="T25" fmla="*/ 0 h 1324286"/>
                  <a:gd name="T26" fmla="*/ 1581274 w 1581274"/>
                  <a:gd name="T27" fmla="*/ 1324286 h 132428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581274" h="1324286">
                    <a:moveTo>
                      <a:pt x="0" y="1189538"/>
                    </a:moveTo>
                    <a:cubicBezTo>
                      <a:pt x="78553" y="789708"/>
                      <a:pt x="157107" y="389879"/>
                      <a:pt x="211830" y="388114"/>
                    </a:cubicBezTo>
                    <a:cubicBezTo>
                      <a:pt x="266553" y="386349"/>
                      <a:pt x="284205" y="1110101"/>
                      <a:pt x="328336" y="1178946"/>
                    </a:cubicBezTo>
                    <a:cubicBezTo>
                      <a:pt x="372467" y="1247791"/>
                      <a:pt x="432487" y="798241"/>
                      <a:pt x="476618" y="801183"/>
                    </a:cubicBezTo>
                    <a:cubicBezTo>
                      <a:pt x="520749" y="804125"/>
                      <a:pt x="529575" y="1324286"/>
                      <a:pt x="593124" y="1196599"/>
                    </a:cubicBezTo>
                    <a:cubicBezTo>
                      <a:pt x="656673" y="1068912"/>
                      <a:pt x="776565" y="70128"/>
                      <a:pt x="857912" y="35064"/>
                    </a:cubicBezTo>
                    <a:cubicBezTo>
                      <a:pt x="939259" y="0"/>
                      <a:pt x="960648" y="791970"/>
                      <a:pt x="1081208" y="986214"/>
                    </a:cubicBezTo>
                    <a:cubicBezTo>
                      <a:pt x="1201768" y="1180458"/>
                      <a:pt x="1323828" y="1182292"/>
                      <a:pt x="1581274" y="1200528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6" name="平行四辺形 176"/>
              <p:cNvSpPr>
                <a:spLocks noChangeArrowheads="1"/>
              </p:cNvSpPr>
              <p:nvPr/>
            </p:nvSpPr>
            <p:spPr bwMode="auto">
              <a:xfrm>
                <a:off x="5995988" y="5415477"/>
                <a:ext cx="1392237" cy="536061"/>
              </a:xfrm>
              <a:prstGeom prst="parallelogram">
                <a:avLst>
                  <a:gd name="adj" fmla="val 55202"/>
                </a:avLst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7" name="フリーフォーム 168"/>
              <p:cNvSpPr>
                <a:spLocks/>
              </p:cNvSpPr>
              <p:nvPr/>
            </p:nvSpPr>
            <p:spPr bwMode="auto">
              <a:xfrm>
                <a:off x="6305381" y="5153025"/>
                <a:ext cx="1020200" cy="338496"/>
              </a:xfrm>
              <a:custGeom>
                <a:avLst/>
                <a:gdLst>
                  <a:gd name="T0" fmla="*/ 0 w 1905000"/>
                  <a:gd name="T1" fmla="*/ 4 h 854075"/>
                  <a:gd name="T2" fmla="*/ 4301 w 1905000"/>
                  <a:gd name="T3" fmla="*/ 0 h 854075"/>
                  <a:gd name="T4" fmla="*/ 7547 w 1905000"/>
                  <a:gd name="T5" fmla="*/ 4 h 854075"/>
                  <a:gd name="T6" fmla="*/ 11773 w 1905000"/>
                  <a:gd name="T7" fmla="*/ 0 h 854075"/>
                  <a:gd name="T8" fmla="*/ 15093 w 1905000"/>
                  <a:gd name="T9" fmla="*/ 5 h 854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5000"/>
                  <a:gd name="T16" fmla="*/ 0 h 854075"/>
                  <a:gd name="T17" fmla="*/ 1905000 w 1905000"/>
                  <a:gd name="T18" fmla="*/ 854075 h 8540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5000" h="854075">
                    <a:moveTo>
                      <a:pt x="0" y="806450"/>
                    </a:moveTo>
                    <a:cubicBezTo>
                      <a:pt x="192087" y="448469"/>
                      <a:pt x="384175" y="90488"/>
                      <a:pt x="542925" y="92075"/>
                    </a:cubicBezTo>
                    <a:cubicBezTo>
                      <a:pt x="701675" y="93662"/>
                      <a:pt x="795338" y="830263"/>
                      <a:pt x="952500" y="815975"/>
                    </a:cubicBezTo>
                    <a:cubicBezTo>
                      <a:pt x="1109663" y="801688"/>
                      <a:pt x="1327150" y="0"/>
                      <a:pt x="1485900" y="6350"/>
                    </a:cubicBezTo>
                    <a:cubicBezTo>
                      <a:pt x="1644650" y="12700"/>
                      <a:pt x="1774825" y="433387"/>
                      <a:pt x="1905000" y="854075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8" name="フリーフォーム 177"/>
              <p:cNvSpPr>
                <a:spLocks/>
              </p:cNvSpPr>
              <p:nvPr/>
            </p:nvSpPr>
            <p:spPr bwMode="auto">
              <a:xfrm>
                <a:off x="6247047" y="5163038"/>
                <a:ext cx="1014373" cy="421779"/>
              </a:xfrm>
              <a:custGeom>
                <a:avLst/>
                <a:gdLst>
                  <a:gd name="T0" fmla="*/ 0 w 1905000"/>
                  <a:gd name="T1" fmla="*/ 900 h 854075"/>
                  <a:gd name="T2" fmla="*/ 3749 w 1905000"/>
                  <a:gd name="T3" fmla="*/ 103 h 854075"/>
                  <a:gd name="T4" fmla="*/ 6577 w 1905000"/>
                  <a:gd name="T5" fmla="*/ 910 h 854075"/>
                  <a:gd name="T6" fmla="*/ 10260 w 1905000"/>
                  <a:gd name="T7" fmla="*/ 7 h 854075"/>
                  <a:gd name="T8" fmla="*/ 13154 w 1905000"/>
                  <a:gd name="T9" fmla="*/ 953 h 854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5000"/>
                  <a:gd name="T16" fmla="*/ 0 h 854075"/>
                  <a:gd name="T17" fmla="*/ 1905000 w 1905000"/>
                  <a:gd name="T18" fmla="*/ 854075 h 8540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5000" h="854075">
                    <a:moveTo>
                      <a:pt x="0" y="806450"/>
                    </a:moveTo>
                    <a:cubicBezTo>
                      <a:pt x="192087" y="448469"/>
                      <a:pt x="384175" y="90488"/>
                      <a:pt x="542925" y="92075"/>
                    </a:cubicBezTo>
                    <a:cubicBezTo>
                      <a:pt x="701675" y="93662"/>
                      <a:pt x="795338" y="830263"/>
                      <a:pt x="952500" y="815975"/>
                    </a:cubicBezTo>
                    <a:cubicBezTo>
                      <a:pt x="1109663" y="801688"/>
                      <a:pt x="1327150" y="0"/>
                      <a:pt x="1485900" y="6350"/>
                    </a:cubicBezTo>
                    <a:cubicBezTo>
                      <a:pt x="1644650" y="12700"/>
                      <a:pt x="1774825" y="433387"/>
                      <a:pt x="1905000" y="854075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99" name="フリーフォーム 178"/>
              <p:cNvSpPr>
                <a:spLocks/>
              </p:cNvSpPr>
              <p:nvPr/>
            </p:nvSpPr>
            <p:spPr bwMode="auto">
              <a:xfrm>
                <a:off x="6186185" y="5153026"/>
                <a:ext cx="1007222" cy="533707"/>
              </a:xfrm>
              <a:custGeom>
                <a:avLst/>
                <a:gdLst>
                  <a:gd name="T0" fmla="*/ 0 w 1905000"/>
                  <a:gd name="T1" fmla="*/ 255437 h 854075"/>
                  <a:gd name="T2" fmla="*/ 3163 w 1905000"/>
                  <a:gd name="T3" fmla="*/ 29164 h 854075"/>
                  <a:gd name="T4" fmla="*/ 5550 w 1905000"/>
                  <a:gd name="T5" fmla="*/ 258453 h 854075"/>
                  <a:gd name="T6" fmla="*/ 8658 w 1905000"/>
                  <a:gd name="T7" fmla="*/ 2011 h 854075"/>
                  <a:gd name="T8" fmla="*/ 11100 w 1905000"/>
                  <a:gd name="T9" fmla="*/ 270523 h 854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5000"/>
                  <a:gd name="T16" fmla="*/ 0 h 854075"/>
                  <a:gd name="T17" fmla="*/ 1905000 w 1905000"/>
                  <a:gd name="T18" fmla="*/ 854075 h 8540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5000" h="854075">
                    <a:moveTo>
                      <a:pt x="0" y="806450"/>
                    </a:moveTo>
                    <a:cubicBezTo>
                      <a:pt x="192087" y="448469"/>
                      <a:pt x="384175" y="90488"/>
                      <a:pt x="542925" y="92075"/>
                    </a:cubicBezTo>
                    <a:cubicBezTo>
                      <a:pt x="701675" y="93662"/>
                      <a:pt x="795338" y="830263"/>
                      <a:pt x="952500" y="815975"/>
                    </a:cubicBezTo>
                    <a:cubicBezTo>
                      <a:pt x="1109663" y="801688"/>
                      <a:pt x="1327150" y="0"/>
                      <a:pt x="1485900" y="6350"/>
                    </a:cubicBezTo>
                    <a:cubicBezTo>
                      <a:pt x="1644650" y="12700"/>
                      <a:pt x="1774825" y="433387"/>
                      <a:pt x="1905000" y="854075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100" name="フリーフォーム 179"/>
              <p:cNvSpPr>
                <a:spLocks/>
              </p:cNvSpPr>
              <p:nvPr/>
            </p:nvSpPr>
            <p:spPr bwMode="auto">
              <a:xfrm>
                <a:off x="6135473" y="5356679"/>
                <a:ext cx="1014373" cy="421779"/>
              </a:xfrm>
              <a:custGeom>
                <a:avLst/>
                <a:gdLst>
                  <a:gd name="T0" fmla="*/ 0 w 1905000"/>
                  <a:gd name="T1" fmla="*/ 900 h 854075"/>
                  <a:gd name="T2" fmla="*/ 3749 w 1905000"/>
                  <a:gd name="T3" fmla="*/ 103 h 854075"/>
                  <a:gd name="T4" fmla="*/ 6577 w 1905000"/>
                  <a:gd name="T5" fmla="*/ 910 h 854075"/>
                  <a:gd name="T6" fmla="*/ 10260 w 1905000"/>
                  <a:gd name="T7" fmla="*/ 7 h 854075"/>
                  <a:gd name="T8" fmla="*/ 13154 w 1905000"/>
                  <a:gd name="T9" fmla="*/ 953 h 854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5000"/>
                  <a:gd name="T16" fmla="*/ 0 h 854075"/>
                  <a:gd name="T17" fmla="*/ 1905000 w 1905000"/>
                  <a:gd name="T18" fmla="*/ 854075 h 8540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5000" h="854075">
                    <a:moveTo>
                      <a:pt x="0" y="806450"/>
                    </a:moveTo>
                    <a:cubicBezTo>
                      <a:pt x="192087" y="448469"/>
                      <a:pt x="384175" y="90488"/>
                      <a:pt x="542925" y="92075"/>
                    </a:cubicBezTo>
                    <a:cubicBezTo>
                      <a:pt x="701675" y="93662"/>
                      <a:pt x="795338" y="830263"/>
                      <a:pt x="952500" y="815975"/>
                    </a:cubicBezTo>
                    <a:cubicBezTo>
                      <a:pt x="1109663" y="801688"/>
                      <a:pt x="1327150" y="0"/>
                      <a:pt x="1485900" y="6350"/>
                    </a:cubicBezTo>
                    <a:cubicBezTo>
                      <a:pt x="1644650" y="12700"/>
                      <a:pt x="1774825" y="433387"/>
                      <a:pt x="1905000" y="854075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101" name="フリーフォーム 181"/>
              <p:cNvSpPr>
                <a:spLocks/>
              </p:cNvSpPr>
              <p:nvPr/>
            </p:nvSpPr>
            <p:spPr bwMode="auto">
              <a:xfrm>
                <a:off x="6072066" y="5505746"/>
                <a:ext cx="1033223" cy="377769"/>
              </a:xfrm>
              <a:custGeom>
                <a:avLst/>
                <a:gdLst>
                  <a:gd name="T0" fmla="*/ 0 w 1905000"/>
                  <a:gd name="T1" fmla="*/ 64 h 854075"/>
                  <a:gd name="T2" fmla="*/ 5832 w 1905000"/>
                  <a:gd name="T3" fmla="*/ 8 h 854075"/>
                  <a:gd name="T4" fmla="*/ 10232 w 1905000"/>
                  <a:gd name="T5" fmla="*/ 65 h 854075"/>
                  <a:gd name="T6" fmla="*/ 15962 w 1905000"/>
                  <a:gd name="T7" fmla="*/ 0 h 854075"/>
                  <a:gd name="T8" fmla="*/ 20463 w 1905000"/>
                  <a:gd name="T9" fmla="*/ 68 h 854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5000"/>
                  <a:gd name="T16" fmla="*/ 0 h 854075"/>
                  <a:gd name="T17" fmla="*/ 1905000 w 1905000"/>
                  <a:gd name="T18" fmla="*/ 854075 h 8540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5000" h="854075">
                    <a:moveTo>
                      <a:pt x="0" y="806450"/>
                    </a:moveTo>
                    <a:cubicBezTo>
                      <a:pt x="192087" y="448469"/>
                      <a:pt x="384175" y="90488"/>
                      <a:pt x="542925" y="92075"/>
                    </a:cubicBezTo>
                    <a:cubicBezTo>
                      <a:pt x="701675" y="93662"/>
                      <a:pt x="795338" y="830263"/>
                      <a:pt x="952500" y="815975"/>
                    </a:cubicBezTo>
                    <a:cubicBezTo>
                      <a:pt x="1109663" y="801688"/>
                      <a:pt x="1327150" y="0"/>
                      <a:pt x="1485900" y="6350"/>
                    </a:cubicBezTo>
                    <a:cubicBezTo>
                      <a:pt x="1644650" y="12700"/>
                      <a:pt x="1774825" y="433387"/>
                      <a:pt x="1905000" y="854075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endParaRPr lang="ja-JP" altLang="en-US" sz="1800"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102" name="直線矢印コネクタ 71"/>
              <p:cNvCxnSpPr>
                <a:cxnSpLocks noChangeShapeType="1"/>
              </p:cNvCxnSpPr>
              <p:nvPr/>
            </p:nvCxnSpPr>
            <p:spPr bwMode="auto">
              <a:xfrm>
                <a:off x="5994400" y="5943600"/>
                <a:ext cx="1233488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03" name="直線矢印コネクタ 7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798344" y="5228432"/>
                <a:ext cx="922337" cy="5080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104" name="テキスト ボックス 74"/>
              <p:cNvSpPr txBox="1">
                <a:spLocks noChangeArrowheads="1"/>
              </p:cNvSpPr>
              <p:nvPr/>
            </p:nvSpPr>
            <p:spPr bwMode="auto">
              <a:xfrm>
                <a:off x="7142240" y="5902325"/>
                <a:ext cx="67778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dirty="0">
                    <a:latin typeface="Calibri" pitchFamily="34" charset="0"/>
                    <a:ea typeface="HGPｺﾞｼｯｸM" pitchFamily="50" charset="-128"/>
                  </a:rPr>
                  <a:t>時間</a:t>
                </a:r>
              </a:p>
            </p:txBody>
          </p:sp>
          <p:sp>
            <p:nvSpPr>
              <p:cNvPr id="105" name="テキスト ボックス 75"/>
              <p:cNvSpPr txBox="1">
                <a:spLocks noChangeArrowheads="1"/>
              </p:cNvSpPr>
              <p:nvPr/>
            </p:nvSpPr>
            <p:spPr bwMode="auto">
              <a:xfrm>
                <a:off x="5527523" y="5024438"/>
                <a:ext cx="91772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>
                    <a:latin typeface="Calibri" pitchFamily="34" charset="0"/>
                    <a:ea typeface="HGPｺﾞｼｯｸM" pitchFamily="50" charset="-128"/>
                  </a:rPr>
                  <a:t>周波数</a:t>
                </a:r>
              </a:p>
            </p:txBody>
          </p:sp>
          <p:cxnSp>
            <p:nvCxnSpPr>
              <p:cNvPr id="106" name="直線矢印コネクタ 76"/>
              <p:cNvCxnSpPr>
                <a:cxnSpLocks noChangeShapeType="1"/>
              </p:cNvCxnSpPr>
              <p:nvPr/>
            </p:nvCxnSpPr>
            <p:spPr bwMode="auto">
              <a:xfrm>
                <a:off x="5989638" y="4908550"/>
                <a:ext cx="1233487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107" name="テキスト ボックス 77"/>
              <p:cNvSpPr txBox="1">
                <a:spLocks noChangeArrowheads="1"/>
              </p:cNvSpPr>
              <p:nvPr/>
            </p:nvSpPr>
            <p:spPr bwMode="auto">
              <a:xfrm>
                <a:off x="7113494" y="4843463"/>
                <a:ext cx="6700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>
                    <a:latin typeface="Calibri" pitchFamily="34" charset="0"/>
                    <a:ea typeface="HGPｺﾞｼｯｸM" pitchFamily="50" charset="-128"/>
                  </a:rPr>
                  <a:t>時間</a:t>
                </a:r>
              </a:p>
            </p:txBody>
          </p:sp>
          <p:sp>
            <p:nvSpPr>
              <p:cNvPr id="108" name="テキスト ボックス 78"/>
              <p:cNvSpPr txBox="1">
                <a:spLocks noChangeArrowheads="1"/>
              </p:cNvSpPr>
              <p:nvPr/>
            </p:nvSpPr>
            <p:spPr bwMode="auto">
              <a:xfrm>
                <a:off x="5540189" y="3929063"/>
                <a:ext cx="88125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dirty="0">
                    <a:latin typeface="Calibri" pitchFamily="34" charset="0"/>
                    <a:ea typeface="HGPｺﾞｼｯｸM" pitchFamily="50" charset="-128"/>
                  </a:rPr>
                  <a:t>周波数</a:t>
                </a:r>
              </a:p>
            </p:txBody>
          </p:sp>
        </p:grpSp>
        <p:sp>
          <p:nvSpPr>
            <p:cNvPr id="81" name="テキスト ボックス 53"/>
            <p:cNvSpPr txBox="1">
              <a:spLocks noChangeArrowheads="1"/>
            </p:cNvSpPr>
            <p:nvPr/>
          </p:nvSpPr>
          <p:spPr bwMode="auto">
            <a:xfrm>
              <a:off x="4139780" y="3977438"/>
              <a:ext cx="124249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ja-JP" altLang="en-US" sz="1800" dirty="0">
                  <a:solidFill>
                    <a:srgbClr val="000000"/>
                  </a:solidFill>
                  <a:latin typeface="Calibri" pitchFamily="34" charset="0"/>
                  <a:ea typeface="HGPｺﾞｼｯｸM" pitchFamily="50" charset="-128"/>
                </a:rPr>
                <a:t>音源 </a:t>
              </a:r>
              <a:r>
                <a:rPr lang="en-US" altLang="ja-JP" sz="1800" dirty="0">
                  <a:solidFill>
                    <a:srgbClr val="000000"/>
                  </a:solidFill>
                  <a:latin typeface="Calibri" pitchFamily="34" charset="0"/>
                  <a:ea typeface="HGPｺﾞｼｯｸM" pitchFamily="50" charset="-128"/>
                </a:rPr>
                <a:t>1 (</a:t>
              </a:r>
              <a:r>
                <a:rPr lang="ja-JP" altLang="en-US" sz="1800" dirty="0">
                  <a:solidFill>
                    <a:srgbClr val="000000"/>
                  </a:solidFill>
                  <a:latin typeface="Calibri" pitchFamily="34" charset="0"/>
                  <a:ea typeface="HGPｺﾞｼｯｸM" pitchFamily="50" charset="-128"/>
                </a:rPr>
                <a:t>仮</a:t>
              </a:r>
              <a:r>
                <a:rPr lang="en-US" altLang="ja-JP" sz="1800" dirty="0">
                  <a:solidFill>
                    <a:srgbClr val="000000"/>
                  </a:solidFill>
                  <a:latin typeface="Calibri" pitchFamily="34" charset="0"/>
                  <a:ea typeface="HGPｺﾞｼｯｸM" pitchFamily="50" charset="-128"/>
                </a:rPr>
                <a:t>)</a:t>
              </a:r>
              <a:endParaRPr lang="ja-JP" altLang="en-US" sz="1800" dirty="0">
                <a:solidFill>
                  <a:srgbClr val="000000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2" name="テキスト ボックス 54"/>
            <p:cNvSpPr txBox="1">
              <a:spLocks noChangeArrowheads="1"/>
            </p:cNvSpPr>
            <p:nvPr/>
          </p:nvSpPr>
          <p:spPr bwMode="auto">
            <a:xfrm>
              <a:off x="4168588" y="5090275"/>
              <a:ext cx="13025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ja-JP" altLang="en-US" sz="1800">
                  <a:solidFill>
                    <a:srgbClr val="000000"/>
                  </a:solidFill>
                  <a:latin typeface="Calibri" pitchFamily="34" charset="0"/>
                  <a:ea typeface="HGPｺﾞｼｯｸM" pitchFamily="50" charset="-128"/>
                </a:rPr>
                <a:t>音源 </a:t>
              </a:r>
              <a:r>
                <a:rPr lang="en-US" altLang="ja-JP" sz="1800">
                  <a:solidFill>
                    <a:srgbClr val="000000"/>
                  </a:solidFill>
                  <a:latin typeface="Calibri" pitchFamily="34" charset="0"/>
                  <a:ea typeface="HGPｺﾞｼｯｸM" pitchFamily="50" charset="-128"/>
                </a:rPr>
                <a:t>2 (</a:t>
              </a:r>
              <a:r>
                <a:rPr lang="ja-JP" altLang="en-US" sz="1800">
                  <a:solidFill>
                    <a:srgbClr val="000000"/>
                  </a:solidFill>
                  <a:latin typeface="Calibri" pitchFamily="34" charset="0"/>
                  <a:ea typeface="HGPｺﾞｼｯｸM" pitchFamily="50" charset="-128"/>
                </a:rPr>
                <a:t>仮</a:t>
              </a:r>
              <a:r>
                <a:rPr lang="en-US" altLang="ja-JP" sz="1800">
                  <a:solidFill>
                    <a:srgbClr val="000000"/>
                  </a:solidFill>
                  <a:latin typeface="Calibri" pitchFamily="34" charset="0"/>
                  <a:ea typeface="HGPｺﾞｼｯｸM" pitchFamily="50" charset="-128"/>
                </a:rPr>
                <a:t>)</a:t>
              </a:r>
              <a:endParaRPr lang="ja-JP" altLang="en-US" sz="1800">
                <a:solidFill>
                  <a:srgbClr val="000000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sp>
          <p:nvSpPr>
            <p:cNvPr id="83" name="右矢印 82"/>
            <p:cNvSpPr/>
            <p:nvPr/>
          </p:nvSpPr>
          <p:spPr bwMode="auto">
            <a:xfrm>
              <a:off x="5192161" y="4315575"/>
              <a:ext cx="426920" cy="736600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60000">
                  <a:schemeClr val="tx1"/>
                </a:gs>
              </a:gsLst>
              <a:lin ang="0" scaled="1"/>
              <a:tileRect/>
            </a:gradFill>
            <a:ln w="28575" cap="flat" cmpd="sng" algn="ctr">
              <a:noFill/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algn="ctr" eaLnBrk="0" hangingPunct="0">
                <a:defRPr/>
              </a:pPr>
              <a:endParaRPr kumimoji="0" lang="ja-JP" altLang="en-US">
                <a:latin typeface="Calibri" pitchFamily="34" charset="0"/>
                <a:ea typeface="HGPｺﾞｼｯｸM" pitchFamily="50" charset="-128"/>
              </a:endParaRPr>
            </a:p>
          </p:txBody>
        </p:sp>
        <p:cxnSp>
          <p:nvCxnSpPr>
            <p:cNvPr id="84" name="直線コネクタ 83"/>
            <p:cNvCxnSpPr>
              <a:cxnSpLocks noChangeShapeType="1"/>
            </p:cNvCxnSpPr>
            <p:nvPr/>
          </p:nvCxnSpPr>
          <p:spPr bwMode="auto">
            <a:xfrm>
              <a:off x="2861329" y="5490325"/>
              <a:ext cx="111283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5" name="直線コネクタ 84"/>
            <p:cNvCxnSpPr>
              <a:cxnSpLocks noChangeShapeType="1"/>
            </p:cNvCxnSpPr>
            <p:nvPr/>
          </p:nvCxnSpPr>
          <p:spPr bwMode="auto">
            <a:xfrm>
              <a:off x="2872441" y="4444163"/>
              <a:ext cx="1112838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6" name="テキスト ボックス 85"/>
            <p:cNvSpPr txBox="1"/>
            <p:nvPr/>
          </p:nvSpPr>
          <p:spPr>
            <a:xfrm>
              <a:off x="3805515" y="3012141"/>
              <a:ext cx="3103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 dirty="0" smtClean="0">
                  <a:solidFill>
                    <a:srgbClr val="3333FF"/>
                  </a:solidFill>
                  <a:latin typeface="HGPｺﾞｼｯｸM" pitchFamily="50" charset="-128"/>
                  <a:ea typeface="HGPｺﾞｼｯｸM" pitchFamily="50" charset="-128"/>
                </a:rPr>
                <a:t>パーミュテーション整合</a:t>
              </a:r>
            </a:p>
          </p:txBody>
        </p:sp>
      </p:grpSp>
      <p:grpSp>
        <p:nvGrpSpPr>
          <p:cNvPr id="109" name="グループ化 108"/>
          <p:cNvGrpSpPr/>
          <p:nvPr/>
        </p:nvGrpSpPr>
        <p:grpSpPr>
          <a:xfrm>
            <a:off x="177796" y="946116"/>
            <a:ext cx="8964911" cy="2295681"/>
            <a:chOff x="177796" y="4374788"/>
            <a:chExt cx="8964911" cy="2295681"/>
          </a:xfrm>
        </p:grpSpPr>
        <p:grpSp>
          <p:nvGrpSpPr>
            <p:cNvPr id="110" name="グループ化 93"/>
            <p:cNvGrpSpPr/>
            <p:nvPr/>
          </p:nvGrpSpPr>
          <p:grpSpPr>
            <a:xfrm>
              <a:off x="177796" y="4374788"/>
              <a:ext cx="8233582" cy="2295683"/>
              <a:chOff x="386157" y="4352648"/>
              <a:chExt cx="8562248" cy="2387319"/>
            </a:xfrm>
          </p:grpSpPr>
          <p:cxnSp>
            <p:nvCxnSpPr>
              <p:cNvPr id="116" name="直線矢印コネクタ 115"/>
              <p:cNvCxnSpPr/>
              <p:nvPr/>
            </p:nvCxnSpPr>
            <p:spPr bwMode="auto">
              <a:xfrm>
                <a:off x="1066810" y="5355767"/>
                <a:ext cx="598714" cy="5769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7" name="テキスト ボックス 116"/>
              <p:cNvSpPr txBox="1"/>
              <p:nvPr/>
            </p:nvSpPr>
            <p:spPr>
              <a:xfrm>
                <a:off x="441831" y="5649673"/>
                <a:ext cx="912178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周波数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118" name="テキスト ボックス 117"/>
              <p:cNvSpPr txBox="1"/>
              <p:nvPr/>
            </p:nvSpPr>
            <p:spPr>
              <a:xfrm>
                <a:off x="2912432" y="6215736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時刻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119" name="直線矢印コネクタ 118"/>
              <p:cNvCxnSpPr/>
              <p:nvPr/>
            </p:nvCxnSpPr>
            <p:spPr bwMode="auto">
              <a:xfrm>
                <a:off x="2841180" y="6139537"/>
                <a:ext cx="881743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20" name="直線矢印コネクタ 119"/>
              <p:cNvCxnSpPr/>
              <p:nvPr/>
            </p:nvCxnSpPr>
            <p:spPr bwMode="auto">
              <a:xfrm rot="5400000" flipH="1" flipV="1">
                <a:off x="630608" y="4790488"/>
                <a:ext cx="720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21" name="テキスト ボックス 120"/>
              <p:cNvSpPr txBox="1"/>
              <p:nvPr/>
            </p:nvSpPr>
            <p:spPr>
              <a:xfrm rot="16200000">
                <a:off x="269801" y="4469004"/>
                <a:ext cx="755481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マイク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122" name="テキスト ボックス 121"/>
              <p:cNvSpPr txBox="1"/>
              <p:nvPr/>
            </p:nvSpPr>
            <p:spPr>
              <a:xfrm>
                <a:off x="5296409" y="6217198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音源</a:t>
                </a:r>
                <a:endPara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  <a:p>
                <a:pPr>
                  <a:lnSpc>
                    <a:spcPts val="1600"/>
                  </a:lnSpc>
                </a:pP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123" name="直線矢印コネクタ 122"/>
              <p:cNvCxnSpPr/>
              <p:nvPr/>
            </p:nvCxnSpPr>
            <p:spPr bwMode="auto">
              <a:xfrm>
                <a:off x="5268700" y="6138000"/>
                <a:ext cx="792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124" name="グループ化 67"/>
              <p:cNvGrpSpPr/>
              <p:nvPr/>
            </p:nvGrpSpPr>
            <p:grpSpPr>
              <a:xfrm>
                <a:off x="1164781" y="4474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50" name="正方形/長方形 149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1" name="正方形/長方形 150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2" name="正方形/長方形 151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53" name="図 152" descr="txp_fig.png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25" name="グループ化 68"/>
              <p:cNvGrpSpPr/>
              <p:nvPr/>
            </p:nvGrpSpPr>
            <p:grpSpPr>
              <a:xfrm>
                <a:off x="1317181" y="46264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46" name="正方形/長方形 145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7" name="正方形/長方形 146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8" name="正方形/長方形 147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9" name="図 148" descr="txp_fig.png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グループ化 73"/>
              <p:cNvGrpSpPr/>
              <p:nvPr/>
            </p:nvGrpSpPr>
            <p:grpSpPr>
              <a:xfrm>
                <a:off x="1469581" y="47788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42" name="正方形/長方形 141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正方形/長方形 142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5" name="図 144" descr="txp_fig.pn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グループ化 78"/>
              <p:cNvGrpSpPr/>
              <p:nvPr/>
            </p:nvGrpSpPr>
            <p:grpSpPr>
              <a:xfrm>
                <a:off x="1621981" y="49312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38" name="正方形/長方形 137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正方形/長方形 138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正方形/長方形 139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1" name="図 140" descr="txp_fig.pn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28" name="グループ化 83"/>
              <p:cNvGrpSpPr/>
              <p:nvPr/>
            </p:nvGrpSpPr>
            <p:grpSpPr>
              <a:xfrm>
                <a:off x="1774381" y="50836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34" name="正方形/長方形 133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5" name="正方形/長方形 134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正方形/長方形 135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37" name="図 136" descr="txp_fig.pn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29" name="グループ化 88"/>
              <p:cNvGrpSpPr/>
              <p:nvPr/>
            </p:nvGrpSpPr>
            <p:grpSpPr>
              <a:xfrm>
                <a:off x="1926781" y="5236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30" name="正方形/長方形 129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1" name="正方形/長方形 130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2" name="正方形/長方形 131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33" name="図 132" descr="txp_fig.pn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</p:grpSp>
        <p:sp>
          <p:nvSpPr>
            <p:cNvPr id="111" name="テキスト ボックス 110"/>
            <p:cNvSpPr txBox="1"/>
            <p:nvPr/>
          </p:nvSpPr>
          <p:spPr>
            <a:xfrm rot="16200000">
              <a:off x="8546550" y="5536392"/>
              <a:ext cx="689612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kumimoji="1" lang="ja-JP" altLang="en-US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音源</a:t>
              </a:r>
              <a:endParaRPr kumimoji="1" lang="en-US" altLang="ja-JP" sz="18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  <a:p>
              <a:pPr>
                <a:lnSpc>
                  <a:spcPts val="1600"/>
                </a:lnSpc>
              </a:pP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index</a:t>
              </a:r>
              <a:endParaRPr kumimoji="1" lang="ja-JP" altLang="en-US" sz="18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 bwMode="auto">
            <a:xfrm rot="16200000">
              <a:off x="8186076" y="5721493"/>
              <a:ext cx="761599" cy="152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13" name="図 112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lum/>
            </a:blip>
            <a:stretch>
              <a:fillRect/>
            </a:stretch>
          </p:blipFill>
          <p:spPr>
            <a:xfrm>
              <a:off x="4998864" y="5463323"/>
              <a:ext cx="525325" cy="251003"/>
            </a:xfrm>
            <a:prstGeom prst="rect">
              <a:avLst/>
            </a:prstGeom>
          </p:spPr>
        </p:pic>
        <p:pic>
          <p:nvPicPr>
            <p:cNvPr id="114" name="図 113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lum/>
            </a:blip>
            <a:stretch>
              <a:fillRect/>
            </a:stretch>
          </p:blipFill>
          <p:spPr>
            <a:xfrm>
              <a:off x="1743777" y="5456066"/>
              <a:ext cx="2400305" cy="251003"/>
            </a:xfrm>
            <a:prstGeom prst="rect">
              <a:avLst/>
            </a:prstGeom>
          </p:spPr>
        </p:pic>
        <p:pic>
          <p:nvPicPr>
            <p:cNvPr id="115" name="図 114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5978317" y="5579691"/>
              <a:ext cx="2263145" cy="251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97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逆問題への手がかり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8775" y="3381829"/>
            <a:ext cx="8497888" cy="3476170"/>
          </a:xfrm>
        </p:spPr>
        <p:txBody>
          <a:bodyPr/>
          <a:lstStyle/>
          <a:p>
            <a:r>
              <a:rPr lang="ja-JP" altLang="en-US" dirty="0" smtClean="0"/>
              <a:t>以上の生成プロセスの逆問題（音源分離）は不良設定</a:t>
            </a:r>
            <a:endParaRPr lang="en-US" altLang="ja-JP" dirty="0" smtClean="0"/>
          </a:p>
          <a:p>
            <a:pPr lvl="1"/>
            <a:r>
              <a:rPr kumimoji="1" lang="ja-JP" altLang="en-US" sz="2400" dirty="0" smtClean="0"/>
              <a:t>音源数＞マイク数</a:t>
            </a:r>
            <a:endParaRPr kumimoji="1" lang="en-US" altLang="ja-JP" sz="2400" dirty="0" smtClean="0"/>
          </a:p>
          <a:p>
            <a:pPr lvl="1"/>
            <a:r>
              <a:rPr lang="ja-JP" altLang="en-US" sz="2400" dirty="0" smtClean="0"/>
              <a:t>パーミュテーションの任意性</a:t>
            </a:r>
            <a:endParaRPr lang="en-US" altLang="ja-JP" sz="2400" dirty="0" smtClean="0"/>
          </a:p>
          <a:p>
            <a:pPr lvl="1"/>
            <a:endParaRPr kumimoji="1" lang="en-US" altLang="ja-JP" sz="2400" dirty="0" smtClean="0"/>
          </a:p>
        </p:txBody>
      </p:sp>
      <p:pic>
        <p:nvPicPr>
          <p:cNvPr id="49" name="図 48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4385126" y="3975364"/>
            <a:ext cx="2468885" cy="334670"/>
          </a:xfrm>
          <a:prstGeom prst="rect">
            <a:avLst/>
          </a:prstGeom>
        </p:spPr>
      </p:pic>
      <p:sp>
        <p:nvSpPr>
          <p:cNvPr id="50" name="右矢印 49"/>
          <p:cNvSpPr/>
          <p:nvPr/>
        </p:nvSpPr>
        <p:spPr bwMode="auto">
          <a:xfrm>
            <a:off x="3483436" y="3947898"/>
            <a:ext cx="740228" cy="344291"/>
          </a:xfrm>
          <a:prstGeom prst="rightArrow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0000">
                <a:schemeClr val="tx1"/>
              </a:gs>
            </a:gsLst>
            <a:lin ang="0" scaled="1"/>
          </a:gradFill>
          <a:ln w="38100">
            <a:noFill/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902000" y="3904354"/>
            <a:ext cx="138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err="1" smtClean="0">
                <a:latin typeface="HGPｺﾞｼｯｸM" pitchFamily="50" charset="-128"/>
                <a:ea typeface="HGPｺﾞｼｯｸM" pitchFamily="50" charset="-128"/>
              </a:rPr>
              <a:t>は劣</a:t>
            </a:r>
            <a:r>
              <a:rPr kumimoji="1" lang="ja-JP" altLang="en-US" sz="2400" dirty="0" smtClean="0">
                <a:latin typeface="HGPｺﾞｼｯｸM" pitchFamily="50" charset="-128"/>
                <a:ea typeface="HGPｺﾞｼｯｸM" pitchFamily="50" charset="-128"/>
              </a:rPr>
              <a:t>決定</a:t>
            </a:r>
            <a:endParaRPr kumimoji="1" lang="ja-JP" altLang="en-US" sz="24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7193123" y="47607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333FF"/>
                </a:solidFill>
                <a:latin typeface="HGPｺﾞｼｯｸM" pitchFamily="50" charset="-128"/>
                <a:ea typeface="HGPｺﾞｼｯｸM" pitchFamily="50" charset="-128"/>
              </a:rPr>
              <a:t>置換行列</a:t>
            </a:r>
            <a:endParaRPr kumimoji="1" lang="ja-JP" altLang="en-US" sz="2400" dirty="0">
              <a:solidFill>
                <a:srgbClr val="3333FF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55" name="図 5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lum/>
          </a:blip>
          <a:stretch>
            <a:fillRect/>
          </a:stretch>
        </p:blipFill>
        <p:spPr>
          <a:xfrm>
            <a:off x="4678868" y="4380684"/>
            <a:ext cx="4052627" cy="365760"/>
          </a:xfrm>
          <a:prstGeom prst="rect">
            <a:avLst/>
          </a:prstGeom>
        </p:spPr>
      </p:pic>
      <p:cxnSp>
        <p:nvCxnSpPr>
          <p:cNvPr id="57" name="直線コネクタ 56"/>
          <p:cNvCxnSpPr/>
          <p:nvPr/>
        </p:nvCxnSpPr>
        <p:spPr bwMode="auto">
          <a:xfrm>
            <a:off x="7329676" y="4760706"/>
            <a:ext cx="7257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2" name="グループ化 101"/>
          <p:cNvGrpSpPr/>
          <p:nvPr/>
        </p:nvGrpSpPr>
        <p:grpSpPr>
          <a:xfrm>
            <a:off x="177796" y="946116"/>
            <a:ext cx="8964911" cy="2295681"/>
            <a:chOff x="177796" y="4374788"/>
            <a:chExt cx="8964911" cy="2295681"/>
          </a:xfrm>
        </p:grpSpPr>
        <p:grpSp>
          <p:nvGrpSpPr>
            <p:cNvPr id="103" name="グループ化 93"/>
            <p:cNvGrpSpPr/>
            <p:nvPr/>
          </p:nvGrpSpPr>
          <p:grpSpPr>
            <a:xfrm>
              <a:off x="177796" y="4374788"/>
              <a:ext cx="8233582" cy="2295683"/>
              <a:chOff x="386157" y="4352648"/>
              <a:chExt cx="8562248" cy="2387319"/>
            </a:xfrm>
          </p:grpSpPr>
          <p:cxnSp>
            <p:nvCxnSpPr>
              <p:cNvPr id="109" name="直線矢印コネクタ 108"/>
              <p:cNvCxnSpPr/>
              <p:nvPr/>
            </p:nvCxnSpPr>
            <p:spPr bwMode="auto">
              <a:xfrm>
                <a:off x="1066810" y="5355767"/>
                <a:ext cx="598714" cy="5769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0" name="テキスト ボックス 109"/>
              <p:cNvSpPr txBox="1"/>
              <p:nvPr/>
            </p:nvSpPr>
            <p:spPr>
              <a:xfrm>
                <a:off x="441831" y="5649673"/>
                <a:ext cx="912178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周波数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111" name="テキスト ボックス 110"/>
              <p:cNvSpPr txBox="1"/>
              <p:nvPr/>
            </p:nvSpPr>
            <p:spPr>
              <a:xfrm>
                <a:off x="2912432" y="6215736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時刻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112" name="直線矢印コネクタ 111"/>
              <p:cNvCxnSpPr/>
              <p:nvPr/>
            </p:nvCxnSpPr>
            <p:spPr bwMode="auto">
              <a:xfrm>
                <a:off x="2841180" y="6139537"/>
                <a:ext cx="881743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3" name="直線矢印コネクタ 112"/>
              <p:cNvCxnSpPr/>
              <p:nvPr/>
            </p:nvCxnSpPr>
            <p:spPr bwMode="auto">
              <a:xfrm rot="5400000" flipH="1" flipV="1">
                <a:off x="630608" y="4790488"/>
                <a:ext cx="720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4" name="テキスト ボックス 113"/>
              <p:cNvSpPr txBox="1"/>
              <p:nvPr/>
            </p:nvSpPr>
            <p:spPr>
              <a:xfrm rot="16200000">
                <a:off x="269801" y="4469004"/>
                <a:ext cx="755481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マイク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115" name="テキスト ボックス 114"/>
              <p:cNvSpPr txBox="1"/>
              <p:nvPr/>
            </p:nvSpPr>
            <p:spPr>
              <a:xfrm>
                <a:off x="5296409" y="6217198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音源</a:t>
                </a:r>
                <a:endPara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  <a:p>
                <a:pPr>
                  <a:lnSpc>
                    <a:spcPts val="1600"/>
                  </a:lnSpc>
                </a:pP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116" name="直線矢印コネクタ 115"/>
              <p:cNvCxnSpPr/>
              <p:nvPr/>
            </p:nvCxnSpPr>
            <p:spPr bwMode="auto">
              <a:xfrm>
                <a:off x="5268700" y="6138000"/>
                <a:ext cx="792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117" name="グループ化 67"/>
              <p:cNvGrpSpPr/>
              <p:nvPr/>
            </p:nvGrpSpPr>
            <p:grpSpPr>
              <a:xfrm>
                <a:off x="1164781" y="4474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43" name="正方形/長方形 142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4" name="正方形/長方形 143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正方形/長方形 144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6" name="図 145" descr="txp_fig.png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グループ化 68"/>
              <p:cNvGrpSpPr/>
              <p:nvPr/>
            </p:nvGrpSpPr>
            <p:grpSpPr>
              <a:xfrm>
                <a:off x="1317181" y="46264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39" name="正方形/長方形 138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正方形/長方形 139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正方形/長方形 140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2" name="図 141" descr="txp_fig.png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グループ化 73"/>
              <p:cNvGrpSpPr/>
              <p:nvPr/>
            </p:nvGrpSpPr>
            <p:grpSpPr>
              <a:xfrm>
                <a:off x="1469581" y="47788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35" name="正方形/長方形 134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6" name="正方形/長方形 135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7" name="正方形/長方形 136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38" name="図 137" descr="txp_fig.pn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20" name="グループ化 78"/>
              <p:cNvGrpSpPr/>
              <p:nvPr/>
            </p:nvGrpSpPr>
            <p:grpSpPr>
              <a:xfrm>
                <a:off x="1621981" y="49312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31" name="正方形/長方形 130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2" name="正方形/長方形 131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3" name="正方形/長方形 132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34" name="図 133" descr="txp_fig.pn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グループ化 83"/>
              <p:cNvGrpSpPr/>
              <p:nvPr/>
            </p:nvGrpSpPr>
            <p:grpSpPr>
              <a:xfrm>
                <a:off x="1774381" y="50836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27" name="正方形/長方形 126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8" name="正方形/長方形 127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9" name="正方形/長方形 128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30" name="図 129" descr="txp_fig.pn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グループ化 88"/>
              <p:cNvGrpSpPr/>
              <p:nvPr/>
            </p:nvGrpSpPr>
            <p:grpSpPr>
              <a:xfrm>
                <a:off x="1926781" y="5236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123" name="正方形/長方形 122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4" name="正方形/長方形 123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5" name="正方形/長方形 124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26" name="図 125" descr="txp_fig.pn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</p:grpSp>
        <p:sp>
          <p:nvSpPr>
            <p:cNvPr id="104" name="テキスト ボックス 103"/>
            <p:cNvSpPr txBox="1"/>
            <p:nvPr/>
          </p:nvSpPr>
          <p:spPr>
            <a:xfrm rot="16200000">
              <a:off x="8546550" y="5536392"/>
              <a:ext cx="689612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kumimoji="1" lang="ja-JP" altLang="en-US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音源</a:t>
              </a:r>
              <a:endParaRPr kumimoji="1" lang="en-US" altLang="ja-JP" sz="18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  <a:p>
              <a:pPr>
                <a:lnSpc>
                  <a:spcPts val="1600"/>
                </a:lnSpc>
              </a:pP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index</a:t>
              </a:r>
              <a:endParaRPr kumimoji="1" lang="ja-JP" altLang="en-US" sz="18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cxnSp>
          <p:nvCxnSpPr>
            <p:cNvPr id="105" name="直線矢印コネクタ 104"/>
            <p:cNvCxnSpPr/>
            <p:nvPr/>
          </p:nvCxnSpPr>
          <p:spPr bwMode="auto">
            <a:xfrm rot="16200000">
              <a:off x="8186076" y="5721493"/>
              <a:ext cx="761599" cy="152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06" name="図 105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lum/>
            </a:blip>
            <a:stretch>
              <a:fillRect/>
            </a:stretch>
          </p:blipFill>
          <p:spPr>
            <a:xfrm>
              <a:off x="4998864" y="5463323"/>
              <a:ext cx="525325" cy="251003"/>
            </a:xfrm>
            <a:prstGeom prst="rect">
              <a:avLst/>
            </a:prstGeom>
          </p:spPr>
        </p:pic>
        <p:pic>
          <p:nvPicPr>
            <p:cNvPr id="107" name="図 106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lum/>
            </a:blip>
            <a:stretch>
              <a:fillRect/>
            </a:stretch>
          </p:blipFill>
          <p:spPr>
            <a:xfrm>
              <a:off x="1743777" y="5456066"/>
              <a:ext cx="2400305" cy="251003"/>
            </a:xfrm>
            <a:prstGeom prst="rect">
              <a:avLst/>
            </a:prstGeom>
          </p:spPr>
        </p:pic>
        <p:pic>
          <p:nvPicPr>
            <p:cNvPr id="108" name="図 10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5978317" y="5579691"/>
              <a:ext cx="2263145" cy="251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92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r>
              <a:rPr kumimoji="1" lang="ja-JP" altLang="en-US" dirty="0" smtClean="0"/>
              <a:t>資料： </a:t>
            </a:r>
            <a:r>
              <a:rPr kumimoji="1" lang="en-US" altLang="ja-JP" dirty="0" smtClean="0"/>
              <a:t>BSS</a:t>
            </a:r>
            <a:r>
              <a:rPr lang="ja-JP" altLang="en-US" dirty="0" smtClean="0"/>
              <a:t>の従来研究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16000" y="900000"/>
            <a:ext cx="8810586" cy="5958000"/>
          </a:xfrm>
        </p:spPr>
        <p:txBody>
          <a:bodyPr/>
          <a:lstStyle/>
          <a:p>
            <a:r>
              <a:rPr lang="ja-JP" altLang="en-US" sz="2400" dirty="0" smtClean="0"/>
              <a:t>時間周波数領域</a:t>
            </a:r>
            <a:r>
              <a:rPr lang="en-US" altLang="ja-JP" sz="2400" dirty="0" smtClean="0"/>
              <a:t>BSS</a:t>
            </a:r>
            <a:r>
              <a:rPr lang="ja-JP" altLang="en-US" sz="2400" dirty="0" smtClean="0"/>
              <a:t>の代表的アプローチ</a:t>
            </a:r>
            <a:endParaRPr lang="en-US" altLang="ja-JP" sz="2400" dirty="0" smtClean="0"/>
          </a:p>
          <a:p>
            <a:pPr lvl="1"/>
            <a:r>
              <a:rPr lang="ja-JP" altLang="en-US" sz="2000" u="sng" dirty="0" smtClean="0"/>
              <a:t>音源数＝マイク数の場合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b="1" dirty="0" smtClean="0">
                <a:solidFill>
                  <a:srgbClr val="3333FF"/>
                </a:solidFill>
              </a:rPr>
              <a:t>独立成分分析 </a:t>
            </a:r>
            <a:r>
              <a:rPr lang="en-US" altLang="ja-JP" b="1" dirty="0" smtClean="0">
                <a:solidFill>
                  <a:srgbClr val="3333FF"/>
                </a:solidFill>
              </a:rPr>
              <a:t>(ICA)</a:t>
            </a:r>
            <a:r>
              <a:rPr lang="en-US" altLang="ja-JP" dirty="0" smtClean="0"/>
              <a:t>  </a:t>
            </a:r>
            <a:r>
              <a:rPr lang="en-US" altLang="ja-JP" sz="1600" dirty="0" smtClean="0"/>
              <a:t>e.g. [Smaragdis+2003]</a:t>
            </a:r>
            <a:endParaRPr lang="en-US" altLang="ja-JP" sz="2000" dirty="0" smtClean="0"/>
          </a:p>
          <a:p>
            <a:pPr lvl="2">
              <a:buNone/>
            </a:pPr>
            <a:r>
              <a:rPr lang="ja-JP" altLang="en-US" sz="1800" dirty="0" smtClean="0"/>
              <a:t>　音源間の統計的独立性規準 </a:t>
            </a:r>
            <a:r>
              <a:rPr lang="en-US" altLang="ja-JP" sz="18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ja-JP" altLang="en-US" sz="1800" dirty="0" smtClean="0"/>
              <a:t>  を最大化するように </a:t>
            </a:r>
            <a:r>
              <a:rPr lang="en-US" altLang="ja-JP" sz="1800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ja-JP" sz="1800" dirty="0" smtClean="0"/>
              <a:t> </a:t>
            </a:r>
            <a:r>
              <a:rPr lang="ja-JP" altLang="en-US" sz="1800" dirty="0" smtClean="0"/>
              <a:t>の逆行列 </a:t>
            </a:r>
            <a:r>
              <a:rPr lang="en-US" altLang="ja-JP" sz="1800" b="1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800" dirty="0" smtClean="0"/>
              <a:t> </a:t>
            </a:r>
            <a:r>
              <a:rPr lang="ja-JP" altLang="en-US" sz="1800" dirty="0" smtClean="0"/>
              <a:t>を推定</a:t>
            </a:r>
            <a:endParaRPr lang="en-US" altLang="ja-JP" sz="1800" dirty="0" smtClean="0"/>
          </a:p>
          <a:p>
            <a:pPr lvl="1"/>
            <a:endParaRPr lang="en-US" altLang="ja-JP" sz="800" dirty="0" smtClean="0"/>
          </a:p>
          <a:p>
            <a:pPr lvl="1"/>
            <a:r>
              <a:rPr lang="ja-JP" altLang="en-US" sz="2000" u="sng" dirty="0" smtClean="0"/>
              <a:t>音源数＞マイク数の場合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b="1" dirty="0" smtClean="0">
                <a:solidFill>
                  <a:srgbClr val="3333FF"/>
                </a:solidFill>
              </a:rPr>
              <a:t>時間周波数マスキング</a:t>
            </a:r>
            <a:r>
              <a:rPr lang="ja-JP" altLang="en-US" sz="2000" dirty="0" smtClean="0"/>
              <a:t> </a:t>
            </a:r>
            <a:r>
              <a:rPr lang="en-US" altLang="ja-JP" sz="1600" dirty="0" smtClean="0"/>
              <a:t>e.g. [Yilmaz+2004]</a:t>
            </a:r>
          </a:p>
          <a:p>
            <a:pPr lvl="2">
              <a:lnSpc>
                <a:spcPts val="2000"/>
              </a:lnSpc>
              <a:buNone/>
            </a:pPr>
            <a:r>
              <a:rPr lang="ja-JP" altLang="en-US" sz="1800" dirty="0" smtClean="0"/>
              <a:t>・各時間周波数点において単一音源のみが支配的と仮定</a:t>
            </a:r>
            <a:endParaRPr lang="en-US" altLang="ja-JP" sz="1800" dirty="0" smtClean="0"/>
          </a:p>
          <a:p>
            <a:pPr marL="812800" lvl="2" indent="-96838">
              <a:lnSpc>
                <a:spcPts val="2000"/>
              </a:lnSpc>
              <a:buNone/>
            </a:pPr>
            <a:r>
              <a:rPr lang="ja-JP" altLang="en-US" sz="1800" dirty="0" smtClean="0"/>
              <a:t>・各時間周波数点で得られる音源到来方向に関する特徴量をもとに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各時間周波数点をクラスタリング</a:t>
            </a:r>
            <a:endParaRPr lang="en-US" altLang="ja-JP" sz="1800" dirty="0" smtClean="0"/>
          </a:p>
          <a:p>
            <a:r>
              <a:rPr lang="ja-JP" altLang="en-US" sz="2400" dirty="0" smtClean="0"/>
              <a:t>パーミュテーション整合のアプローチ</a:t>
            </a:r>
            <a:endParaRPr lang="en-US" altLang="ja-JP" sz="2400" dirty="0" smtClean="0"/>
          </a:p>
          <a:p>
            <a:pPr lvl="1"/>
            <a:r>
              <a:rPr lang="ja-JP" altLang="en-US" sz="2000" b="1" dirty="0" smtClean="0">
                <a:solidFill>
                  <a:srgbClr val="3333FF"/>
                </a:solidFill>
              </a:rPr>
              <a:t>音源到来方向</a:t>
            </a:r>
            <a:r>
              <a:rPr lang="ja-JP" altLang="en-US" sz="2000" dirty="0" smtClean="0"/>
              <a:t> </a:t>
            </a:r>
            <a:r>
              <a:rPr lang="en-US" altLang="ja-JP" sz="1600" dirty="0" smtClean="0"/>
              <a:t>[Kurita+2000]</a:t>
            </a:r>
            <a:r>
              <a:rPr lang="ja-JP" altLang="en-US" sz="2000" dirty="0" err="1" smtClean="0"/>
              <a:t>，</a:t>
            </a:r>
            <a:r>
              <a:rPr lang="ja-JP" altLang="en-US" sz="2000" b="1" dirty="0" smtClean="0">
                <a:solidFill>
                  <a:srgbClr val="3333FF"/>
                </a:solidFill>
              </a:rPr>
              <a:t>帯域間の振幅相関</a:t>
            </a:r>
            <a:r>
              <a:rPr lang="ja-JP" altLang="en-US" sz="2000" dirty="0" smtClean="0"/>
              <a:t> </a:t>
            </a:r>
            <a:r>
              <a:rPr lang="en-US" altLang="ja-JP" sz="1600" dirty="0" smtClean="0"/>
              <a:t>[Murata+2001]</a:t>
            </a:r>
            <a:r>
              <a:rPr lang="ja-JP" altLang="en-US" sz="2000" dirty="0" err="1" smtClean="0"/>
              <a:t>，</a:t>
            </a:r>
            <a:r>
              <a:rPr lang="ja-JP" altLang="en-US" sz="2000" b="1" dirty="0" smtClean="0">
                <a:solidFill>
                  <a:srgbClr val="3333FF"/>
                </a:solidFill>
              </a:rPr>
              <a:t>調波性</a:t>
            </a:r>
            <a:r>
              <a:rPr lang="ja-JP" altLang="en-US" sz="2000" dirty="0" smtClean="0"/>
              <a:t> </a:t>
            </a:r>
            <a:r>
              <a:rPr lang="en-US" altLang="ja-JP" sz="1600" dirty="0" smtClean="0"/>
              <a:t>[Sawada+2004]</a:t>
            </a:r>
            <a:r>
              <a:rPr lang="ja-JP" altLang="en-US" sz="2000" dirty="0" err="1" smtClean="0"/>
              <a:t>，</a:t>
            </a:r>
            <a:r>
              <a:rPr lang="ja-JP" altLang="en-US" sz="2000" b="1" dirty="0" smtClean="0">
                <a:solidFill>
                  <a:srgbClr val="3333FF"/>
                </a:solidFill>
              </a:rPr>
              <a:t>デルタ振幅の帯域間の同期性</a:t>
            </a:r>
            <a:r>
              <a:rPr lang="ja-JP" altLang="en-US" sz="2000" dirty="0" smtClean="0"/>
              <a:t> </a:t>
            </a:r>
            <a:r>
              <a:rPr lang="en-US" altLang="ja-JP" sz="1600" dirty="0" smtClean="0"/>
              <a:t>[Ono+2010]</a:t>
            </a:r>
            <a:r>
              <a:rPr lang="ja-JP" altLang="en-US" sz="2000" dirty="0" smtClean="0"/>
              <a:t>に基づく手法など多数</a:t>
            </a:r>
            <a:endParaRPr lang="en-US" altLang="ja-JP" sz="2000" dirty="0" smtClean="0"/>
          </a:p>
          <a:p>
            <a:pPr lvl="1"/>
            <a:endParaRPr lang="en-US" altLang="ja-JP" sz="1400" dirty="0" smtClean="0"/>
          </a:p>
          <a:p>
            <a:r>
              <a:rPr lang="en-US" altLang="ja-JP" sz="2400" dirty="0" smtClean="0"/>
              <a:t>BSS</a:t>
            </a:r>
            <a:r>
              <a:rPr lang="ja-JP" altLang="en-US" sz="2400" dirty="0" smtClean="0"/>
              <a:t>とパーミュテーションの同時解決アプローチ</a:t>
            </a:r>
            <a:endParaRPr lang="en-US" altLang="ja-JP" sz="2400" dirty="0" smtClean="0"/>
          </a:p>
          <a:p>
            <a:pPr lvl="1">
              <a:lnSpc>
                <a:spcPts val="2400"/>
              </a:lnSpc>
            </a:pPr>
            <a:r>
              <a:rPr lang="ja-JP" altLang="en-US" sz="2000" u="sng" dirty="0" smtClean="0"/>
              <a:t>マイク数＝音源数の場合</a:t>
            </a:r>
            <a:r>
              <a:rPr lang="ja-JP" altLang="en-US" sz="2000" dirty="0" smtClean="0"/>
              <a:t>　</a:t>
            </a:r>
            <a:r>
              <a:rPr lang="ja-JP" altLang="en-US" b="1" dirty="0" smtClean="0">
                <a:solidFill>
                  <a:srgbClr val="3333FF"/>
                </a:solidFill>
              </a:rPr>
              <a:t>独立ベクトル分析 </a:t>
            </a:r>
            <a:r>
              <a:rPr lang="en-US" altLang="ja-JP" b="1" dirty="0" smtClean="0">
                <a:solidFill>
                  <a:srgbClr val="3333FF"/>
                </a:solidFill>
              </a:rPr>
              <a:t>(IVA)</a:t>
            </a:r>
            <a:r>
              <a:rPr lang="ja-JP" altLang="en-US" sz="2800" b="1" dirty="0" smtClean="0">
                <a:solidFill>
                  <a:srgbClr val="3333FF"/>
                </a:solidFill>
              </a:rPr>
              <a:t> </a:t>
            </a:r>
            <a:r>
              <a:rPr lang="en-US" altLang="ja-JP" sz="1600" dirty="0" smtClean="0"/>
              <a:t>[Kim+2006, Hiroe2006]</a:t>
            </a:r>
          </a:p>
          <a:p>
            <a:pPr lvl="1">
              <a:lnSpc>
                <a:spcPts val="2400"/>
              </a:lnSpc>
            </a:pPr>
            <a:r>
              <a:rPr lang="ja-JP" altLang="en-US" sz="2000" u="sng" dirty="0" smtClean="0"/>
              <a:t>音源数＞マイク数の場合</a:t>
            </a:r>
            <a:r>
              <a:rPr lang="ja-JP" altLang="en-US" sz="2000" dirty="0" smtClean="0"/>
              <a:t>　</a:t>
            </a:r>
            <a:r>
              <a:rPr lang="ja-JP" altLang="en-US" b="1" dirty="0" smtClean="0">
                <a:solidFill>
                  <a:srgbClr val="FF0066"/>
                </a:solidFill>
              </a:rPr>
              <a:t>多チャンネル</a:t>
            </a:r>
            <a:r>
              <a:rPr lang="en-US" altLang="ja-JP" b="1" dirty="0" smtClean="0">
                <a:solidFill>
                  <a:srgbClr val="FF0066"/>
                </a:solidFill>
              </a:rPr>
              <a:t>NMF </a:t>
            </a:r>
            <a:r>
              <a:rPr lang="en-US" altLang="ja-JP" sz="1600" b="1" dirty="0" smtClean="0">
                <a:solidFill>
                  <a:srgbClr val="FF0066"/>
                </a:solidFill>
              </a:rPr>
              <a:t>[Sawada+2012]</a:t>
            </a:r>
            <a:endParaRPr kumimoji="1" lang="ja-JP" altLang="en-US" sz="2400" dirty="0"/>
          </a:p>
        </p:txBody>
      </p:sp>
      <p:sp>
        <p:nvSpPr>
          <p:cNvPr id="4" name="下矢印 3"/>
          <p:cNvSpPr/>
          <p:nvPr/>
        </p:nvSpPr>
        <p:spPr bwMode="auto">
          <a:xfrm>
            <a:off x="3622662" y="5251428"/>
            <a:ext cx="876312" cy="288000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40458C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pic>
        <p:nvPicPr>
          <p:cNvPr id="5" name="図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</a:blip>
          <a:stretch>
            <a:fillRect/>
          </a:stretch>
        </p:blipFill>
        <p:spPr>
          <a:xfrm>
            <a:off x="4707487" y="2370123"/>
            <a:ext cx="3479300" cy="5334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043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逆問題への手がかり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8775" y="3381829"/>
            <a:ext cx="8497888" cy="3476170"/>
          </a:xfrm>
        </p:spPr>
        <p:txBody>
          <a:bodyPr/>
          <a:lstStyle/>
          <a:p>
            <a:r>
              <a:rPr lang="ja-JP" altLang="en-US" dirty="0" smtClean="0"/>
              <a:t>以上の生成プロセスの逆問題（音源分離）は不良設定</a:t>
            </a:r>
            <a:endParaRPr lang="en-US" altLang="ja-JP" dirty="0" smtClean="0"/>
          </a:p>
          <a:p>
            <a:pPr lvl="1"/>
            <a:r>
              <a:rPr kumimoji="1" lang="ja-JP" altLang="en-US" sz="2400" dirty="0" smtClean="0"/>
              <a:t>音源数＞マイク数</a:t>
            </a:r>
            <a:endParaRPr kumimoji="1" lang="en-US" altLang="ja-JP" sz="2400" dirty="0" smtClean="0"/>
          </a:p>
          <a:p>
            <a:pPr lvl="1"/>
            <a:r>
              <a:rPr lang="ja-JP" altLang="en-US" sz="2400" dirty="0" smtClean="0"/>
              <a:t>パーミュテーションの任意性</a:t>
            </a:r>
            <a:endParaRPr lang="en-US" altLang="ja-JP" sz="2400" dirty="0" smtClean="0"/>
          </a:p>
          <a:p>
            <a:pPr lvl="1"/>
            <a:endParaRPr kumimoji="1" lang="en-US" altLang="ja-JP" sz="2400" dirty="0" smtClean="0"/>
          </a:p>
          <a:p>
            <a:r>
              <a:rPr lang="ja-JP" altLang="en-US" dirty="0" smtClean="0"/>
              <a:t>解を絞り込むための手がかりが必要</a:t>
            </a:r>
            <a:endParaRPr lang="en-US" altLang="ja-JP" dirty="0" smtClean="0"/>
          </a:p>
          <a:p>
            <a:pPr lvl="1"/>
            <a:r>
              <a:rPr kumimoji="1" lang="en-US" altLang="ja-JP" sz="2400" dirty="0" smtClean="0"/>
              <a:t>NMF</a:t>
            </a:r>
            <a:r>
              <a:rPr kumimoji="1" lang="ja-JP" altLang="en-US" sz="2400" dirty="0" smtClean="0"/>
              <a:t>同様，音源スペクトログラムの</a:t>
            </a:r>
            <a:r>
              <a:rPr kumimoji="1" lang="en-US" altLang="ja-JP" sz="2400" dirty="0" smtClean="0"/>
              <a:t>rank-1</a:t>
            </a:r>
            <a:r>
              <a:rPr kumimoji="1" lang="ja-JP" altLang="en-US" sz="2400" dirty="0" smtClean="0"/>
              <a:t>構造を仮定　</a:t>
            </a:r>
            <a:endParaRPr lang="en-US" altLang="ja-JP" dirty="0" smtClean="0"/>
          </a:p>
          <a:p>
            <a:pPr lvl="1">
              <a:buNone/>
            </a:pPr>
            <a:r>
              <a:rPr kumimoji="1" lang="ja-JP" altLang="en-US" sz="2800" dirty="0" smtClean="0"/>
              <a:t>⇒　</a:t>
            </a:r>
            <a:r>
              <a:rPr kumimoji="1" lang="en-US" altLang="ja-JP" sz="2800" dirty="0" smtClean="0"/>
              <a:t>NMF</a:t>
            </a:r>
            <a:r>
              <a:rPr kumimoji="1" lang="ja-JP" altLang="en-US" sz="2800" dirty="0" smtClean="0"/>
              <a:t>の多チャンネル拡張</a:t>
            </a:r>
            <a:endParaRPr kumimoji="1" lang="ja-JP" altLang="en-US" sz="2800" dirty="0"/>
          </a:p>
        </p:txBody>
      </p:sp>
      <p:pic>
        <p:nvPicPr>
          <p:cNvPr id="49" name="図 48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4385126" y="3975364"/>
            <a:ext cx="2468885" cy="334670"/>
          </a:xfrm>
          <a:prstGeom prst="rect">
            <a:avLst/>
          </a:prstGeom>
        </p:spPr>
      </p:pic>
      <p:sp>
        <p:nvSpPr>
          <p:cNvPr id="50" name="右矢印 49"/>
          <p:cNvSpPr/>
          <p:nvPr/>
        </p:nvSpPr>
        <p:spPr bwMode="auto">
          <a:xfrm>
            <a:off x="3483436" y="3947898"/>
            <a:ext cx="740228" cy="344291"/>
          </a:xfrm>
          <a:prstGeom prst="rightArrow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0000">
                <a:schemeClr val="tx1"/>
              </a:gs>
            </a:gsLst>
            <a:lin ang="0" scaled="1"/>
          </a:gradFill>
          <a:ln w="38100">
            <a:noFill/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902000" y="3904354"/>
            <a:ext cx="138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err="1" smtClean="0">
                <a:latin typeface="HGPｺﾞｼｯｸM" pitchFamily="50" charset="-128"/>
                <a:ea typeface="HGPｺﾞｼｯｸM" pitchFamily="50" charset="-128"/>
              </a:rPr>
              <a:t>は劣</a:t>
            </a:r>
            <a:r>
              <a:rPr kumimoji="1" lang="ja-JP" altLang="en-US" sz="2400" dirty="0" smtClean="0">
                <a:latin typeface="HGPｺﾞｼｯｸM" pitchFamily="50" charset="-128"/>
                <a:ea typeface="HGPｺﾞｼｯｸM" pitchFamily="50" charset="-128"/>
              </a:rPr>
              <a:t>決定</a:t>
            </a:r>
            <a:endParaRPr kumimoji="1" lang="ja-JP" altLang="en-US" sz="24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7193123" y="47607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333FF"/>
                </a:solidFill>
                <a:latin typeface="HGPｺﾞｼｯｸM" pitchFamily="50" charset="-128"/>
                <a:ea typeface="HGPｺﾞｼｯｸM" pitchFamily="50" charset="-128"/>
              </a:rPr>
              <a:t>置換行列</a:t>
            </a:r>
            <a:endParaRPr kumimoji="1" lang="ja-JP" altLang="en-US" sz="2400" dirty="0">
              <a:solidFill>
                <a:srgbClr val="3333FF"/>
              </a:solidFill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55" name="図 5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lum/>
          </a:blip>
          <a:stretch>
            <a:fillRect/>
          </a:stretch>
        </p:blipFill>
        <p:spPr>
          <a:xfrm>
            <a:off x="4678868" y="4380684"/>
            <a:ext cx="4052627" cy="365760"/>
          </a:xfrm>
          <a:prstGeom prst="rect">
            <a:avLst/>
          </a:prstGeom>
        </p:spPr>
      </p:pic>
      <p:cxnSp>
        <p:nvCxnSpPr>
          <p:cNvPr id="57" name="直線コネクタ 56"/>
          <p:cNvCxnSpPr/>
          <p:nvPr/>
        </p:nvCxnSpPr>
        <p:spPr bwMode="auto">
          <a:xfrm>
            <a:off x="7329676" y="4760706"/>
            <a:ext cx="7257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8" name="グループ化 57"/>
          <p:cNvGrpSpPr/>
          <p:nvPr/>
        </p:nvGrpSpPr>
        <p:grpSpPr>
          <a:xfrm>
            <a:off x="177796" y="946116"/>
            <a:ext cx="8964911" cy="2295681"/>
            <a:chOff x="177796" y="4374788"/>
            <a:chExt cx="8964911" cy="2295681"/>
          </a:xfrm>
        </p:grpSpPr>
        <p:grpSp>
          <p:nvGrpSpPr>
            <p:cNvPr id="59" name="グループ化 93"/>
            <p:cNvGrpSpPr/>
            <p:nvPr/>
          </p:nvGrpSpPr>
          <p:grpSpPr>
            <a:xfrm>
              <a:off x="177796" y="4374788"/>
              <a:ext cx="8233582" cy="2295683"/>
              <a:chOff x="386157" y="4352648"/>
              <a:chExt cx="8562248" cy="2387319"/>
            </a:xfrm>
          </p:grpSpPr>
          <p:cxnSp>
            <p:nvCxnSpPr>
              <p:cNvPr id="65" name="直線矢印コネクタ 64"/>
              <p:cNvCxnSpPr/>
              <p:nvPr/>
            </p:nvCxnSpPr>
            <p:spPr bwMode="auto">
              <a:xfrm>
                <a:off x="1066810" y="5355767"/>
                <a:ext cx="598714" cy="57694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6" name="テキスト ボックス 65"/>
              <p:cNvSpPr txBox="1"/>
              <p:nvPr/>
            </p:nvSpPr>
            <p:spPr>
              <a:xfrm>
                <a:off x="441831" y="5649673"/>
                <a:ext cx="912178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周波数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67" name="テキスト ボックス 66"/>
              <p:cNvSpPr txBox="1"/>
              <p:nvPr/>
            </p:nvSpPr>
            <p:spPr>
              <a:xfrm>
                <a:off x="2912432" y="6215736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時刻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68" name="直線矢印コネクタ 67"/>
              <p:cNvCxnSpPr/>
              <p:nvPr/>
            </p:nvCxnSpPr>
            <p:spPr bwMode="auto">
              <a:xfrm>
                <a:off x="2841180" y="6139537"/>
                <a:ext cx="881743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9" name="直線矢印コネクタ 68"/>
              <p:cNvCxnSpPr/>
              <p:nvPr/>
            </p:nvCxnSpPr>
            <p:spPr bwMode="auto">
              <a:xfrm rot="5400000" flipH="1" flipV="1">
                <a:off x="630608" y="4790488"/>
                <a:ext cx="720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0" name="テキスト ボックス 69"/>
              <p:cNvSpPr txBox="1"/>
              <p:nvPr/>
            </p:nvSpPr>
            <p:spPr>
              <a:xfrm rot="16200000">
                <a:off x="269801" y="4469004"/>
                <a:ext cx="755481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マイク</a:t>
                </a: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/>
                </a:r>
                <a:b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</a:b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sp>
            <p:nvSpPr>
              <p:cNvPr id="71" name="テキスト ボックス 70"/>
              <p:cNvSpPr txBox="1"/>
              <p:nvPr/>
            </p:nvSpPr>
            <p:spPr>
              <a:xfrm>
                <a:off x="5296409" y="6217198"/>
                <a:ext cx="717140" cy="522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kumimoji="1" lang="ja-JP" altLang="en-US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音源</a:t>
                </a:r>
                <a:endPara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  <a:p>
                <a:pPr>
                  <a:lnSpc>
                    <a:spcPts val="1600"/>
                  </a:lnSpc>
                </a:pPr>
                <a:r>
                  <a:rPr kumimoji="1" lang="en-US" altLang="ja-JP" sz="1800" dirty="0" smtClean="0">
                    <a:solidFill>
                      <a:srgbClr val="3333FF"/>
                    </a:solidFill>
                    <a:latin typeface="Calibri" pitchFamily="34" charset="0"/>
                    <a:ea typeface="HGPｺﾞｼｯｸM" pitchFamily="50" charset="-128"/>
                  </a:rPr>
                  <a:t>index</a:t>
                </a:r>
                <a:endParaRPr kumimoji="1" lang="ja-JP" altLang="en-US" sz="1800" dirty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endParaRPr>
              </a:p>
            </p:txBody>
          </p:sp>
          <p:cxnSp>
            <p:nvCxnSpPr>
              <p:cNvPr id="72" name="直線矢印コネクタ 71"/>
              <p:cNvCxnSpPr/>
              <p:nvPr/>
            </p:nvCxnSpPr>
            <p:spPr bwMode="auto">
              <a:xfrm>
                <a:off x="5268700" y="6138000"/>
                <a:ext cx="792000" cy="158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73" name="グループ化 67"/>
              <p:cNvGrpSpPr/>
              <p:nvPr/>
            </p:nvGrpSpPr>
            <p:grpSpPr>
              <a:xfrm>
                <a:off x="1164781" y="4474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99" name="正方形/長方形 98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0" name="正方形/長方形 99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1" name="正方形/長方形 100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02" name="図 101" descr="txp_fig.png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4" name="グループ化 68"/>
              <p:cNvGrpSpPr/>
              <p:nvPr/>
            </p:nvGrpSpPr>
            <p:grpSpPr>
              <a:xfrm>
                <a:off x="1317181" y="46264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95" name="正方形/長方形 94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6" name="正方形/長方形 95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7" name="正方形/長方形 96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98" name="図 97" descr="txp_fig.png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5" name="グループ化 73"/>
              <p:cNvGrpSpPr/>
              <p:nvPr/>
            </p:nvGrpSpPr>
            <p:grpSpPr>
              <a:xfrm>
                <a:off x="1469581" y="47788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91" name="正方形/長方形 90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2" name="正方形/長方形 91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3" name="正方形/長方形 92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94" name="図 93" descr="txp_fig.pn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6" name="グループ化 78"/>
              <p:cNvGrpSpPr/>
              <p:nvPr/>
            </p:nvGrpSpPr>
            <p:grpSpPr>
              <a:xfrm>
                <a:off x="1621981" y="49312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87" name="正方形/長方形 86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8" name="正方形/長方形 87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正方形/長方形 88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90" name="図 89" descr="txp_fig.pn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7" name="グループ化 83"/>
              <p:cNvGrpSpPr/>
              <p:nvPr/>
            </p:nvGrpSpPr>
            <p:grpSpPr>
              <a:xfrm>
                <a:off x="1774381" y="50836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83" name="正方形/長方形 82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正方形/長方形 83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6" name="図 85" descr="txp_fig.pn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  <p:grpSp>
            <p:nvGrpSpPr>
              <p:cNvPr id="78" name="グループ化 88"/>
              <p:cNvGrpSpPr/>
              <p:nvPr/>
            </p:nvGrpSpPr>
            <p:grpSpPr>
              <a:xfrm>
                <a:off x="1926781" y="5236028"/>
                <a:ext cx="7021624" cy="972772"/>
                <a:chOff x="816429" y="4474028"/>
                <a:chExt cx="7021624" cy="972772"/>
              </a:xfrm>
            </p:grpSpPr>
            <p:sp>
              <p:nvSpPr>
                <p:cNvPr id="79" name="正方形/長方形 78"/>
                <p:cNvSpPr/>
                <p:nvPr/>
              </p:nvSpPr>
              <p:spPr bwMode="auto">
                <a:xfrm>
                  <a:off x="816429" y="4474028"/>
                  <a:ext cx="2700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正方形/長方形 79"/>
                <p:cNvSpPr/>
                <p:nvPr/>
              </p:nvSpPr>
              <p:spPr bwMode="auto">
                <a:xfrm>
                  <a:off x="4071257" y="4474800"/>
                  <a:ext cx="972000" cy="72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1" name="正方形/長方形 80"/>
                <p:cNvSpPr/>
                <p:nvPr/>
              </p:nvSpPr>
              <p:spPr bwMode="auto">
                <a:xfrm>
                  <a:off x="5138053" y="4474800"/>
                  <a:ext cx="2700000" cy="972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82" name="図 81" descr="txp_fig.pn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5" cstate="print">
                  <a:lum/>
                </a:blip>
                <a:stretch>
                  <a:fillRect/>
                </a:stretch>
              </p:blipFill>
              <p:spPr>
                <a:xfrm>
                  <a:off x="3683169" y="4780654"/>
                  <a:ext cx="187459" cy="106657"/>
                </a:xfrm>
                <a:prstGeom prst="rect">
                  <a:avLst/>
                </a:prstGeom>
              </p:spPr>
            </p:pic>
          </p:grpSp>
        </p:grpSp>
        <p:sp>
          <p:nvSpPr>
            <p:cNvPr id="60" name="テキスト ボックス 59"/>
            <p:cNvSpPr txBox="1"/>
            <p:nvPr/>
          </p:nvSpPr>
          <p:spPr>
            <a:xfrm rot="16200000">
              <a:off x="8546550" y="5536392"/>
              <a:ext cx="689612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kumimoji="1" lang="ja-JP" altLang="en-US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音源</a:t>
              </a:r>
              <a:endParaRPr kumimoji="1" lang="en-US" altLang="ja-JP" sz="1800" dirty="0" smtClean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  <a:p>
              <a:pPr>
                <a:lnSpc>
                  <a:spcPts val="1600"/>
                </a:lnSpc>
              </a:pPr>
              <a:r>
                <a:rPr kumimoji="1" lang="en-US" altLang="ja-JP" sz="1800" dirty="0" smtClean="0">
                  <a:solidFill>
                    <a:srgbClr val="3333FF"/>
                  </a:solidFill>
                  <a:latin typeface="Calibri" pitchFamily="34" charset="0"/>
                  <a:ea typeface="HGPｺﾞｼｯｸM" pitchFamily="50" charset="-128"/>
                </a:rPr>
                <a:t>index</a:t>
              </a:r>
              <a:endParaRPr kumimoji="1" lang="ja-JP" altLang="en-US" sz="1800" dirty="0">
                <a:solidFill>
                  <a:srgbClr val="3333FF"/>
                </a:solidFill>
                <a:latin typeface="Calibri" pitchFamily="34" charset="0"/>
                <a:ea typeface="HGPｺﾞｼｯｸM" pitchFamily="50" charset="-128"/>
              </a:endParaRPr>
            </a:p>
          </p:txBody>
        </p:sp>
        <p:cxnSp>
          <p:nvCxnSpPr>
            <p:cNvPr id="61" name="直線矢印コネクタ 60"/>
            <p:cNvCxnSpPr/>
            <p:nvPr/>
          </p:nvCxnSpPr>
          <p:spPr bwMode="auto">
            <a:xfrm rot="16200000">
              <a:off x="8186076" y="5721493"/>
              <a:ext cx="761599" cy="152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62" name="図 61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lum/>
            </a:blip>
            <a:stretch>
              <a:fillRect/>
            </a:stretch>
          </p:blipFill>
          <p:spPr>
            <a:xfrm>
              <a:off x="4998864" y="5463323"/>
              <a:ext cx="525325" cy="251003"/>
            </a:xfrm>
            <a:prstGeom prst="rect">
              <a:avLst/>
            </a:prstGeom>
          </p:spPr>
        </p:pic>
        <p:pic>
          <p:nvPicPr>
            <p:cNvPr id="63" name="図 62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lum/>
            </a:blip>
            <a:stretch>
              <a:fillRect/>
            </a:stretch>
          </p:blipFill>
          <p:spPr>
            <a:xfrm>
              <a:off x="1743777" y="5456066"/>
              <a:ext cx="2400305" cy="251003"/>
            </a:xfrm>
            <a:prstGeom prst="rect">
              <a:avLst/>
            </a:prstGeom>
          </p:spPr>
        </p:pic>
        <p:pic>
          <p:nvPicPr>
            <p:cNvPr id="64" name="図 63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5978317" y="5579691"/>
              <a:ext cx="2263145" cy="251003"/>
            </a:xfrm>
            <a:prstGeom prst="rect">
              <a:avLst/>
            </a:prstGeom>
          </p:spPr>
        </p:pic>
      </p:grpSp>
      <p:sp>
        <p:nvSpPr>
          <p:cNvPr id="56" name="平行四辺形 55"/>
          <p:cNvSpPr/>
          <p:nvPr/>
        </p:nvSpPr>
        <p:spPr bwMode="auto">
          <a:xfrm flipH="1">
            <a:off x="5083182" y="1055655"/>
            <a:ext cx="3328196" cy="713626"/>
          </a:xfrm>
          <a:prstGeom prst="parallelogram">
            <a:avLst>
              <a:gd name="adj" fmla="val 101195"/>
            </a:avLst>
          </a:prstGeom>
          <a:solidFill>
            <a:srgbClr val="3333FF">
              <a:alpha val="40000"/>
            </a:srgbClr>
          </a:solidFill>
          <a:ln w="28575">
            <a:solidFill>
              <a:srgbClr val="3333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134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生成モデルアプローチの定式化例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/>
            <a:r>
              <a:rPr kumimoji="1" lang="ja-JP" altLang="en-US" dirty="0" smtClean="0"/>
              <a:t>独立ベクトル分析</a:t>
            </a:r>
            <a:r>
              <a:rPr lang="ja-JP" altLang="en-US" dirty="0" smtClean="0"/>
              <a:t>／</a:t>
            </a:r>
            <a:r>
              <a:rPr kumimoji="1" lang="ja-JP" altLang="en-US" dirty="0" smtClean="0"/>
              <a:t>多チャンネル</a:t>
            </a:r>
            <a:r>
              <a:rPr kumimoji="1" lang="en-US" altLang="ja-JP" dirty="0" smtClean="0"/>
              <a:t>NMF</a:t>
            </a:r>
            <a:r>
              <a:rPr kumimoji="1" lang="ja-JP" altLang="en-US" dirty="0" smtClean="0"/>
              <a:t>による音源分離 </a:t>
            </a:r>
            <a:endParaRPr kumimoji="1" lang="ja-JP" altLang="en-US" sz="1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43508" y="2844016"/>
            <a:ext cx="1795246" cy="3250958"/>
            <a:chOff x="6476164" y="754106"/>
            <a:chExt cx="1795246" cy="3250958"/>
          </a:xfrm>
        </p:grpSpPr>
        <p:sp>
          <p:nvSpPr>
            <p:cNvPr id="5" name="円/楕円 4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8" name="直線矢印コネクタ 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円/楕円 8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0" name="図 9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9" idx="4"/>
              <a:endCxn id="5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" name="図 11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13" name="図 12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sp>
        <p:nvSpPr>
          <p:cNvPr id="97" name="テキスト ボックス 96"/>
          <p:cNvSpPr txBox="1"/>
          <p:nvPr/>
        </p:nvSpPr>
        <p:spPr>
          <a:xfrm>
            <a:off x="6261441" y="428375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00FF"/>
                </a:solidFill>
              </a:rPr>
              <a:t>アレー応答</a:t>
            </a:r>
            <a:endParaRPr kumimoji="1" lang="ja-JP" altLang="en-US" sz="2000" b="1" dirty="0">
              <a:solidFill>
                <a:srgbClr val="0000FF"/>
              </a:solidFill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3318996" y="428401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00FF"/>
                </a:solidFill>
              </a:rPr>
              <a:t>音源信号</a:t>
            </a:r>
            <a:endParaRPr kumimoji="1" lang="ja-JP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102" name="直線矢印コネクタ 101"/>
          <p:cNvCxnSpPr/>
          <p:nvPr/>
        </p:nvCxnSpPr>
        <p:spPr bwMode="auto">
          <a:xfrm>
            <a:off x="3743908" y="4716016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104" name="直線矢印コネクタ 103"/>
          <p:cNvCxnSpPr/>
          <p:nvPr/>
        </p:nvCxnSpPr>
        <p:spPr bwMode="auto">
          <a:xfrm flipH="1">
            <a:off x="6109448" y="4716016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105" name="直線矢印コネクタ 104"/>
          <p:cNvCxnSpPr/>
          <p:nvPr/>
        </p:nvCxnSpPr>
        <p:spPr bwMode="auto">
          <a:xfrm>
            <a:off x="3743908" y="3502686"/>
            <a:ext cx="0" cy="6840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111" name="テキスト ボックス 110"/>
          <p:cNvSpPr txBox="1"/>
          <p:nvPr/>
        </p:nvSpPr>
        <p:spPr>
          <a:xfrm>
            <a:off x="4787936" y="5729190"/>
            <a:ext cx="2593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FF0066"/>
                </a:solidFill>
              </a:rPr>
              <a:t>マイクロホンアレー信号</a:t>
            </a:r>
            <a:endParaRPr kumimoji="1" lang="ja-JP" altLang="en-US" sz="2000" b="1" dirty="0">
              <a:solidFill>
                <a:srgbClr val="FF0066"/>
              </a:solidFill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3376756" y="3100898"/>
            <a:ext cx="2491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 smtClean="0">
                <a:solidFill>
                  <a:srgbClr val="008080"/>
                </a:solidFill>
              </a:rPr>
              <a:t>パワースペクトログラム</a:t>
            </a:r>
            <a:endParaRPr kumimoji="1" lang="ja-JP" altLang="en-US" sz="2000" dirty="0">
              <a:solidFill>
                <a:srgbClr val="008080"/>
              </a:solidFill>
            </a:endParaRPr>
          </a:p>
        </p:txBody>
      </p:sp>
      <p:pic>
        <p:nvPicPr>
          <p:cNvPr id="21" name="図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0" y="5792370"/>
            <a:ext cx="786386" cy="278892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46" y="4349037"/>
            <a:ext cx="786386" cy="252984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12" y="4358258"/>
            <a:ext cx="609602" cy="252984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63" y="5040455"/>
            <a:ext cx="1280163" cy="303581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72" y="3104964"/>
            <a:ext cx="838202" cy="3048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94" y="3582846"/>
            <a:ext cx="1005842" cy="365760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505035" y="1326250"/>
            <a:ext cx="5039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smtClean="0">
                <a:latin typeface="Calibri" panose="020F0502020204030204" pitchFamily="34" charset="0"/>
              </a:rPr>
              <a:t>[Ono 2011, </a:t>
            </a:r>
            <a:r>
              <a:rPr kumimoji="1" lang="en-US" altLang="ja-JP" dirty="0" err="1" smtClean="0">
                <a:latin typeface="Calibri" panose="020F0502020204030204" pitchFamily="34" charset="0"/>
              </a:rPr>
              <a:t>Ozerov</a:t>
            </a:r>
            <a:r>
              <a:rPr kumimoji="1" lang="en-US" altLang="ja-JP" dirty="0" smtClean="0">
                <a:latin typeface="Calibri" panose="020F0502020204030204" pitchFamily="34" charset="0"/>
              </a:rPr>
              <a:t> 2010, Sawada 2012, Kitamura 2015, ...]</a:t>
            </a:r>
            <a:endParaRPr kumimoji="1" lang="ja-JP" altLang="en-US" dirty="0">
              <a:latin typeface="Calibri" panose="020F0502020204030204" pitchFamily="34" charset="0"/>
            </a:endParaRPr>
          </a:p>
        </p:txBody>
      </p:sp>
      <p:grpSp>
        <p:nvGrpSpPr>
          <p:cNvPr id="58" name="グループ化 57"/>
          <p:cNvGrpSpPr/>
          <p:nvPr/>
        </p:nvGrpSpPr>
        <p:grpSpPr>
          <a:xfrm>
            <a:off x="5837414" y="1653631"/>
            <a:ext cx="3055066" cy="1437562"/>
            <a:chOff x="5089651" y="1425040"/>
            <a:chExt cx="2180429" cy="1026001"/>
          </a:xfrm>
        </p:grpSpPr>
        <p:pic>
          <p:nvPicPr>
            <p:cNvPr id="63" name="Picture 12" descr="voice3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 rot="657464">
              <a:off x="5089651" y="1433611"/>
              <a:ext cx="501650" cy="439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12" descr="voice3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 rot="20942536" flipH="1">
              <a:off x="6768430" y="1425040"/>
              <a:ext cx="501650" cy="439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9" descr="mic"/>
            <p:cNvPicPr>
              <a:picLocks noChangeAspect="1" noChangeArrowheads="1"/>
            </p:cNvPicPr>
            <p:nvPr/>
          </p:nvPicPr>
          <p:blipFill>
            <a:blip r:embed="rId29" cstate="print"/>
            <a:srcRect r="19406" b="73368"/>
            <a:stretch>
              <a:fillRect/>
            </a:stretch>
          </p:blipFill>
          <p:spPr bwMode="auto">
            <a:xfrm rot="4775779">
              <a:off x="5803705" y="2109184"/>
              <a:ext cx="371037" cy="101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19" descr="mic"/>
            <p:cNvPicPr>
              <a:picLocks noChangeAspect="1" noChangeArrowheads="1"/>
            </p:cNvPicPr>
            <p:nvPr/>
          </p:nvPicPr>
          <p:blipFill>
            <a:blip r:embed="rId29" cstate="print"/>
            <a:srcRect l="13353" t="71564"/>
            <a:stretch>
              <a:fillRect/>
            </a:stretch>
          </p:blipFill>
          <p:spPr bwMode="auto">
            <a:xfrm>
              <a:off x="6181725" y="2343150"/>
              <a:ext cx="398900" cy="10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19" descr="mic"/>
            <p:cNvPicPr>
              <a:picLocks noChangeAspect="1" noChangeArrowheads="1"/>
            </p:cNvPicPr>
            <p:nvPr/>
          </p:nvPicPr>
          <p:blipFill>
            <a:blip r:embed="rId29" cstate="print"/>
            <a:srcRect r="19406" b="73368"/>
            <a:stretch>
              <a:fillRect/>
            </a:stretch>
          </p:blipFill>
          <p:spPr bwMode="auto">
            <a:xfrm rot="4775779">
              <a:off x="6196612" y="2109184"/>
              <a:ext cx="371037" cy="101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8" name="グループ化 67"/>
            <p:cNvGrpSpPr/>
            <p:nvPr/>
          </p:nvGrpSpPr>
          <p:grpSpPr>
            <a:xfrm>
              <a:off x="5584025" y="1681160"/>
              <a:ext cx="783441" cy="296032"/>
              <a:chOff x="5509393" y="1620208"/>
              <a:chExt cx="912031" cy="362149"/>
            </a:xfrm>
          </p:grpSpPr>
          <p:cxnSp>
            <p:nvCxnSpPr>
              <p:cNvPr id="73" name="直線矢印コネクタ 72"/>
              <p:cNvCxnSpPr/>
              <p:nvPr/>
            </p:nvCxnSpPr>
            <p:spPr bwMode="auto">
              <a:xfrm>
                <a:off x="5509393" y="1802356"/>
                <a:ext cx="450000" cy="18000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4" name="直線矢印コネクタ 73"/>
              <p:cNvCxnSpPr/>
              <p:nvPr/>
            </p:nvCxnSpPr>
            <p:spPr bwMode="auto">
              <a:xfrm>
                <a:off x="5521424" y="1620208"/>
                <a:ext cx="900000" cy="360002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pic>
          <p:nvPicPr>
            <p:cNvPr id="69" name="Picture 19" descr="mic"/>
            <p:cNvPicPr>
              <a:picLocks noChangeAspect="1" noChangeArrowheads="1"/>
            </p:cNvPicPr>
            <p:nvPr/>
          </p:nvPicPr>
          <p:blipFill>
            <a:blip r:embed="rId29" cstate="print"/>
            <a:srcRect t="71564" r="3888"/>
            <a:stretch>
              <a:fillRect/>
            </a:stretch>
          </p:blipFill>
          <p:spPr bwMode="auto">
            <a:xfrm>
              <a:off x="5727343" y="2343150"/>
              <a:ext cx="442476" cy="10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0" name="グループ化 69"/>
            <p:cNvGrpSpPr/>
            <p:nvPr/>
          </p:nvGrpSpPr>
          <p:grpSpPr>
            <a:xfrm flipH="1">
              <a:off x="5984075" y="1685923"/>
              <a:ext cx="783441" cy="296032"/>
              <a:chOff x="5509393" y="1620208"/>
              <a:chExt cx="912031" cy="362149"/>
            </a:xfrm>
          </p:grpSpPr>
          <p:cxnSp>
            <p:nvCxnSpPr>
              <p:cNvPr id="71" name="直線矢印コネクタ 70"/>
              <p:cNvCxnSpPr/>
              <p:nvPr/>
            </p:nvCxnSpPr>
            <p:spPr bwMode="auto">
              <a:xfrm>
                <a:off x="5509393" y="1802356"/>
                <a:ext cx="450000" cy="18000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2" name="直線矢印コネクタ 71"/>
              <p:cNvCxnSpPr/>
              <p:nvPr/>
            </p:nvCxnSpPr>
            <p:spPr bwMode="auto">
              <a:xfrm>
                <a:off x="5521424" y="1620208"/>
                <a:ext cx="900000" cy="360002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</p:grpSp>
      <p:pic>
        <p:nvPicPr>
          <p:cNvPr id="32" name="図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9" y="1499657"/>
            <a:ext cx="854991" cy="275055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499752"/>
            <a:ext cx="854991" cy="275055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2504680"/>
            <a:ext cx="854989" cy="275054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69" y="2503523"/>
            <a:ext cx="854987" cy="2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生成モデルアプローチの定式化例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/>
            <a:r>
              <a:rPr kumimoji="1" lang="ja-JP" altLang="en-US" dirty="0" smtClean="0"/>
              <a:t>独立ベクトル分析</a:t>
            </a:r>
            <a:r>
              <a:rPr lang="ja-JP" altLang="en-US" dirty="0" smtClean="0"/>
              <a:t>／</a:t>
            </a:r>
            <a:r>
              <a:rPr kumimoji="1" lang="ja-JP" altLang="en-US" dirty="0" smtClean="0"/>
              <a:t>多チャンネル</a:t>
            </a:r>
            <a:r>
              <a:rPr kumimoji="1" lang="en-US" altLang="ja-JP" dirty="0" smtClean="0"/>
              <a:t>NMF</a:t>
            </a:r>
            <a:r>
              <a:rPr kumimoji="1" lang="ja-JP" altLang="en-US" dirty="0" smtClean="0"/>
              <a:t>による音源分離 </a:t>
            </a:r>
            <a:endParaRPr kumimoji="1" lang="ja-JP" altLang="en-US" sz="1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43508" y="2844016"/>
            <a:ext cx="1795246" cy="3250958"/>
            <a:chOff x="6476164" y="754106"/>
            <a:chExt cx="1795246" cy="3250958"/>
          </a:xfrm>
        </p:grpSpPr>
        <p:sp>
          <p:nvSpPr>
            <p:cNvPr id="5" name="円/楕円 4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8" name="直線矢印コネクタ 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円/楕円 8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0" name="図 9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9" idx="4"/>
              <a:endCxn id="5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" name="図 11" descr="txp_fig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13" name="図 12" descr="txp_fig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sp>
        <p:nvSpPr>
          <p:cNvPr id="97" name="テキスト ボックス 96"/>
          <p:cNvSpPr txBox="1"/>
          <p:nvPr/>
        </p:nvSpPr>
        <p:spPr>
          <a:xfrm>
            <a:off x="6261441" y="4283754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00FF"/>
                </a:solidFill>
              </a:rPr>
              <a:t>アレー応答</a:t>
            </a:r>
            <a:endParaRPr kumimoji="1" lang="ja-JP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102" name="直線矢印コネクタ 101"/>
          <p:cNvCxnSpPr/>
          <p:nvPr/>
        </p:nvCxnSpPr>
        <p:spPr bwMode="auto">
          <a:xfrm>
            <a:off x="3743908" y="3502686"/>
            <a:ext cx="733627" cy="21625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104" name="直線矢印コネクタ 103"/>
          <p:cNvCxnSpPr/>
          <p:nvPr/>
        </p:nvCxnSpPr>
        <p:spPr bwMode="auto">
          <a:xfrm flipH="1">
            <a:off x="6109448" y="4716016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111" name="テキスト ボックス 110"/>
          <p:cNvSpPr txBox="1"/>
          <p:nvPr/>
        </p:nvSpPr>
        <p:spPr>
          <a:xfrm>
            <a:off x="4787936" y="5729190"/>
            <a:ext cx="2593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FF0066"/>
                </a:solidFill>
              </a:rPr>
              <a:t>マイクロホンアレー信号</a:t>
            </a:r>
            <a:endParaRPr kumimoji="1" lang="ja-JP" altLang="en-US" sz="2000" b="1" dirty="0">
              <a:solidFill>
                <a:srgbClr val="FF0066"/>
              </a:solidFill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3376756" y="3100898"/>
            <a:ext cx="2491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 smtClean="0">
                <a:solidFill>
                  <a:srgbClr val="008080"/>
                </a:solidFill>
              </a:rPr>
              <a:t>パワースペクトログラム</a:t>
            </a:r>
            <a:endParaRPr kumimoji="1" lang="ja-JP" altLang="en-US" sz="2000" dirty="0">
              <a:solidFill>
                <a:srgbClr val="008080"/>
              </a:solidFill>
            </a:endParaRPr>
          </a:p>
        </p:txBody>
      </p:sp>
      <p:pic>
        <p:nvPicPr>
          <p:cNvPr id="21" name="図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70" y="5792370"/>
            <a:ext cx="786386" cy="278892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12" y="4358258"/>
            <a:ext cx="609602" cy="252984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72" y="3104964"/>
            <a:ext cx="838202" cy="304800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505035" y="1326250"/>
            <a:ext cx="5039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smtClean="0">
                <a:latin typeface="Calibri" panose="020F0502020204030204" pitchFamily="34" charset="0"/>
              </a:rPr>
              <a:t>[Ono 2011, </a:t>
            </a:r>
            <a:r>
              <a:rPr kumimoji="1" lang="en-US" altLang="ja-JP" dirty="0" err="1" smtClean="0">
                <a:latin typeface="Calibri" panose="020F0502020204030204" pitchFamily="34" charset="0"/>
              </a:rPr>
              <a:t>Ozerov</a:t>
            </a:r>
            <a:r>
              <a:rPr kumimoji="1" lang="en-US" altLang="ja-JP" dirty="0" smtClean="0">
                <a:latin typeface="Calibri" panose="020F0502020204030204" pitchFamily="34" charset="0"/>
              </a:rPr>
              <a:t> 2010, Sawada 2012, Kitamura 2015, ...]</a:t>
            </a:r>
            <a:endParaRPr kumimoji="1" lang="ja-JP" altLang="en-US" dirty="0">
              <a:latin typeface="Calibri" panose="020F0502020204030204" pitchFamily="34" charset="0"/>
            </a:endParaRPr>
          </a:p>
        </p:txBody>
      </p:sp>
      <p:grpSp>
        <p:nvGrpSpPr>
          <p:cNvPr id="58" name="グループ化 57"/>
          <p:cNvGrpSpPr/>
          <p:nvPr/>
        </p:nvGrpSpPr>
        <p:grpSpPr>
          <a:xfrm>
            <a:off x="5837414" y="1653631"/>
            <a:ext cx="3055066" cy="1437562"/>
            <a:chOff x="5089651" y="1425040"/>
            <a:chExt cx="2180429" cy="1026001"/>
          </a:xfrm>
        </p:grpSpPr>
        <p:pic>
          <p:nvPicPr>
            <p:cNvPr id="63" name="Picture 12" descr="voice3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 rot="657464">
              <a:off x="5089651" y="1433611"/>
              <a:ext cx="501650" cy="439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12" descr="voice3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 rot="20942536" flipH="1">
              <a:off x="6768430" y="1425040"/>
              <a:ext cx="501650" cy="439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9" descr="mic"/>
            <p:cNvPicPr>
              <a:picLocks noChangeAspect="1" noChangeArrowheads="1"/>
            </p:cNvPicPr>
            <p:nvPr/>
          </p:nvPicPr>
          <p:blipFill>
            <a:blip r:embed="rId25" cstate="print"/>
            <a:srcRect r="19406" b="73368"/>
            <a:stretch>
              <a:fillRect/>
            </a:stretch>
          </p:blipFill>
          <p:spPr bwMode="auto">
            <a:xfrm rot="4775779">
              <a:off x="5803705" y="2109184"/>
              <a:ext cx="371037" cy="101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19" descr="mic"/>
            <p:cNvPicPr>
              <a:picLocks noChangeAspect="1" noChangeArrowheads="1"/>
            </p:cNvPicPr>
            <p:nvPr/>
          </p:nvPicPr>
          <p:blipFill>
            <a:blip r:embed="rId25" cstate="print"/>
            <a:srcRect l="13353" t="71564"/>
            <a:stretch>
              <a:fillRect/>
            </a:stretch>
          </p:blipFill>
          <p:spPr bwMode="auto">
            <a:xfrm>
              <a:off x="6181725" y="2343150"/>
              <a:ext cx="398900" cy="10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19" descr="mic"/>
            <p:cNvPicPr>
              <a:picLocks noChangeAspect="1" noChangeArrowheads="1"/>
            </p:cNvPicPr>
            <p:nvPr/>
          </p:nvPicPr>
          <p:blipFill>
            <a:blip r:embed="rId25" cstate="print"/>
            <a:srcRect r="19406" b="73368"/>
            <a:stretch>
              <a:fillRect/>
            </a:stretch>
          </p:blipFill>
          <p:spPr bwMode="auto">
            <a:xfrm rot="4775779">
              <a:off x="6196612" y="2109184"/>
              <a:ext cx="371037" cy="101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8" name="グループ化 67"/>
            <p:cNvGrpSpPr/>
            <p:nvPr/>
          </p:nvGrpSpPr>
          <p:grpSpPr>
            <a:xfrm>
              <a:off x="5584025" y="1681160"/>
              <a:ext cx="783441" cy="296032"/>
              <a:chOff x="5509393" y="1620208"/>
              <a:chExt cx="912031" cy="362149"/>
            </a:xfrm>
          </p:grpSpPr>
          <p:cxnSp>
            <p:nvCxnSpPr>
              <p:cNvPr id="73" name="直線矢印コネクタ 72"/>
              <p:cNvCxnSpPr/>
              <p:nvPr/>
            </p:nvCxnSpPr>
            <p:spPr bwMode="auto">
              <a:xfrm>
                <a:off x="5509393" y="1802356"/>
                <a:ext cx="450000" cy="18000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4" name="直線矢印コネクタ 73"/>
              <p:cNvCxnSpPr/>
              <p:nvPr/>
            </p:nvCxnSpPr>
            <p:spPr bwMode="auto">
              <a:xfrm>
                <a:off x="5521424" y="1620208"/>
                <a:ext cx="900000" cy="360002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pic>
          <p:nvPicPr>
            <p:cNvPr id="69" name="Picture 19" descr="mic"/>
            <p:cNvPicPr>
              <a:picLocks noChangeAspect="1" noChangeArrowheads="1"/>
            </p:cNvPicPr>
            <p:nvPr/>
          </p:nvPicPr>
          <p:blipFill>
            <a:blip r:embed="rId25" cstate="print"/>
            <a:srcRect t="71564" r="3888"/>
            <a:stretch>
              <a:fillRect/>
            </a:stretch>
          </p:blipFill>
          <p:spPr bwMode="auto">
            <a:xfrm>
              <a:off x="5727343" y="2343150"/>
              <a:ext cx="442476" cy="10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0" name="グループ化 69"/>
            <p:cNvGrpSpPr/>
            <p:nvPr/>
          </p:nvGrpSpPr>
          <p:grpSpPr>
            <a:xfrm flipH="1">
              <a:off x="5984075" y="1685923"/>
              <a:ext cx="783441" cy="296032"/>
              <a:chOff x="5509393" y="1620208"/>
              <a:chExt cx="912031" cy="362149"/>
            </a:xfrm>
          </p:grpSpPr>
          <p:cxnSp>
            <p:nvCxnSpPr>
              <p:cNvPr id="71" name="直線矢印コネクタ 70"/>
              <p:cNvCxnSpPr/>
              <p:nvPr/>
            </p:nvCxnSpPr>
            <p:spPr bwMode="auto">
              <a:xfrm>
                <a:off x="5509393" y="1802356"/>
                <a:ext cx="450000" cy="18000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2" name="直線矢印コネクタ 71"/>
              <p:cNvCxnSpPr/>
              <p:nvPr/>
            </p:nvCxnSpPr>
            <p:spPr bwMode="auto">
              <a:xfrm>
                <a:off x="5521424" y="1620208"/>
                <a:ext cx="900000" cy="360002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</p:grpSp>
      <p:pic>
        <p:nvPicPr>
          <p:cNvPr id="32" name="図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9" y="1499657"/>
            <a:ext cx="854991" cy="275055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499752"/>
            <a:ext cx="854991" cy="275055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2504680"/>
            <a:ext cx="854989" cy="275054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69" y="2503523"/>
            <a:ext cx="854987" cy="275053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31" y="5009975"/>
            <a:ext cx="1400864" cy="36576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20" y="6209508"/>
            <a:ext cx="3566170" cy="36576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4110721" y="3398602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 smtClean="0"/>
              <a:t>⇒手法名の違いはスペクトログラム構造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　 に関する仮定の違い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58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ja-JP" altLang="en-US" sz="2600" dirty="0" smtClean="0"/>
              <a:t>確率モデルを用いた逆問題へのアプローチ</a:t>
            </a:r>
            <a:endParaRPr lang="en-US" altLang="ja-JP" sz="2600" dirty="0" smtClean="0"/>
          </a:p>
          <a:p>
            <a:pPr marL="360363" indent="-360363"/>
            <a:r>
              <a:rPr lang="ja-JP" altLang="en-US" sz="2600" dirty="0"/>
              <a:t>確率統計・パターン認識・信号処理の</a:t>
            </a:r>
            <a:r>
              <a:rPr lang="ja-JP" altLang="en-US" sz="2600" dirty="0" smtClean="0"/>
              <a:t>基礎</a:t>
            </a:r>
            <a:endParaRPr lang="en-US" altLang="ja-JP" sz="2600" dirty="0" smtClean="0"/>
          </a:p>
          <a:p>
            <a:pPr lvl="1"/>
            <a:r>
              <a:rPr lang="ja-JP" altLang="en-US" dirty="0"/>
              <a:t>確率則，ベイズの定理，有名な確率</a:t>
            </a:r>
            <a:r>
              <a:rPr lang="ja-JP" altLang="en-US" dirty="0" smtClean="0"/>
              <a:t>分布，推定量</a:t>
            </a:r>
            <a:endParaRPr lang="en-US" altLang="ja-JP" dirty="0" smtClean="0"/>
          </a:p>
          <a:p>
            <a:pPr lvl="1"/>
            <a:r>
              <a:rPr lang="ja-JP" altLang="en-US" dirty="0"/>
              <a:t>主成分</a:t>
            </a:r>
            <a:r>
              <a:rPr lang="ja-JP" altLang="en-US" dirty="0" smtClean="0"/>
              <a:t>分析，混合正規分布モデル，隠れマルコフモデル</a:t>
            </a:r>
            <a:endParaRPr lang="en-US" altLang="ja-JP" dirty="0" smtClean="0"/>
          </a:p>
          <a:p>
            <a:pPr lvl="1"/>
            <a:r>
              <a:rPr lang="ja-JP" altLang="en-US" dirty="0"/>
              <a:t>線形</a:t>
            </a:r>
            <a:r>
              <a:rPr lang="ja-JP" altLang="en-US" dirty="0" smtClean="0"/>
              <a:t>時不変システム，フーリエ変換</a:t>
            </a:r>
            <a:endParaRPr lang="en-US" altLang="ja-JP" dirty="0" smtClean="0"/>
          </a:p>
          <a:p>
            <a:pPr marL="360363" indent="-360363"/>
            <a:r>
              <a:rPr lang="ja-JP" altLang="en-US" sz="2600" dirty="0" smtClean="0"/>
              <a:t>確率モデルを用いた音声音響信号処理</a:t>
            </a:r>
            <a:endParaRPr lang="en-US" altLang="ja-JP" sz="2600" dirty="0" smtClean="0"/>
          </a:p>
          <a:p>
            <a:pPr marL="622300" lvl="1" indent="-268288"/>
            <a:r>
              <a:rPr lang="ja-JP" altLang="en-US" dirty="0" smtClean="0"/>
              <a:t>音声分析合成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残響除去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音源定位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音源分離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基本周波数パターン分析合成</a:t>
            </a:r>
            <a:endParaRPr lang="en-US" altLang="ja-JP" dirty="0" smtClean="0"/>
          </a:p>
          <a:p>
            <a:pPr marL="622300" lvl="1" indent="-268288"/>
            <a:r>
              <a:rPr kumimoji="1" lang="ja-JP" altLang="en-US" dirty="0" smtClean="0"/>
              <a:t>音場再現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0" y="5337212"/>
            <a:ext cx="9144000" cy="1520788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0" y="900000"/>
            <a:ext cx="9144000" cy="227697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0" y="3681028"/>
            <a:ext cx="9144000" cy="1224136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0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/>
            <a:r>
              <a:rPr lang="ja-JP" altLang="en-US" sz="2600" dirty="0" smtClean="0"/>
              <a:t>確率モデルを用いた逆問題へのアプローチ</a:t>
            </a:r>
            <a:endParaRPr lang="en-US" altLang="ja-JP" sz="2600" dirty="0" smtClean="0"/>
          </a:p>
          <a:p>
            <a:pPr marL="360363" indent="-360363"/>
            <a:r>
              <a:rPr lang="ja-JP" altLang="en-US" sz="2600" dirty="0"/>
              <a:t>確率統計・パターン認識・信号処理の</a:t>
            </a:r>
            <a:r>
              <a:rPr lang="ja-JP" altLang="en-US" sz="2600" dirty="0" smtClean="0"/>
              <a:t>基礎</a:t>
            </a:r>
            <a:endParaRPr lang="en-US" altLang="ja-JP" sz="2600" dirty="0" smtClean="0"/>
          </a:p>
          <a:p>
            <a:pPr lvl="1"/>
            <a:r>
              <a:rPr lang="ja-JP" altLang="en-US" dirty="0"/>
              <a:t>確率則，ベイズの定理，有名な確率</a:t>
            </a:r>
            <a:r>
              <a:rPr lang="ja-JP" altLang="en-US" dirty="0" smtClean="0"/>
              <a:t>分布，推定量</a:t>
            </a:r>
            <a:endParaRPr lang="en-US" altLang="ja-JP" dirty="0" smtClean="0"/>
          </a:p>
          <a:p>
            <a:pPr lvl="1"/>
            <a:r>
              <a:rPr lang="ja-JP" altLang="en-US" dirty="0"/>
              <a:t>主成分</a:t>
            </a:r>
            <a:r>
              <a:rPr lang="ja-JP" altLang="en-US" dirty="0" smtClean="0"/>
              <a:t>分析，混合正規分布モデル，隠れマルコフモデル</a:t>
            </a:r>
            <a:endParaRPr lang="en-US" altLang="ja-JP" dirty="0" smtClean="0"/>
          </a:p>
          <a:p>
            <a:pPr lvl="1"/>
            <a:r>
              <a:rPr lang="ja-JP" altLang="en-US" dirty="0"/>
              <a:t>線形</a:t>
            </a:r>
            <a:r>
              <a:rPr lang="ja-JP" altLang="en-US" dirty="0" smtClean="0"/>
              <a:t>時不変システム，フーリエ変換</a:t>
            </a:r>
            <a:endParaRPr lang="en-US" altLang="ja-JP" dirty="0" smtClean="0"/>
          </a:p>
          <a:p>
            <a:pPr marL="360363" indent="-360363"/>
            <a:r>
              <a:rPr lang="ja-JP" altLang="en-US" sz="2600" dirty="0" smtClean="0"/>
              <a:t>確率モデルを用いた音声音響信号処理</a:t>
            </a:r>
            <a:endParaRPr lang="en-US" altLang="ja-JP" sz="2600" dirty="0" smtClean="0"/>
          </a:p>
          <a:p>
            <a:pPr marL="622300" lvl="1" indent="-268288"/>
            <a:r>
              <a:rPr lang="ja-JP" altLang="en-US" dirty="0" smtClean="0"/>
              <a:t>音声分析合成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残響除去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音源定位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音源分離</a:t>
            </a:r>
            <a:endParaRPr lang="en-US" altLang="ja-JP" dirty="0" smtClean="0"/>
          </a:p>
          <a:p>
            <a:pPr marL="622300" lvl="1" indent="-268288"/>
            <a:r>
              <a:rPr lang="ja-JP" altLang="en-US" dirty="0" smtClean="0"/>
              <a:t>基本周波数パターン分析合成</a:t>
            </a:r>
            <a:endParaRPr lang="en-US" altLang="ja-JP" dirty="0" smtClean="0"/>
          </a:p>
          <a:p>
            <a:pPr marL="622300" lvl="1" indent="-268288"/>
            <a:r>
              <a:rPr kumimoji="1" lang="ja-JP" altLang="en-US" dirty="0" smtClean="0"/>
              <a:t>音場再現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0" y="5841268"/>
            <a:ext cx="9144000" cy="101673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0" y="900000"/>
            <a:ext cx="9144000" cy="227697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0" y="3681028"/>
            <a:ext cx="9144000" cy="1692188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UI Gothic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318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基本周波数パターン分析合成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/>
            <a:r>
              <a:rPr lang="ja-JP" altLang="en-US" sz="2800" dirty="0" smtClean="0">
                <a:solidFill>
                  <a:srgbClr val="0000FF"/>
                </a:solidFill>
              </a:rPr>
              <a:t>目的</a:t>
            </a:r>
            <a:endParaRPr lang="en-US" altLang="ja-JP" sz="2800" dirty="0">
              <a:solidFill>
                <a:srgbClr val="0000FF"/>
              </a:solidFill>
            </a:endParaRPr>
          </a:p>
          <a:p>
            <a:pPr marL="623888" lvl="1" indent="-261938"/>
            <a:r>
              <a:rPr lang="ja-JP" altLang="ja-JP" sz="2200" dirty="0"/>
              <a:t>人が話す際の“</a:t>
            </a:r>
            <a:r>
              <a:rPr lang="ja-JP" altLang="ja-JP" sz="2200" dirty="0">
                <a:solidFill>
                  <a:srgbClr val="FF0066"/>
                </a:solidFill>
              </a:rPr>
              <a:t>自然な感じ</a:t>
            </a:r>
            <a:r>
              <a:rPr lang="ja-JP" altLang="ja-JP" sz="2200" dirty="0"/>
              <a:t>”を保ったまま声の高低を調整し</a:t>
            </a:r>
            <a:r>
              <a:rPr lang="ja-JP" altLang="en-US" sz="2200" dirty="0"/>
              <a:t>，</a:t>
            </a:r>
            <a:r>
              <a:rPr lang="ja-JP" altLang="ja-JP" sz="2200" dirty="0" smtClean="0"/>
              <a:t>様々な</a:t>
            </a:r>
            <a:r>
              <a:rPr lang="ja-JP" altLang="ja-JP" sz="2200" dirty="0"/>
              <a:t>話し方の音声に</a:t>
            </a:r>
            <a:r>
              <a:rPr lang="ja-JP" altLang="ja-JP" sz="2200" dirty="0" smtClean="0"/>
              <a:t>変換</a:t>
            </a:r>
            <a:r>
              <a:rPr lang="ja-JP" altLang="en-US" sz="2200" dirty="0" smtClean="0"/>
              <a:t>できる音声分析合成系の実現</a:t>
            </a:r>
            <a:endParaRPr lang="en-US" altLang="ja-JP" sz="2200" dirty="0"/>
          </a:p>
          <a:p>
            <a:pPr marL="266700" indent="-266700"/>
            <a:r>
              <a:rPr lang="ja-JP" altLang="en-US" sz="2800" dirty="0" smtClean="0">
                <a:solidFill>
                  <a:srgbClr val="0000FF"/>
                </a:solidFill>
              </a:rPr>
              <a:t>声の高低の時間変化（以後，</a:t>
            </a:r>
            <a:r>
              <a:rPr lang="en-US" altLang="ja-JP" sz="2800" dirty="0" smtClean="0">
                <a:solidFill>
                  <a:srgbClr val="0000FF"/>
                </a:solidFill>
              </a:rPr>
              <a:t>F</a:t>
            </a:r>
            <a:r>
              <a:rPr lang="en-US" altLang="ja-JP" sz="2800" baseline="-10000" dirty="0" smtClean="0">
                <a:solidFill>
                  <a:srgbClr val="0000FF"/>
                </a:solidFill>
              </a:rPr>
              <a:t>0</a:t>
            </a:r>
            <a:r>
              <a:rPr lang="ja-JP" altLang="en-US" sz="2800" b="1" dirty="0" smtClean="0">
                <a:solidFill>
                  <a:srgbClr val="0000FF"/>
                </a:solidFill>
              </a:rPr>
              <a:t>パターン</a:t>
            </a:r>
            <a:r>
              <a:rPr lang="ja-JP" altLang="en-US" sz="2800" dirty="0" smtClean="0">
                <a:solidFill>
                  <a:srgbClr val="0000FF"/>
                </a:solidFill>
              </a:rPr>
              <a:t>）</a:t>
            </a:r>
            <a:r>
              <a:rPr lang="ja-JP" altLang="en-US" sz="2800" dirty="0">
                <a:solidFill>
                  <a:srgbClr val="0000FF"/>
                </a:solidFill>
              </a:rPr>
              <a:t>には重要</a:t>
            </a:r>
            <a:r>
              <a:rPr lang="ja-JP" altLang="en-US" sz="2800" dirty="0" smtClean="0">
                <a:solidFill>
                  <a:srgbClr val="0000FF"/>
                </a:solidFill>
              </a:rPr>
              <a:t>な</a:t>
            </a:r>
            <a:r>
              <a:rPr lang="en-US" altLang="ja-JP" sz="2800" dirty="0" smtClean="0">
                <a:solidFill>
                  <a:srgbClr val="0000FF"/>
                </a:solidFill>
              </a:rPr>
              <a:t/>
            </a:r>
            <a:br>
              <a:rPr lang="en-US" altLang="ja-JP" sz="2800" dirty="0" smtClean="0">
                <a:solidFill>
                  <a:srgbClr val="0000FF"/>
                </a:solidFill>
              </a:rPr>
            </a:br>
            <a:r>
              <a:rPr lang="ja-JP" altLang="en-US" sz="2800" dirty="0" smtClean="0">
                <a:solidFill>
                  <a:srgbClr val="0000FF"/>
                </a:solidFill>
              </a:rPr>
              <a:t>非言語的情報が含まれる</a:t>
            </a:r>
            <a:endParaRPr lang="en-US" altLang="ja-JP" sz="2800" dirty="0" smtClean="0">
              <a:solidFill>
                <a:srgbClr val="0000FF"/>
              </a:solidFill>
            </a:endParaRPr>
          </a:p>
          <a:p>
            <a:pPr lvl="1">
              <a:lnSpc>
                <a:spcPts val="2200"/>
              </a:lnSpc>
            </a:pPr>
            <a:r>
              <a:rPr kumimoji="1" lang="ja-JP" altLang="en-US" sz="2200" dirty="0" smtClean="0"/>
              <a:t>声の表情，調子，意図，個人性，</a:t>
            </a:r>
            <a:r>
              <a:rPr lang="ja-JP" altLang="en-US" sz="2200" dirty="0"/>
              <a:t>方言</a:t>
            </a:r>
            <a:endParaRPr kumimoji="1" lang="en-US" altLang="ja-JP" sz="2200" dirty="0" smtClean="0"/>
          </a:p>
          <a:p>
            <a:pPr lvl="1">
              <a:lnSpc>
                <a:spcPts val="2200"/>
              </a:lnSpc>
            </a:pPr>
            <a:r>
              <a:rPr lang="ja-JP" altLang="en-US" sz="2200" dirty="0" smtClean="0"/>
              <a:t>話し方の</a:t>
            </a:r>
            <a:r>
              <a:rPr lang="ja-JP" altLang="en-US" sz="2200" dirty="0" smtClean="0">
                <a:solidFill>
                  <a:srgbClr val="FF0066"/>
                </a:solidFill>
              </a:rPr>
              <a:t>自然さ</a:t>
            </a:r>
            <a:endParaRPr lang="en-US" altLang="ja-JP" sz="2200" dirty="0" smtClean="0">
              <a:solidFill>
                <a:srgbClr val="FF0066"/>
              </a:solidFill>
            </a:endParaRPr>
          </a:p>
          <a:p>
            <a:pPr marL="266700" indent="-266700"/>
            <a:r>
              <a:rPr lang="en-US" altLang="ja-JP" sz="2800" dirty="0" smtClean="0">
                <a:solidFill>
                  <a:srgbClr val="0000FF"/>
                </a:solidFill>
              </a:rPr>
              <a:t>F</a:t>
            </a:r>
            <a:r>
              <a:rPr lang="en-US" altLang="ja-JP" sz="2800" baseline="-10000" dirty="0" smtClean="0">
                <a:solidFill>
                  <a:srgbClr val="0000FF"/>
                </a:solidFill>
              </a:rPr>
              <a:t>0</a:t>
            </a:r>
            <a:r>
              <a:rPr lang="ja-JP" altLang="en-US" sz="2800" dirty="0" smtClean="0">
                <a:solidFill>
                  <a:srgbClr val="0000FF"/>
                </a:solidFill>
              </a:rPr>
              <a:t>パターンの生成過程モデルが提案されている</a:t>
            </a:r>
            <a:endParaRPr lang="en-US" altLang="ja-JP" sz="2800" dirty="0">
              <a:solidFill>
                <a:srgbClr val="0000FF"/>
              </a:solidFill>
            </a:endParaRPr>
          </a:p>
          <a:p>
            <a:pPr marL="623888" lvl="1" indent="-261938"/>
            <a:r>
              <a:rPr lang="ja-JP" altLang="en-US" sz="2200" dirty="0"/>
              <a:t>音声</a:t>
            </a:r>
            <a:r>
              <a:rPr lang="ja-JP" altLang="en-US" sz="2200" dirty="0" smtClean="0"/>
              <a:t>の</a:t>
            </a:r>
            <a:r>
              <a:rPr lang="en-US" altLang="ja-JP" sz="2200" dirty="0" smtClean="0"/>
              <a:t>F</a:t>
            </a:r>
            <a:r>
              <a:rPr lang="en-US" altLang="ja-JP" sz="2200" baseline="-10000" dirty="0" smtClean="0"/>
              <a:t>0</a:t>
            </a:r>
            <a:r>
              <a:rPr lang="ja-JP" altLang="en-US" sz="2200" dirty="0" smtClean="0"/>
              <a:t>パターン</a:t>
            </a:r>
            <a:r>
              <a:rPr lang="ja-JP" altLang="en-US" sz="2200" dirty="0"/>
              <a:t>は甲状軟骨の</a:t>
            </a:r>
            <a:r>
              <a:rPr lang="ja-JP" altLang="en-US" sz="2200" dirty="0" smtClean="0"/>
              <a:t>運動（フレーズ・アクセントの</a:t>
            </a:r>
            <a:r>
              <a:rPr lang="ja-JP" altLang="en-US" sz="2200" dirty="0"/>
              <a:t>強さ</a:t>
            </a:r>
            <a:r>
              <a:rPr lang="ja-JP" altLang="en-US" sz="2200" dirty="0" smtClean="0"/>
              <a:t>・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タイミング</a:t>
            </a:r>
            <a:r>
              <a:rPr lang="ja-JP" altLang="en-US" sz="2200" dirty="0"/>
              <a:t>に相当）</a:t>
            </a:r>
            <a:r>
              <a:rPr lang="ja-JP" altLang="en-US" sz="2200" dirty="0" smtClean="0"/>
              <a:t>によって制御される </a:t>
            </a:r>
            <a:endParaRPr lang="en-US" altLang="ja-JP" sz="2200" dirty="0" smtClean="0"/>
          </a:p>
          <a:p>
            <a:pPr marL="623888" lvl="1" indent="-261938"/>
            <a:endParaRPr lang="en-US" altLang="ja-JP" sz="1000" dirty="0"/>
          </a:p>
          <a:p>
            <a:pPr marL="361950" lvl="1" indent="0">
              <a:buNone/>
            </a:pPr>
            <a:r>
              <a:rPr lang="ja-JP" altLang="en-US" sz="2200" dirty="0" smtClean="0"/>
              <a:t>⇒ </a:t>
            </a:r>
            <a:r>
              <a:rPr lang="ja-JP" altLang="en-US" sz="2200" b="1" dirty="0">
                <a:solidFill>
                  <a:srgbClr val="FF0066"/>
                </a:solidFill>
              </a:rPr>
              <a:t>藤崎</a:t>
            </a:r>
            <a:r>
              <a:rPr lang="ja-JP" altLang="en-US" sz="2200" b="1" dirty="0" smtClean="0">
                <a:solidFill>
                  <a:srgbClr val="FF0066"/>
                </a:solidFill>
              </a:rPr>
              <a:t>モデル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ja-JP" sz="1600" dirty="0"/>
              <a:t>[Fujisaki 1969</a:t>
            </a:r>
            <a:r>
              <a:rPr lang="en-US" altLang="ja-JP" sz="1600" dirty="0" smtClean="0"/>
              <a:t>]</a:t>
            </a:r>
            <a:r>
              <a:rPr lang="ja-JP" altLang="en-US" sz="2400" dirty="0" smtClean="0"/>
              <a:t>：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　　　</a:t>
            </a:r>
            <a:r>
              <a:rPr lang="ja-JP" altLang="en-US" sz="2000" dirty="0" smtClean="0"/>
              <a:t>甲状</a:t>
            </a:r>
            <a:r>
              <a:rPr lang="ja-JP" altLang="en-US" sz="2000" dirty="0"/>
              <a:t>軟骨に</a:t>
            </a:r>
            <a:r>
              <a:rPr lang="ja-JP" altLang="en-US" sz="2000" dirty="0" smtClean="0"/>
              <a:t>よる</a:t>
            </a:r>
            <a:r>
              <a:rPr lang="en-US" altLang="ja-JP" sz="2000" dirty="0"/>
              <a:t>F</a:t>
            </a:r>
            <a:r>
              <a:rPr lang="en-US" altLang="ja-JP" sz="2000" baseline="-10000" dirty="0"/>
              <a:t>0</a:t>
            </a:r>
            <a:r>
              <a:rPr lang="ja-JP" altLang="en-US" sz="2000" dirty="0" smtClean="0"/>
              <a:t>パターンの生成過程を模擬したモデル</a:t>
            </a:r>
            <a:endParaRPr lang="en-US" altLang="ja-JP" sz="2400" dirty="0"/>
          </a:p>
          <a:p>
            <a:pPr marL="623888" lvl="1" indent="-261938"/>
            <a:r>
              <a:rPr lang="ja-JP" altLang="en-US" sz="2200" dirty="0" smtClean="0"/>
              <a:t>音声から</a:t>
            </a:r>
            <a:r>
              <a:rPr lang="ja-JP" altLang="en-US" sz="2200" dirty="0" smtClean="0">
                <a:solidFill>
                  <a:srgbClr val="FF0066"/>
                </a:solidFill>
              </a:rPr>
              <a:t>甲状軟骨の運動</a:t>
            </a:r>
            <a:r>
              <a:rPr lang="ja-JP" altLang="en-US" sz="2200" dirty="0" smtClean="0"/>
              <a:t>を推定できれば</a:t>
            </a:r>
            <a:r>
              <a:rPr lang="ja-JP" altLang="en-US" sz="2000" dirty="0" smtClean="0"/>
              <a:t>運動パラメータの操作を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介した「自然さ」を保証したフレーズ・アクセントの変換を実現可能</a:t>
            </a:r>
            <a:endParaRPr lang="en-US" altLang="ja-JP" sz="20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39830" y="5078188"/>
            <a:ext cx="4220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 smtClean="0">
                <a:solidFill>
                  <a:srgbClr val="FF0066"/>
                </a:solidFill>
              </a:rPr>
              <a:t>話し方の「自然さ」は，この制御メカニズム</a:t>
            </a:r>
            <a:r>
              <a:rPr kumimoji="1" lang="en-US" altLang="ja-JP" dirty="0" smtClean="0">
                <a:solidFill>
                  <a:srgbClr val="FF0066"/>
                </a:solidFill>
              </a:rPr>
              <a:t/>
            </a:r>
            <a:br>
              <a:rPr kumimoji="1" lang="en-US" altLang="ja-JP" dirty="0" smtClean="0">
                <a:solidFill>
                  <a:srgbClr val="FF0066"/>
                </a:solidFill>
              </a:rPr>
            </a:br>
            <a:r>
              <a:rPr kumimoji="1" lang="ja-JP" altLang="en-US" dirty="0" smtClean="0">
                <a:solidFill>
                  <a:srgbClr val="FF0066"/>
                </a:solidFill>
              </a:rPr>
              <a:t>に即しているかどうかに相当</a:t>
            </a:r>
            <a:endParaRPr kumimoji="1" lang="ja-JP" altLang="en-US" dirty="0">
              <a:solidFill>
                <a:srgbClr val="FF0066"/>
              </a:solidFill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4228646" y="5063673"/>
            <a:ext cx="551543" cy="274611"/>
          </a:xfrm>
          <a:custGeom>
            <a:avLst/>
            <a:gdLst>
              <a:gd name="connsiteX0" fmla="*/ 0 w 551543"/>
              <a:gd name="connsiteY0" fmla="*/ 0 h 268805"/>
              <a:gd name="connsiteX1" fmla="*/ 130629 w 551543"/>
              <a:gd name="connsiteY1" fmla="*/ 145143 h 268805"/>
              <a:gd name="connsiteX2" fmla="*/ 348343 w 551543"/>
              <a:gd name="connsiteY2" fmla="*/ 217715 h 268805"/>
              <a:gd name="connsiteX3" fmla="*/ 551543 w 551543"/>
              <a:gd name="connsiteY3" fmla="*/ 261258 h 268805"/>
              <a:gd name="connsiteX0" fmla="*/ 0 w 551543"/>
              <a:gd name="connsiteY0" fmla="*/ 0 h 274363"/>
              <a:gd name="connsiteX1" fmla="*/ 130629 w 551543"/>
              <a:gd name="connsiteY1" fmla="*/ 145143 h 274363"/>
              <a:gd name="connsiteX2" fmla="*/ 322943 w 551543"/>
              <a:gd name="connsiteY2" fmla="*/ 249465 h 274363"/>
              <a:gd name="connsiteX3" fmla="*/ 551543 w 551543"/>
              <a:gd name="connsiteY3" fmla="*/ 261258 h 274363"/>
              <a:gd name="connsiteX0" fmla="*/ 0 w 551543"/>
              <a:gd name="connsiteY0" fmla="*/ 0 h 284495"/>
              <a:gd name="connsiteX1" fmla="*/ 130629 w 551543"/>
              <a:gd name="connsiteY1" fmla="*/ 145143 h 284495"/>
              <a:gd name="connsiteX2" fmla="*/ 322943 w 551543"/>
              <a:gd name="connsiteY2" fmla="*/ 249465 h 284495"/>
              <a:gd name="connsiteX3" fmla="*/ 551543 w 551543"/>
              <a:gd name="connsiteY3" fmla="*/ 273958 h 284495"/>
              <a:gd name="connsiteX0" fmla="*/ 0 w 551543"/>
              <a:gd name="connsiteY0" fmla="*/ 0 h 280371"/>
              <a:gd name="connsiteX1" fmla="*/ 130629 w 551543"/>
              <a:gd name="connsiteY1" fmla="*/ 145143 h 280371"/>
              <a:gd name="connsiteX2" fmla="*/ 322943 w 551543"/>
              <a:gd name="connsiteY2" fmla="*/ 249465 h 280371"/>
              <a:gd name="connsiteX3" fmla="*/ 551543 w 551543"/>
              <a:gd name="connsiteY3" fmla="*/ 273958 h 280371"/>
              <a:gd name="connsiteX0" fmla="*/ 0 w 551543"/>
              <a:gd name="connsiteY0" fmla="*/ 0 h 274611"/>
              <a:gd name="connsiteX1" fmla="*/ 130629 w 551543"/>
              <a:gd name="connsiteY1" fmla="*/ 145143 h 274611"/>
              <a:gd name="connsiteX2" fmla="*/ 322943 w 551543"/>
              <a:gd name="connsiteY2" fmla="*/ 249465 h 274611"/>
              <a:gd name="connsiteX3" fmla="*/ 551543 w 551543"/>
              <a:gd name="connsiteY3" fmla="*/ 273958 h 27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543" h="274611">
                <a:moveTo>
                  <a:pt x="0" y="0"/>
                </a:moveTo>
                <a:cubicBezTo>
                  <a:pt x="36286" y="54428"/>
                  <a:pt x="76805" y="103566"/>
                  <a:pt x="130629" y="145143"/>
                </a:cubicBezTo>
                <a:cubicBezTo>
                  <a:pt x="184453" y="186720"/>
                  <a:pt x="252791" y="227996"/>
                  <a:pt x="322943" y="249465"/>
                </a:cubicBezTo>
                <a:cubicBezTo>
                  <a:pt x="393095" y="270934"/>
                  <a:pt x="491558" y="276755"/>
                  <a:pt x="551543" y="273958"/>
                </a:cubicBezTo>
              </a:path>
            </a:pathLst>
          </a:custGeom>
          <a:noFill/>
          <a:ln w="28575">
            <a:solidFill>
              <a:srgbClr val="FF006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877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藤崎モデルのパラメータ</a:t>
            </a:r>
            <a:r>
              <a:rPr lang="ja-JP" altLang="en-US" dirty="0" smtClean="0"/>
              <a:t>推定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999" y="972000"/>
            <a:ext cx="8836997" cy="5789612"/>
          </a:xfrm>
        </p:spPr>
        <p:txBody>
          <a:bodyPr/>
          <a:lstStyle/>
          <a:p>
            <a:r>
              <a:rPr kumimoji="1" lang="ja-JP" altLang="en-US" sz="2800" dirty="0" smtClean="0">
                <a:solidFill>
                  <a:srgbClr val="0000FF"/>
                </a:solidFill>
              </a:rPr>
              <a:t>藤崎モデルのパラメータ推定の難しさ</a:t>
            </a:r>
            <a:endParaRPr kumimoji="1" lang="en-US" altLang="ja-JP" sz="2800" dirty="0" smtClean="0">
              <a:solidFill>
                <a:srgbClr val="0000FF"/>
              </a:solidFill>
            </a:endParaRPr>
          </a:p>
          <a:p>
            <a:pPr marL="628650" lvl="1" indent="-266700"/>
            <a:r>
              <a:rPr lang="ja-JP" altLang="en-US" sz="2200" dirty="0" smtClean="0"/>
              <a:t>藤崎モデルはフレーズ・アクセントに対応する運動成分の</a:t>
            </a:r>
            <a:r>
              <a:rPr lang="ja-JP" altLang="en-US" sz="2200" b="1" u="sng" dirty="0" smtClean="0"/>
              <a:t>和</a:t>
            </a:r>
            <a:r>
              <a:rPr lang="ja-JP" altLang="en-US" sz="2200" dirty="0" smtClean="0"/>
              <a:t>で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表される為，パラメータ推定は不良設定の逆問題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000" dirty="0" smtClean="0"/>
              <a:t>（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7+3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を解くのは簡単でも </a:t>
            </a:r>
            <a:r>
              <a:rPr lang="en-US" altLang="ja-JP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+ y </a:t>
            </a:r>
            <a:r>
              <a:rPr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10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となる </a:t>
            </a:r>
            <a:r>
              <a:rPr lang="en-US" altLang="ja-JP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の解は無数に存在）</a:t>
            </a:r>
            <a:endParaRPr lang="en-US" altLang="ja-JP" sz="2000" dirty="0" smtClean="0"/>
          </a:p>
          <a:p>
            <a:pPr marL="628650" lvl="1" indent="-266700"/>
            <a:endParaRPr lang="en-US" altLang="ja-JP" sz="2400" dirty="0"/>
          </a:p>
          <a:p>
            <a:pPr marL="628650" lvl="1" indent="-266700"/>
            <a:endParaRPr lang="en-US" altLang="ja-JP" sz="2400" dirty="0" smtClean="0"/>
          </a:p>
          <a:p>
            <a:pPr marL="628650" lvl="1" indent="-266700"/>
            <a:endParaRPr lang="en-US" altLang="ja-JP" sz="2400" dirty="0"/>
          </a:p>
          <a:p>
            <a:pPr marL="628650" lvl="1" indent="-266700"/>
            <a:endParaRPr lang="en-US" altLang="ja-JP" sz="2400" dirty="0" smtClean="0"/>
          </a:p>
          <a:p>
            <a:pPr marL="628650" lvl="1" indent="-266700"/>
            <a:endParaRPr lang="en-US" altLang="ja-JP" sz="2400" dirty="0"/>
          </a:p>
          <a:p>
            <a:pPr marL="628650" lvl="1" indent="-266700"/>
            <a:endParaRPr lang="en-US" altLang="ja-JP" sz="2400" dirty="0" smtClean="0"/>
          </a:p>
          <a:p>
            <a:pPr marL="628650" lvl="1" indent="-266700"/>
            <a:endParaRPr lang="en-US" altLang="ja-JP" sz="1000" dirty="0" smtClean="0"/>
          </a:p>
          <a:p>
            <a:pPr marL="274638" indent="-266700"/>
            <a:r>
              <a:rPr lang="ja-JP" altLang="en-US" dirty="0">
                <a:solidFill>
                  <a:srgbClr val="0000FF"/>
                </a:solidFill>
              </a:rPr>
              <a:t>解決</a:t>
            </a:r>
            <a:r>
              <a:rPr lang="ja-JP" altLang="en-US" dirty="0" smtClean="0">
                <a:solidFill>
                  <a:srgbClr val="0000FF"/>
                </a:solidFill>
              </a:rPr>
              <a:t>の手がかり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lvl="1"/>
            <a:r>
              <a:rPr lang="ja-JP" altLang="en-US" dirty="0" smtClean="0"/>
              <a:t>自然音声におけるフレーズ・アクセント成分には統計的な偏りが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存在　</a:t>
            </a:r>
            <a:r>
              <a:rPr lang="ja-JP" altLang="en-US" dirty="0" smtClean="0">
                <a:solidFill>
                  <a:srgbClr val="FF0066"/>
                </a:solidFill>
              </a:rPr>
              <a:t>→ 逆問題解決の手がかり</a:t>
            </a:r>
            <a:endParaRPr kumimoji="1" lang="ja-JP" altLang="en-US" sz="2400" dirty="0">
              <a:solidFill>
                <a:srgbClr val="FF0066"/>
              </a:solidFill>
            </a:endParaRPr>
          </a:p>
        </p:txBody>
      </p:sp>
      <p:grpSp>
        <p:nvGrpSpPr>
          <p:cNvPr id="4" name="グループ化 16384"/>
          <p:cNvGrpSpPr>
            <a:grpSpLocks/>
          </p:cNvGrpSpPr>
          <p:nvPr/>
        </p:nvGrpSpPr>
        <p:grpSpPr bwMode="auto">
          <a:xfrm>
            <a:off x="2160000" y="3068196"/>
            <a:ext cx="6665589" cy="1992803"/>
            <a:chOff x="2789596" y="2960289"/>
            <a:chExt cx="3753367" cy="1122689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V="1">
              <a:off x="2981943" y="3158985"/>
              <a:ext cx="1066" cy="2675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2812574" y="3426484"/>
              <a:ext cx="115789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981943" y="3692919"/>
              <a:ext cx="1066" cy="26536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3118291" y="3854911"/>
              <a:ext cx="220500" cy="103377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9" name="Rectangle 17"/>
            <p:cNvSpPr>
              <a:spLocks noChangeArrowheads="1"/>
            </p:cNvSpPr>
            <p:nvPr/>
          </p:nvSpPr>
          <p:spPr bwMode="auto">
            <a:xfrm>
              <a:off x="3474073" y="3890080"/>
              <a:ext cx="69239" cy="68207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3661551" y="3871962"/>
              <a:ext cx="171500" cy="86325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" name="Line 19"/>
            <p:cNvSpPr>
              <a:spLocks noChangeShapeType="1"/>
            </p:cNvSpPr>
            <p:nvPr/>
          </p:nvSpPr>
          <p:spPr bwMode="auto">
            <a:xfrm flipV="1">
              <a:off x="2896726" y="3295399"/>
              <a:ext cx="2130" cy="131085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auto">
            <a:xfrm>
              <a:off x="2881813" y="3253835"/>
              <a:ext cx="33022" cy="41564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2881813" y="3253835"/>
              <a:ext cx="33022" cy="41564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4" name="Line 22"/>
            <p:cNvSpPr>
              <a:spLocks noChangeShapeType="1"/>
            </p:cNvSpPr>
            <p:nvPr/>
          </p:nvSpPr>
          <p:spPr bwMode="auto">
            <a:xfrm flipV="1">
              <a:off x="3424008" y="3380658"/>
              <a:ext cx="2130" cy="45826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3406965" y="3339094"/>
              <a:ext cx="34087" cy="41564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3406965" y="3339094"/>
              <a:ext cx="34087" cy="41564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>
              <a:off x="3883116" y="3426484"/>
              <a:ext cx="0" cy="44761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8" name="Freeform 26"/>
            <p:cNvSpPr>
              <a:spLocks/>
            </p:cNvSpPr>
            <p:nvPr/>
          </p:nvSpPr>
          <p:spPr bwMode="auto">
            <a:xfrm>
              <a:off x="3866073" y="3471245"/>
              <a:ext cx="35152" cy="41564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>
              <a:off x="3866073" y="3471245"/>
              <a:ext cx="35152" cy="41564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0" name="Rectangle 28"/>
            <p:cNvSpPr>
              <a:spLocks noChangeArrowheads="1"/>
            </p:cNvSpPr>
            <p:nvPr/>
          </p:nvSpPr>
          <p:spPr bwMode="auto">
            <a:xfrm>
              <a:off x="4321986" y="3209074"/>
              <a:ext cx="598652" cy="349562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1" name="Rectangle 29"/>
            <p:cNvSpPr>
              <a:spLocks noChangeArrowheads="1"/>
            </p:cNvSpPr>
            <p:nvPr/>
          </p:nvSpPr>
          <p:spPr bwMode="auto">
            <a:xfrm>
              <a:off x="4321986" y="3735548"/>
              <a:ext cx="598652" cy="347430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2" name="Line 30"/>
            <p:cNvSpPr>
              <a:spLocks noChangeShapeType="1"/>
            </p:cNvSpPr>
            <p:nvPr/>
          </p:nvSpPr>
          <p:spPr bwMode="auto">
            <a:xfrm>
              <a:off x="4070595" y="3382790"/>
              <a:ext cx="24286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lg" len="lg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auto">
            <a:xfrm>
              <a:off x="4376312" y="3370001"/>
              <a:ext cx="34087" cy="26643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>
              <a:off x="4070595" y="3908197"/>
              <a:ext cx="24286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lg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4376312" y="3894343"/>
              <a:ext cx="34087" cy="27709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4920638" y="3382790"/>
              <a:ext cx="169370" cy="211016"/>
            </a:xfrm>
            <a:custGeom>
              <a:avLst/>
              <a:gdLst>
                <a:gd name="T0" fmla="*/ 0 w 226"/>
                <a:gd name="T1" fmla="*/ 0 h 338"/>
                <a:gd name="T2" fmla="*/ 226 w 226"/>
                <a:gd name="T3" fmla="*/ 0 h 338"/>
                <a:gd name="T4" fmla="*/ 226 w 226"/>
                <a:gd name="T5" fmla="*/ 338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0"/>
                  </a:moveTo>
                  <a:lnTo>
                    <a:pt x="226" y="0"/>
                  </a:lnTo>
                  <a:lnTo>
                    <a:pt x="226" y="33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7" name="Freeform 40"/>
            <p:cNvSpPr>
              <a:spLocks/>
            </p:cNvSpPr>
            <p:nvPr/>
          </p:nvSpPr>
          <p:spPr bwMode="auto">
            <a:xfrm>
              <a:off x="4920638" y="3701445"/>
              <a:ext cx="169370" cy="206753"/>
            </a:xfrm>
            <a:custGeom>
              <a:avLst/>
              <a:gdLst>
                <a:gd name="T0" fmla="*/ 0 w 226"/>
                <a:gd name="T1" fmla="*/ 338 h 338"/>
                <a:gd name="T2" fmla="*/ 226 w 226"/>
                <a:gd name="T3" fmla="*/ 338 h 338"/>
                <a:gd name="T4" fmla="*/ 226 w 226"/>
                <a:gd name="T5" fmla="*/ 0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338"/>
                  </a:moveTo>
                  <a:lnTo>
                    <a:pt x="226" y="338"/>
                  </a:lnTo>
                  <a:lnTo>
                    <a:pt x="22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2000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8" name="Line 43"/>
            <p:cNvSpPr>
              <a:spLocks noChangeShapeType="1"/>
            </p:cNvSpPr>
            <p:nvPr/>
          </p:nvSpPr>
          <p:spPr bwMode="auto">
            <a:xfrm>
              <a:off x="5140072" y="3647092"/>
              <a:ext cx="25565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9" name="Line 46"/>
            <p:cNvSpPr>
              <a:spLocks noChangeShapeType="1"/>
            </p:cNvSpPr>
            <p:nvPr/>
          </p:nvSpPr>
          <p:spPr bwMode="auto">
            <a:xfrm flipV="1">
              <a:off x="5567224" y="3497889"/>
              <a:ext cx="0" cy="2675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0" name="Line 49"/>
            <p:cNvSpPr>
              <a:spLocks noChangeShapeType="1"/>
            </p:cNvSpPr>
            <p:nvPr/>
          </p:nvSpPr>
          <p:spPr bwMode="auto">
            <a:xfrm>
              <a:off x="5395724" y="3765389"/>
              <a:ext cx="114723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1" name="Freeform 124"/>
            <p:cNvSpPr>
              <a:spLocks/>
            </p:cNvSpPr>
            <p:nvPr/>
          </p:nvSpPr>
          <p:spPr bwMode="auto">
            <a:xfrm>
              <a:off x="5479877" y="3588476"/>
              <a:ext cx="1013021" cy="131086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57" y="60"/>
                </a:cxn>
                <a:cxn ang="0">
                  <a:pos x="109" y="23"/>
                </a:cxn>
                <a:cxn ang="0">
                  <a:pos x="183" y="3"/>
                </a:cxn>
                <a:cxn ang="0">
                  <a:pos x="336" y="42"/>
                </a:cxn>
                <a:cxn ang="0">
                  <a:pos x="489" y="84"/>
                </a:cxn>
                <a:cxn ang="0">
                  <a:pos x="624" y="117"/>
                </a:cxn>
                <a:cxn ang="0">
                  <a:pos x="708" y="138"/>
                </a:cxn>
                <a:cxn ang="0">
                  <a:pos x="747" y="125"/>
                </a:cxn>
                <a:cxn ang="0">
                  <a:pos x="807" y="60"/>
                </a:cxn>
                <a:cxn ang="0">
                  <a:pos x="885" y="33"/>
                </a:cxn>
                <a:cxn ang="0">
                  <a:pos x="1023" y="81"/>
                </a:cxn>
                <a:cxn ang="0">
                  <a:pos x="1167" y="126"/>
                </a:cxn>
                <a:cxn ang="0">
                  <a:pos x="1255" y="151"/>
                </a:cxn>
                <a:cxn ang="0">
                  <a:pos x="1341" y="171"/>
                </a:cxn>
              </a:cxnLst>
              <a:rect l="0" t="0" r="r" b="b"/>
              <a:pathLst>
                <a:path w="1341" h="171">
                  <a:moveTo>
                    <a:pt x="0" y="120"/>
                  </a:moveTo>
                  <a:cubicBezTo>
                    <a:pt x="9" y="110"/>
                    <a:pt x="39" y="76"/>
                    <a:pt x="57" y="60"/>
                  </a:cubicBezTo>
                  <a:cubicBezTo>
                    <a:pt x="75" y="44"/>
                    <a:pt x="88" y="32"/>
                    <a:pt x="109" y="23"/>
                  </a:cubicBezTo>
                  <a:cubicBezTo>
                    <a:pt x="130" y="14"/>
                    <a:pt x="145" y="0"/>
                    <a:pt x="183" y="3"/>
                  </a:cubicBezTo>
                  <a:cubicBezTo>
                    <a:pt x="221" y="6"/>
                    <a:pt x="285" y="29"/>
                    <a:pt x="336" y="42"/>
                  </a:cubicBezTo>
                  <a:cubicBezTo>
                    <a:pt x="387" y="55"/>
                    <a:pt x="441" y="72"/>
                    <a:pt x="489" y="84"/>
                  </a:cubicBezTo>
                  <a:cubicBezTo>
                    <a:pt x="537" y="96"/>
                    <a:pt x="588" y="108"/>
                    <a:pt x="624" y="117"/>
                  </a:cubicBezTo>
                  <a:cubicBezTo>
                    <a:pt x="660" y="126"/>
                    <a:pt x="688" y="137"/>
                    <a:pt x="708" y="138"/>
                  </a:cubicBezTo>
                  <a:cubicBezTo>
                    <a:pt x="728" y="139"/>
                    <a:pt x="730" y="138"/>
                    <a:pt x="747" y="125"/>
                  </a:cubicBezTo>
                  <a:cubicBezTo>
                    <a:pt x="764" y="112"/>
                    <a:pt x="784" y="75"/>
                    <a:pt x="807" y="60"/>
                  </a:cubicBezTo>
                  <a:cubicBezTo>
                    <a:pt x="830" y="45"/>
                    <a:pt x="849" y="30"/>
                    <a:pt x="885" y="33"/>
                  </a:cubicBezTo>
                  <a:cubicBezTo>
                    <a:pt x="921" y="36"/>
                    <a:pt x="976" y="66"/>
                    <a:pt x="1023" y="81"/>
                  </a:cubicBezTo>
                  <a:cubicBezTo>
                    <a:pt x="1070" y="96"/>
                    <a:pt x="1128" y="114"/>
                    <a:pt x="1167" y="126"/>
                  </a:cubicBezTo>
                  <a:cubicBezTo>
                    <a:pt x="1206" y="138"/>
                    <a:pt x="1226" y="143"/>
                    <a:pt x="1255" y="151"/>
                  </a:cubicBezTo>
                  <a:cubicBezTo>
                    <a:pt x="1284" y="159"/>
                    <a:pt x="1327" y="168"/>
                    <a:pt x="1341" y="171"/>
                  </a:cubicBezTo>
                </a:path>
              </a:pathLst>
            </a:custGeom>
            <a:noFill/>
            <a:ln w="12700" cap="flat" cmpd="sng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2" name="Freeform 123"/>
            <p:cNvSpPr>
              <a:spLocks/>
            </p:cNvSpPr>
            <p:nvPr/>
          </p:nvSpPr>
          <p:spPr bwMode="auto">
            <a:xfrm>
              <a:off x="5647115" y="3563965"/>
              <a:ext cx="861761" cy="158794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66" y="60"/>
                </a:cxn>
                <a:cxn ang="0">
                  <a:pos x="130" y="76"/>
                </a:cxn>
                <a:cxn ang="0">
                  <a:pos x="166" y="67"/>
                </a:cxn>
                <a:cxn ang="0">
                  <a:pos x="217" y="19"/>
                </a:cxn>
                <a:cxn ang="0">
                  <a:pos x="250" y="7"/>
                </a:cxn>
                <a:cxn ang="0">
                  <a:pos x="328" y="16"/>
                </a:cxn>
                <a:cxn ang="0">
                  <a:pos x="415" y="49"/>
                </a:cxn>
                <a:cxn ang="0">
                  <a:pos x="457" y="76"/>
                </a:cxn>
                <a:cxn ang="0">
                  <a:pos x="475" y="130"/>
                </a:cxn>
                <a:cxn ang="0">
                  <a:pos x="502" y="160"/>
                </a:cxn>
                <a:cxn ang="0">
                  <a:pos x="534" y="148"/>
                </a:cxn>
                <a:cxn ang="0">
                  <a:pos x="580" y="91"/>
                </a:cxn>
                <a:cxn ang="0">
                  <a:pos x="622" y="58"/>
                </a:cxn>
                <a:cxn ang="0">
                  <a:pos x="640" y="31"/>
                </a:cxn>
                <a:cxn ang="0">
                  <a:pos x="673" y="4"/>
                </a:cxn>
                <a:cxn ang="0">
                  <a:pos x="706" y="7"/>
                </a:cxn>
                <a:cxn ang="0">
                  <a:pos x="734" y="40"/>
                </a:cxn>
                <a:cxn ang="0">
                  <a:pos x="750" y="76"/>
                </a:cxn>
                <a:cxn ang="0">
                  <a:pos x="778" y="103"/>
                </a:cxn>
                <a:cxn ang="0">
                  <a:pos x="818" y="112"/>
                </a:cxn>
                <a:cxn ang="0">
                  <a:pos x="858" y="88"/>
                </a:cxn>
                <a:cxn ang="0">
                  <a:pos x="888" y="70"/>
                </a:cxn>
                <a:cxn ang="0">
                  <a:pos x="912" y="66"/>
                </a:cxn>
                <a:cxn ang="0">
                  <a:pos x="944" y="74"/>
                </a:cxn>
                <a:cxn ang="0">
                  <a:pos x="984" y="92"/>
                </a:cxn>
                <a:cxn ang="0">
                  <a:pos x="1020" y="118"/>
                </a:cxn>
                <a:cxn ang="0">
                  <a:pos x="1040" y="158"/>
                </a:cxn>
                <a:cxn ang="0">
                  <a:pos x="1063" y="184"/>
                </a:cxn>
                <a:cxn ang="0">
                  <a:pos x="1141" y="205"/>
                </a:cxn>
              </a:cxnLst>
              <a:rect l="0" t="0" r="r" b="b"/>
              <a:pathLst>
                <a:path w="1141" h="205">
                  <a:moveTo>
                    <a:pt x="0" y="40"/>
                  </a:moveTo>
                  <a:cubicBezTo>
                    <a:pt x="11" y="43"/>
                    <a:pt x="44" y="54"/>
                    <a:pt x="66" y="60"/>
                  </a:cubicBezTo>
                  <a:cubicBezTo>
                    <a:pt x="88" y="66"/>
                    <a:pt x="113" y="75"/>
                    <a:pt x="130" y="76"/>
                  </a:cubicBezTo>
                  <a:cubicBezTo>
                    <a:pt x="147" y="77"/>
                    <a:pt x="152" y="76"/>
                    <a:pt x="166" y="67"/>
                  </a:cubicBezTo>
                  <a:cubicBezTo>
                    <a:pt x="180" y="58"/>
                    <a:pt x="203" y="29"/>
                    <a:pt x="217" y="19"/>
                  </a:cubicBezTo>
                  <a:cubicBezTo>
                    <a:pt x="231" y="9"/>
                    <a:pt x="232" y="7"/>
                    <a:pt x="250" y="7"/>
                  </a:cubicBezTo>
                  <a:cubicBezTo>
                    <a:pt x="268" y="7"/>
                    <a:pt x="301" y="9"/>
                    <a:pt x="328" y="16"/>
                  </a:cubicBezTo>
                  <a:cubicBezTo>
                    <a:pt x="355" y="23"/>
                    <a:pt x="394" y="39"/>
                    <a:pt x="415" y="49"/>
                  </a:cubicBezTo>
                  <a:cubicBezTo>
                    <a:pt x="436" y="59"/>
                    <a:pt x="447" y="63"/>
                    <a:pt x="457" y="76"/>
                  </a:cubicBezTo>
                  <a:cubicBezTo>
                    <a:pt x="467" y="89"/>
                    <a:pt x="468" y="116"/>
                    <a:pt x="475" y="130"/>
                  </a:cubicBezTo>
                  <a:cubicBezTo>
                    <a:pt x="482" y="144"/>
                    <a:pt x="492" y="157"/>
                    <a:pt x="502" y="160"/>
                  </a:cubicBezTo>
                  <a:cubicBezTo>
                    <a:pt x="512" y="163"/>
                    <a:pt x="521" y="160"/>
                    <a:pt x="534" y="148"/>
                  </a:cubicBezTo>
                  <a:cubicBezTo>
                    <a:pt x="547" y="136"/>
                    <a:pt x="565" y="106"/>
                    <a:pt x="580" y="91"/>
                  </a:cubicBezTo>
                  <a:cubicBezTo>
                    <a:pt x="595" y="76"/>
                    <a:pt x="612" y="68"/>
                    <a:pt x="622" y="58"/>
                  </a:cubicBezTo>
                  <a:cubicBezTo>
                    <a:pt x="632" y="48"/>
                    <a:pt x="632" y="40"/>
                    <a:pt x="640" y="31"/>
                  </a:cubicBezTo>
                  <a:cubicBezTo>
                    <a:pt x="648" y="22"/>
                    <a:pt x="662" y="8"/>
                    <a:pt x="673" y="4"/>
                  </a:cubicBezTo>
                  <a:cubicBezTo>
                    <a:pt x="684" y="0"/>
                    <a:pt x="696" y="1"/>
                    <a:pt x="706" y="7"/>
                  </a:cubicBezTo>
                  <a:cubicBezTo>
                    <a:pt x="716" y="13"/>
                    <a:pt x="727" y="28"/>
                    <a:pt x="734" y="40"/>
                  </a:cubicBezTo>
                  <a:cubicBezTo>
                    <a:pt x="741" y="52"/>
                    <a:pt x="743" y="66"/>
                    <a:pt x="750" y="76"/>
                  </a:cubicBezTo>
                  <a:cubicBezTo>
                    <a:pt x="757" y="86"/>
                    <a:pt x="767" y="97"/>
                    <a:pt x="778" y="103"/>
                  </a:cubicBezTo>
                  <a:cubicBezTo>
                    <a:pt x="789" y="109"/>
                    <a:pt x="805" y="114"/>
                    <a:pt x="818" y="112"/>
                  </a:cubicBezTo>
                  <a:cubicBezTo>
                    <a:pt x="831" y="110"/>
                    <a:pt x="846" y="95"/>
                    <a:pt x="858" y="88"/>
                  </a:cubicBezTo>
                  <a:cubicBezTo>
                    <a:pt x="870" y="81"/>
                    <a:pt x="879" y="74"/>
                    <a:pt x="888" y="70"/>
                  </a:cubicBezTo>
                  <a:cubicBezTo>
                    <a:pt x="897" y="66"/>
                    <a:pt x="903" y="65"/>
                    <a:pt x="912" y="66"/>
                  </a:cubicBezTo>
                  <a:cubicBezTo>
                    <a:pt x="921" y="67"/>
                    <a:pt x="932" y="70"/>
                    <a:pt x="944" y="74"/>
                  </a:cubicBezTo>
                  <a:cubicBezTo>
                    <a:pt x="956" y="78"/>
                    <a:pt x="971" y="85"/>
                    <a:pt x="984" y="92"/>
                  </a:cubicBezTo>
                  <a:cubicBezTo>
                    <a:pt x="997" y="99"/>
                    <a:pt x="1011" y="107"/>
                    <a:pt x="1020" y="118"/>
                  </a:cubicBezTo>
                  <a:cubicBezTo>
                    <a:pt x="1029" y="129"/>
                    <a:pt x="1033" y="147"/>
                    <a:pt x="1040" y="158"/>
                  </a:cubicBezTo>
                  <a:cubicBezTo>
                    <a:pt x="1047" y="169"/>
                    <a:pt x="1046" y="176"/>
                    <a:pt x="1063" y="184"/>
                  </a:cubicBezTo>
                  <a:cubicBezTo>
                    <a:pt x="1080" y="192"/>
                    <a:pt x="1111" y="197"/>
                    <a:pt x="1141" y="205"/>
                  </a:cubicBezTo>
                </a:path>
              </a:pathLst>
            </a:custGeom>
            <a:noFill/>
            <a:ln w="2857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3" name="テキスト ボックス 383"/>
            <p:cNvSpPr txBox="1">
              <a:spLocks noChangeArrowheads="1"/>
            </p:cNvSpPr>
            <p:nvPr/>
          </p:nvSpPr>
          <p:spPr bwMode="auto">
            <a:xfrm>
              <a:off x="2789596" y="2960289"/>
              <a:ext cx="730420" cy="18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1pPr>
              <a:lvl2pPr marL="742950" indent="-28575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2pPr>
              <a:lvl3pPr marL="1143000" indent="-22860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3pPr>
              <a:lvl4pPr marL="1600200" indent="-22860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4pPr>
              <a:lvl5pPr marL="2057400" indent="-22860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lang="ja-JP" altLang="en-US" sz="1600" dirty="0" smtClean="0">
                  <a:solidFill>
                    <a:schemeClr val="tx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フレーズ指令</a:t>
              </a:r>
              <a:endParaRPr lang="ja-JP" altLang="en-US" sz="16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4" name="テキスト ボックス 384"/>
            <p:cNvSpPr txBox="1">
              <a:spLocks noChangeArrowheads="1"/>
            </p:cNvSpPr>
            <p:nvPr/>
          </p:nvSpPr>
          <p:spPr bwMode="auto">
            <a:xfrm>
              <a:off x="2789596" y="3493226"/>
              <a:ext cx="807146" cy="18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1pPr>
              <a:lvl2pPr marL="742950" indent="-28575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2pPr>
              <a:lvl3pPr marL="1143000" indent="-22860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3pPr>
              <a:lvl4pPr marL="1600200" indent="-22860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4pPr>
              <a:lvl5pPr marL="2057400" indent="-22860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lang="ja-JP" altLang="en-US" sz="1600" dirty="0" smtClean="0">
                  <a:solidFill>
                    <a:schemeClr val="tx1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アクセント指令</a:t>
              </a:r>
              <a:endParaRPr lang="ja-JP" altLang="en-US" sz="16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2812574" y="3958287"/>
              <a:ext cx="1157890" cy="106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00" kern="12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  <a:cs typeface="+mn-cs"/>
                </a:defRPr>
              </a:lvl9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20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36" name="フローチャート : 論理和 87"/>
            <p:cNvSpPr>
              <a:spLocks noChangeArrowheads="1"/>
            </p:cNvSpPr>
            <p:nvPr/>
          </p:nvSpPr>
          <p:spPr bwMode="auto">
            <a:xfrm>
              <a:off x="5043925" y="3600645"/>
              <a:ext cx="93854" cy="93877"/>
            </a:xfrm>
            <a:prstGeom prst="flowChartOr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1pPr>
              <a:lvl2pPr marL="742950" indent="-28575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2pPr>
              <a:lvl3pPr marL="1143000" indent="-22860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3pPr>
              <a:lvl4pPr marL="1600200" indent="-22860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4pPr>
              <a:lvl5pPr marL="2057400" indent="-228600"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bg1"/>
                  </a:solidFill>
                  <a:latin typeface="Arial" panose="020B0604020202020204" pitchFamily="34" charset="0"/>
                  <a:ea typeface="ＤＦＰ華康ゴシック体W5" pitchFamily="50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endParaRPr lang="ja-JP" altLang="en-US" sz="40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pic>
          <p:nvPicPr>
            <p:cNvPr id="37" name="図 90" descr="txp_fig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064" y="3818915"/>
              <a:ext cx="364809" cy="174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図 91" descr="txp_fig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064" y="3291071"/>
              <a:ext cx="364809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図 92" descr="txp_fig.pn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226" y="3904005"/>
              <a:ext cx="333376" cy="17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図 93" descr="txp_fig.pn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229" y="3173755"/>
              <a:ext cx="348615" cy="19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図 94" descr="txp_fig.pn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171" y="3332664"/>
              <a:ext cx="253364" cy="17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図 95" descr="txp_fig.pn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807" y="3816375"/>
              <a:ext cx="50292" cy="8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図 96" descr="txp_fig.pn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701" y="3467380"/>
              <a:ext cx="50292" cy="8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図 97" descr="txp_fig.pn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701" y="3993637"/>
              <a:ext cx="50292" cy="8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図 98" descr="txp_fig.pn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0429" y="3150235"/>
              <a:ext cx="348614" cy="19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図 99" descr="txp_fig.pn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131" y="3639346"/>
              <a:ext cx="333375" cy="17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右矢印 46"/>
          <p:cNvSpPr/>
          <p:nvPr/>
        </p:nvSpPr>
        <p:spPr>
          <a:xfrm>
            <a:off x="5235850" y="2860675"/>
            <a:ext cx="1687338" cy="376086"/>
          </a:xfrm>
          <a:prstGeom prst="rightArrow">
            <a:avLst>
              <a:gd name="adj1" fmla="val 100000"/>
              <a:gd name="adj2" fmla="val 33173"/>
            </a:avLst>
          </a:prstGeom>
          <a:gradFill flip="none" rotWithShape="1">
            <a:gsLst>
              <a:gs pos="0">
                <a:srgbClr val="0066FF">
                  <a:alpha val="0"/>
                </a:srgbClr>
              </a:gs>
              <a:gs pos="50000">
                <a:srgbClr val="0066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ja-JP" altLang="en-US" dirty="0" smtClean="0"/>
              <a:t>　　　順問題</a:t>
            </a:r>
            <a:endParaRPr kumimoji="1" lang="ja-JP" altLang="en-US" dirty="0"/>
          </a:p>
        </p:txBody>
      </p:sp>
      <p:sp>
        <p:nvSpPr>
          <p:cNvPr id="50" name="右矢印 49"/>
          <p:cNvSpPr/>
          <p:nvPr/>
        </p:nvSpPr>
        <p:spPr>
          <a:xfrm flipH="1">
            <a:off x="5238297" y="5164289"/>
            <a:ext cx="1687338" cy="376086"/>
          </a:xfrm>
          <a:prstGeom prst="rightArrow">
            <a:avLst>
              <a:gd name="adj1" fmla="val 100000"/>
              <a:gd name="adj2" fmla="val 33173"/>
            </a:avLst>
          </a:prstGeom>
          <a:gradFill>
            <a:gsLst>
              <a:gs pos="0">
                <a:srgbClr val="FF0066">
                  <a:alpha val="0"/>
                </a:srgbClr>
              </a:gs>
              <a:gs pos="50000">
                <a:srgbClr val="FF006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dirty="0"/>
              <a:t>　</a:t>
            </a:r>
            <a:r>
              <a:rPr lang="ja-JP" altLang="en-US" dirty="0" smtClean="0"/>
              <a:t>逆</a:t>
            </a:r>
            <a:r>
              <a:rPr kumimoji="1" lang="ja-JP" altLang="en-US" dirty="0" smtClean="0"/>
              <a:t>問題</a:t>
            </a:r>
            <a:endParaRPr kumimoji="1" lang="ja-JP" altLang="en-US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72980" y="4725144"/>
            <a:ext cx="190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0000FF"/>
                </a:solidFill>
              </a:rPr>
              <a:t>甲状軟骨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337671" y="2877166"/>
            <a:ext cx="1487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66"/>
                </a:solidFill>
                <a:latin typeface="Calibri" panose="020F0502020204030204" pitchFamily="34" charset="0"/>
              </a:rPr>
              <a:t>F</a:t>
            </a:r>
            <a:r>
              <a:rPr kumimoji="1" lang="en-US" altLang="ja-JP" sz="2400" b="1" baseline="-10000" dirty="0" smtClean="0">
                <a:solidFill>
                  <a:srgbClr val="FF0066"/>
                </a:solidFill>
                <a:latin typeface="Calibri" panose="020F0502020204030204" pitchFamily="34" charset="0"/>
              </a:rPr>
              <a:t>0</a:t>
            </a:r>
            <a:r>
              <a:rPr kumimoji="1" lang="ja-JP" altLang="en-US" sz="2400" b="1" dirty="0" smtClean="0">
                <a:solidFill>
                  <a:srgbClr val="FF0066"/>
                </a:solidFill>
              </a:rPr>
              <a:t>パターン</a:t>
            </a:r>
            <a:endParaRPr kumimoji="1" lang="ja-JP" altLang="en-US" sz="2400" b="1" dirty="0">
              <a:solidFill>
                <a:srgbClr val="FF0066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691189" y="319315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臨界制動</a:t>
            </a:r>
            <a:r>
              <a:rPr kumimoji="1" lang="ja-JP" altLang="en-US" sz="1600" dirty="0" smtClean="0"/>
              <a:t>系</a:t>
            </a:r>
            <a:endParaRPr kumimoji="1" lang="ja-JP" altLang="en-US" sz="16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712963" y="414382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臨界制動</a:t>
            </a:r>
            <a:r>
              <a:rPr kumimoji="1" lang="ja-JP" altLang="en-US" sz="1600" dirty="0" smtClean="0"/>
              <a:t>系</a:t>
            </a:r>
            <a:endParaRPr kumimoji="1" lang="ja-JP" altLang="en-US" sz="1600" dirty="0"/>
          </a:p>
        </p:txBody>
      </p:sp>
      <p:grpSp>
        <p:nvGrpSpPr>
          <p:cNvPr id="54" name="グループ化 53"/>
          <p:cNvGrpSpPr/>
          <p:nvPr/>
        </p:nvGrpSpPr>
        <p:grpSpPr>
          <a:xfrm>
            <a:off x="318266" y="2624053"/>
            <a:ext cx="1962592" cy="2077944"/>
            <a:chOff x="305152" y="2057852"/>
            <a:chExt cx="1585642" cy="1678838"/>
          </a:xfrm>
        </p:grpSpPr>
        <p:sp>
          <p:nvSpPr>
            <p:cNvPr id="55" name="フリーフォーム 54"/>
            <p:cNvSpPr/>
            <p:nvPr/>
          </p:nvSpPr>
          <p:spPr bwMode="auto">
            <a:xfrm>
              <a:off x="319251" y="2599836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57" name="フリーフォーム 56"/>
            <p:cNvSpPr/>
            <p:nvPr/>
          </p:nvSpPr>
          <p:spPr bwMode="auto">
            <a:xfrm>
              <a:off x="358135" y="3422290"/>
              <a:ext cx="686306" cy="314400"/>
            </a:xfrm>
            <a:custGeom>
              <a:avLst/>
              <a:gdLst>
                <a:gd name="connsiteX0" fmla="*/ 19195 w 727823"/>
                <a:gd name="connsiteY0" fmla="*/ 137 h 319726"/>
                <a:gd name="connsiteX1" fmla="*/ 145 w 727823"/>
                <a:gd name="connsiteY1" fmla="*/ 85862 h 319726"/>
                <a:gd name="connsiteX2" fmla="*/ 12845 w 727823"/>
                <a:gd name="connsiteY2" fmla="*/ 219212 h 319726"/>
                <a:gd name="connsiteX3" fmla="*/ 54120 w 727823"/>
                <a:gd name="connsiteY3" fmla="*/ 314462 h 319726"/>
                <a:gd name="connsiteX4" fmla="*/ 136670 w 727823"/>
                <a:gd name="connsiteY4" fmla="*/ 308112 h 319726"/>
                <a:gd name="connsiteX5" fmla="*/ 692295 w 727823"/>
                <a:gd name="connsiteY5" fmla="*/ 314462 h 319726"/>
                <a:gd name="connsiteX6" fmla="*/ 657370 w 727823"/>
                <a:gd name="connsiteY6" fmla="*/ 247787 h 319726"/>
                <a:gd name="connsiteX7" fmla="*/ 539895 w 727823"/>
                <a:gd name="connsiteY7" fmla="*/ 209687 h 319726"/>
                <a:gd name="connsiteX8" fmla="*/ 254145 w 727823"/>
                <a:gd name="connsiteY8" fmla="*/ 162062 h 319726"/>
                <a:gd name="connsiteX9" fmla="*/ 111270 w 727823"/>
                <a:gd name="connsiteY9" fmla="*/ 104912 h 319726"/>
                <a:gd name="connsiteX10" fmla="*/ 19195 w 727823"/>
                <a:gd name="connsiteY10" fmla="*/ 137 h 319726"/>
                <a:gd name="connsiteX0" fmla="*/ 19195 w 685354"/>
                <a:gd name="connsiteY0" fmla="*/ 137 h 319726"/>
                <a:gd name="connsiteX1" fmla="*/ 145 w 685354"/>
                <a:gd name="connsiteY1" fmla="*/ 85862 h 319726"/>
                <a:gd name="connsiteX2" fmla="*/ 12845 w 685354"/>
                <a:gd name="connsiteY2" fmla="*/ 219212 h 319726"/>
                <a:gd name="connsiteX3" fmla="*/ 54120 w 685354"/>
                <a:gd name="connsiteY3" fmla="*/ 314462 h 319726"/>
                <a:gd name="connsiteX4" fmla="*/ 136670 w 685354"/>
                <a:gd name="connsiteY4" fmla="*/ 308112 h 319726"/>
                <a:gd name="connsiteX5" fmla="*/ 635145 w 685354"/>
                <a:gd name="connsiteY5" fmla="*/ 314462 h 319726"/>
                <a:gd name="connsiteX6" fmla="*/ 657370 w 685354"/>
                <a:gd name="connsiteY6" fmla="*/ 247787 h 319726"/>
                <a:gd name="connsiteX7" fmla="*/ 539895 w 685354"/>
                <a:gd name="connsiteY7" fmla="*/ 209687 h 319726"/>
                <a:gd name="connsiteX8" fmla="*/ 254145 w 685354"/>
                <a:gd name="connsiteY8" fmla="*/ 162062 h 319726"/>
                <a:gd name="connsiteX9" fmla="*/ 111270 w 685354"/>
                <a:gd name="connsiteY9" fmla="*/ 104912 h 319726"/>
                <a:gd name="connsiteX10" fmla="*/ 19195 w 685354"/>
                <a:gd name="connsiteY10" fmla="*/ 137 h 319726"/>
                <a:gd name="connsiteX0" fmla="*/ 19195 w 686340"/>
                <a:gd name="connsiteY0" fmla="*/ 137 h 319726"/>
                <a:gd name="connsiteX1" fmla="*/ 145 w 686340"/>
                <a:gd name="connsiteY1" fmla="*/ 85862 h 319726"/>
                <a:gd name="connsiteX2" fmla="*/ 12845 w 686340"/>
                <a:gd name="connsiteY2" fmla="*/ 219212 h 319726"/>
                <a:gd name="connsiteX3" fmla="*/ 54120 w 686340"/>
                <a:gd name="connsiteY3" fmla="*/ 314462 h 319726"/>
                <a:gd name="connsiteX4" fmla="*/ 136670 w 686340"/>
                <a:gd name="connsiteY4" fmla="*/ 308112 h 319726"/>
                <a:gd name="connsiteX5" fmla="*/ 635145 w 686340"/>
                <a:gd name="connsiteY5" fmla="*/ 314462 h 319726"/>
                <a:gd name="connsiteX6" fmla="*/ 657370 w 686340"/>
                <a:gd name="connsiteY6" fmla="*/ 247787 h 319726"/>
                <a:gd name="connsiteX7" fmla="*/ 539895 w 686340"/>
                <a:gd name="connsiteY7" fmla="*/ 209687 h 319726"/>
                <a:gd name="connsiteX8" fmla="*/ 254145 w 686340"/>
                <a:gd name="connsiteY8" fmla="*/ 162062 h 319726"/>
                <a:gd name="connsiteX9" fmla="*/ 111270 w 686340"/>
                <a:gd name="connsiteY9" fmla="*/ 104912 h 319726"/>
                <a:gd name="connsiteX10" fmla="*/ 19195 w 686340"/>
                <a:gd name="connsiteY10" fmla="*/ 137 h 319726"/>
                <a:gd name="connsiteX0" fmla="*/ 19195 w 686340"/>
                <a:gd name="connsiteY0" fmla="*/ 56 h 319645"/>
                <a:gd name="connsiteX1" fmla="*/ 145 w 686340"/>
                <a:gd name="connsiteY1" fmla="*/ 85781 h 319645"/>
                <a:gd name="connsiteX2" fmla="*/ 12845 w 686340"/>
                <a:gd name="connsiteY2" fmla="*/ 219131 h 319645"/>
                <a:gd name="connsiteX3" fmla="*/ 54120 w 686340"/>
                <a:gd name="connsiteY3" fmla="*/ 314381 h 319645"/>
                <a:gd name="connsiteX4" fmla="*/ 136670 w 686340"/>
                <a:gd name="connsiteY4" fmla="*/ 308031 h 319645"/>
                <a:gd name="connsiteX5" fmla="*/ 635145 w 686340"/>
                <a:gd name="connsiteY5" fmla="*/ 314381 h 319645"/>
                <a:gd name="connsiteX6" fmla="*/ 657370 w 686340"/>
                <a:gd name="connsiteY6" fmla="*/ 247706 h 319645"/>
                <a:gd name="connsiteX7" fmla="*/ 539895 w 686340"/>
                <a:gd name="connsiteY7" fmla="*/ 209606 h 319645"/>
                <a:gd name="connsiteX8" fmla="*/ 254145 w 686340"/>
                <a:gd name="connsiteY8" fmla="*/ 161981 h 319645"/>
                <a:gd name="connsiteX9" fmla="*/ 99363 w 686340"/>
                <a:gd name="connsiteY9" fmla="*/ 97687 h 319645"/>
                <a:gd name="connsiteX10" fmla="*/ 19195 w 686340"/>
                <a:gd name="connsiteY10" fmla="*/ 56 h 319645"/>
                <a:gd name="connsiteX0" fmla="*/ 19161 w 686306"/>
                <a:gd name="connsiteY0" fmla="*/ 56 h 314381"/>
                <a:gd name="connsiteX1" fmla="*/ 111 w 686306"/>
                <a:gd name="connsiteY1" fmla="*/ 85781 h 314381"/>
                <a:gd name="connsiteX2" fmla="*/ 12811 w 686306"/>
                <a:gd name="connsiteY2" fmla="*/ 219131 h 314381"/>
                <a:gd name="connsiteX3" fmla="*/ 42180 w 686306"/>
                <a:gd name="connsiteY3" fmla="*/ 307238 h 314381"/>
                <a:gd name="connsiteX4" fmla="*/ 136636 w 686306"/>
                <a:gd name="connsiteY4" fmla="*/ 308031 h 314381"/>
                <a:gd name="connsiteX5" fmla="*/ 635111 w 686306"/>
                <a:gd name="connsiteY5" fmla="*/ 314381 h 314381"/>
                <a:gd name="connsiteX6" fmla="*/ 657336 w 686306"/>
                <a:gd name="connsiteY6" fmla="*/ 247706 h 314381"/>
                <a:gd name="connsiteX7" fmla="*/ 539861 w 686306"/>
                <a:gd name="connsiteY7" fmla="*/ 209606 h 314381"/>
                <a:gd name="connsiteX8" fmla="*/ 254111 w 686306"/>
                <a:gd name="connsiteY8" fmla="*/ 161981 h 314381"/>
                <a:gd name="connsiteX9" fmla="*/ 99329 w 686306"/>
                <a:gd name="connsiteY9" fmla="*/ 97687 h 314381"/>
                <a:gd name="connsiteX10" fmla="*/ 19161 w 686306"/>
                <a:gd name="connsiteY10" fmla="*/ 56 h 314381"/>
                <a:gd name="connsiteX0" fmla="*/ 19161 w 686306"/>
                <a:gd name="connsiteY0" fmla="*/ 75 h 314400"/>
                <a:gd name="connsiteX1" fmla="*/ 111 w 686306"/>
                <a:gd name="connsiteY1" fmla="*/ 114375 h 314400"/>
                <a:gd name="connsiteX2" fmla="*/ 12811 w 686306"/>
                <a:gd name="connsiteY2" fmla="*/ 219150 h 314400"/>
                <a:gd name="connsiteX3" fmla="*/ 42180 w 686306"/>
                <a:gd name="connsiteY3" fmla="*/ 307257 h 314400"/>
                <a:gd name="connsiteX4" fmla="*/ 136636 w 686306"/>
                <a:gd name="connsiteY4" fmla="*/ 308050 h 314400"/>
                <a:gd name="connsiteX5" fmla="*/ 635111 w 686306"/>
                <a:gd name="connsiteY5" fmla="*/ 314400 h 314400"/>
                <a:gd name="connsiteX6" fmla="*/ 657336 w 686306"/>
                <a:gd name="connsiteY6" fmla="*/ 247725 h 314400"/>
                <a:gd name="connsiteX7" fmla="*/ 539861 w 686306"/>
                <a:gd name="connsiteY7" fmla="*/ 209625 h 314400"/>
                <a:gd name="connsiteX8" fmla="*/ 254111 w 686306"/>
                <a:gd name="connsiteY8" fmla="*/ 162000 h 314400"/>
                <a:gd name="connsiteX9" fmla="*/ 99329 w 686306"/>
                <a:gd name="connsiteY9" fmla="*/ 97706 h 314400"/>
                <a:gd name="connsiteX10" fmla="*/ 19161 w 686306"/>
                <a:gd name="connsiteY10" fmla="*/ 75 h 3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6306" h="314400">
                  <a:moveTo>
                    <a:pt x="19161" y="75"/>
                  </a:moveTo>
                  <a:cubicBezTo>
                    <a:pt x="2625" y="2853"/>
                    <a:pt x="1169" y="77863"/>
                    <a:pt x="111" y="114375"/>
                  </a:cubicBezTo>
                  <a:cubicBezTo>
                    <a:pt x="-947" y="150887"/>
                    <a:pt x="5800" y="187003"/>
                    <a:pt x="12811" y="219150"/>
                  </a:cubicBezTo>
                  <a:cubicBezTo>
                    <a:pt x="19823" y="251297"/>
                    <a:pt x="21543" y="292440"/>
                    <a:pt x="42180" y="307257"/>
                  </a:cubicBezTo>
                  <a:cubicBezTo>
                    <a:pt x="62817" y="322074"/>
                    <a:pt x="37814" y="306860"/>
                    <a:pt x="136636" y="308050"/>
                  </a:cubicBezTo>
                  <a:lnTo>
                    <a:pt x="635111" y="314400"/>
                  </a:lnTo>
                  <a:cubicBezTo>
                    <a:pt x="724275" y="311490"/>
                    <a:pt x="673211" y="265187"/>
                    <a:pt x="657336" y="247725"/>
                  </a:cubicBezTo>
                  <a:cubicBezTo>
                    <a:pt x="641461" y="230263"/>
                    <a:pt x="607065" y="223912"/>
                    <a:pt x="539861" y="209625"/>
                  </a:cubicBezTo>
                  <a:cubicBezTo>
                    <a:pt x="472657" y="195338"/>
                    <a:pt x="325548" y="179462"/>
                    <a:pt x="254111" y="162000"/>
                  </a:cubicBezTo>
                  <a:cubicBezTo>
                    <a:pt x="182674" y="144538"/>
                    <a:pt x="135842" y="123635"/>
                    <a:pt x="99329" y="97706"/>
                  </a:cubicBezTo>
                  <a:cubicBezTo>
                    <a:pt x="62816" y="71777"/>
                    <a:pt x="35697" y="-2703"/>
                    <a:pt x="19161" y="75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58" name="フリーフォーム 57"/>
            <p:cNvSpPr/>
            <p:nvPr/>
          </p:nvSpPr>
          <p:spPr bwMode="auto">
            <a:xfrm>
              <a:off x="368783" y="3083356"/>
              <a:ext cx="175438" cy="209929"/>
            </a:xfrm>
            <a:custGeom>
              <a:avLst/>
              <a:gdLst>
                <a:gd name="connsiteX0" fmla="*/ 1369 w 175438"/>
                <a:gd name="connsiteY0" fmla="*/ 78 h 209929"/>
                <a:gd name="connsiteX1" fmla="*/ 32326 w 175438"/>
                <a:gd name="connsiteY1" fmla="*/ 61990 h 209929"/>
                <a:gd name="connsiteX2" fmla="*/ 25182 w 175438"/>
                <a:gd name="connsiteY2" fmla="*/ 162003 h 209929"/>
                <a:gd name="connsiteX3" fmla="*/ 70426 w 175438"/>
                <a:gd name="connsiteY3" fmla="*/ 204865 h 209929"/>
                <a:gd name="connsiteX4" fmla="*/ 144244 w 175438"/>
                <a:gd name="connsiteY4" fmla="*/ 204865 h 209929"/>
                <a:gd name="connsiteX5" fmla="*/ 175201 w 175438"/>
                <a:gd name="connsiteY5" fmla="*/ 166765 h 209929"/>
                <a:gd name="connsiteX6" fmla="*/ 129957 w 175438"/>
                <a:gd name="connsiteY6" fmla="*/ 90565 h 209929"/>
                <a:gd name="connsiteX7" fmla="*/ 84713 w 175438"/>
                <a:gd name="connsiteY7" fmla="*/ 50084 h 209929"/>
                <a:gd name="connsiteX8" fmla="*/ 1369 w 175438"/>
                <a:gd name="connsiteY8" fmla="*/ 78 h 20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438" h="209929">
                  <a:moveTo>
                    <a:pt x="1369" y="78"/>
                  </a:moveTo>
                  <a:cubicBezTo>
                    <a:pt x="-7362" y="2062"/>
                    <a:pt x="28357" y="35003"/>
                    <a:pt x="32326" y="61990"/>
                  </a:cubicBezTo>
                  <a:cubicBezTo>
                    <a:pt x="36295" y="88978"/>
                    <a:pt x="18832" y="138191"/>
                    <a:pt x="25182" y="162003"/>
                  </a:cubicBezTo>
                  <a:cubicBezTo>
                    <a:pt x="31532" y="185815"/>
                    <a:pt x="50582" y="197721"/>
                    <a:pt x="70426" y="204865"/>
                  </a:cubicBezTo>
                  <a:cubicBezTo>
                    <a:pt x="90270" y="212009"/>
                    <a:pt x="126782" y="211215"/>
                    <a:pt x="144244" y="204865"/>
                  </a:cubicBezTo>
                  <a:cubicBezTo>
                    <a:pt x="161706" y="198515"/>
                    <a:pt x="177582" y="185815"/>
                    <a:pt x="175201" y="166765"/>
                  </a:cubicBezTo>
                  <a:cubicBezTo>
                    <a:pt x="172820" y="147715"/>
                    <a:pt x="145038" y="110012"/>
                    <a:pt x="129957" y="90565"/>
                  </a:cubicBezTo>
                  <a:cubicBezTo>
                    <a:pt x="114876" y="71118"/>
                    <a:pt x="106144" y="65959"/>
                    <a:pt x="84713" y="50084"/>
                  </a:cubicBezTo>
                  <a:cubicBezTo>
                    <a:pt x="63282" y="34209"/>
                    <a:pt x="10100" y="-1906"/>
                    <a:pt x="1369" y="78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59" name="フリーフォーム 58"/>
            <p:cNvSpPr/>
            <p:nvPr/>
          </p:nvSpPr>
          <p:spPr bwMode="auto">
            <a:xfrm>
              <a:off x="503502" y="3223928"/>
              <a:ext cx="569119" cy="100012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119" h="100012">
                  <a:moveTo>
                    <a:pt x="0" y="0"/>
                  </a:moveTo>
                  <a:lnTo>
                    <a:pt x="9525" y="61912"/>
                  </a:lnTo>
                  <a:lnTo>
                    <a:pt x="569119" y="100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66">
                <a:alpha val="50196"/>
              </a:srgbClr>
            </a:solidFill>
            <a:ln w="190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60" name="フリーフォーム 59"/>
            <p:cNvSpPr/>
            <p:nvPr/>
          </p:nvSpPr>
          <p:spPr bwMode="auto">
            <a:xfrm rot="557363">
              <a:off x="382791" y="2638430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61" name="フリーフォーム 60"/>
            <p:cNvSpPr/>
            <p:nvPr/>
          </p:nvSpPr>
          <p:spPr bwMode="auto">
            <a:xfrm>
              <a:off x="503502" y="3224498"/>
              <a:ext cx="628649" cy="188118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  <a:gd name="connsiteX0" fmla="*/ 0 w 650081"/>
                <a:gd name="connsiteY0" fmla="*/ 0 h 190499"/>
                <a:gd name="connsiteX1" fmla="*/ 9525 w 650081"/>
                <a:gd name="connsiteY1" fmla="*/ 61912 h 190499"/>
                <a:gd name="connsiteX2" fmla="*/ 650081 w 650081"/>
                <a:gd name="connsiteY2" fmla="*/ 190499 h 190499"/>
                <a:gd name="connsiteX3" fmla="*/ 0 w 650081"/>
                <a:gd name="connsiteY3" fmla="*/ 0 h 190499"/>
                <a:gd name="connsiteX0" fmla="*/ 0 w 628649"/>
                <a:gd name="connsiteY0" fmla="*/ 0 h 188118"/>
                <a:gd name="connsiteX1" fmla="*/ 9525 w 628649"/>
                <a:gd name="connsiteY1" fmla="*/ 61912 h 188118"/>
                <a:gd name="connsiteX2" fmla="*/ 628649 w 628649"/>
                <a:gd name="connsiteY2" fmla="*/ 188118 h 188118"/>
                <a:gd name="connsiteX3" fmla="*/ 0 w 628649"/>
                <a:gd name="connsiteY3" fmla="*/ 0 h 18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49" h="188118">
                  <a:moveTo>
                    <a:pt x="0" y="0"/>
                  </a:moveTo>
                  <a:lnTo>
                    <a:pt x="9525" y="61912"/>
                  </a:lnTo>
                  <a:lnTo>
                    <a:pt x="628649" y="1881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FF006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62" name="円弧 61"/>
            <p:cNvSpPr/>
            <p:nvPr/>
          </p:nvSpPr>
          <p:spPr bwMode="auto">
            <a:xfrm>
              <a:off x="518167" y="2550901"/>
              <a:ext cx="864096" cy="864096"/>
            </a:xfrm>
            <a:prstGeom prst="arc">
              <a:avLst>
                <a:gd name="adj1" fmla="val 16200000"/>
                <a:gd name="adj2" fmla="val 20997475"/>
              </a:avLst>
            </a:prstGeom>
            <a:noFill/>
            <a:ln w="381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 bwMode="auto">
            <a:xfrm>
              <a:off x="1205252" y="3378833"/>
              <a:ext cx="32403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テキスト ボックス 63"/>
            <p:cNvSpPr txBox="1"/>
            <p:nvPr/>
          </p:nvSpPr>
          <p:spPr>
            <a:xfrm>
              <a:off x="1127935" y="232439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CC99"/>
                  </a:solidFill>
                </a:rPr>
                <a:t>回転</a:t>
              </a:r>
              <a:endParaRPr kumimoji="1" lang="ja-JP" altLang="en-US" sz="1800" b="1" dirty="0">
                <a:solidFill>
                  <a:srgbClr val="00CC99"/>
                </a:solidFill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241256" y="2972470"/>
              <a:ext cx="649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00FF"/>
                  </a:solidFill>
                </a:rPr>
                <a:t>並進</a:t>
              </a:r>
              <a:endParaRPr kumimoji="1" lang="ja-JP" altLang="en-US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テキスト ボックス 65"/>
            <p:cNvSpPr txBox="1"/>
            <p:nvPr/>
          </p:nvSpPr>
          <p:spPr>
            <a:xfrm>
              <a:off x="305152" y="205785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声帯</a:t>
              </a:r>
              <a:endParaRPr kumimoji="1" lang="ja-JP" altLang="en-US" dirty="0"/>
            </a:p>
          </p:txBody>
        </p:sp>
        <p:cxnSp>
          <p:nvCxnSpPr>
            <p:cNvPr id="67" name="直線コネクタ 66"/>
            <p:cNvCxnSpPr/>
            <p:nvPr/>
          </p:nvCxnSpPr>
          <p:spPr bwMode="auto">
            <a:xfrm>
              <a:off x="583069" y="2302718"/>
              <a:ext cx="180000" cy="97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233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楽音加工</a:t>
            </a:r>
            <a:endParaRPr kumimoji="1" lang="ja-JP" altLang="en-US" dirty="0"/>
          </a:p>
        </p:txBody>
      </p:sp>
      <p:grpSp>
        <p:nvGrpSpPr>
          <p:cNvPr id="2" name="グループ化 15"/>
          <p:cNvGrpSpPr>
            <a:grpSpLocks noChangeAspect="1"/>
          </p:cNvGrpSpPr>
          <p:nvPr/>
        </p:nvGrpSpPr>
        <p:grpSpPr>
          <a:xfrm>
            <a:off x="681568" y="1485364"/>
            <a:ext cx="6806756" cy="5220000"/>
            <a:chOff x="238125" y="900113"/>
            <a:chExt cx="7191395" cy="5514975"/>
          </a:xfrm>
        </p:grpSpPr>
        <p:pic>
          <p:nvPicPr>
            <p:cNvPr id="20484" name="Picture 4" descr="GUIscreenshot_2"/>
            <p:cNvPicPr>
              <a:picLocks noChangeAspect="1" noChangeArrowheads="1"/>
            </p:cNvPicPr>
            <p:nvPr/>
          </p:nvPicPr>
          <p:blipFill>
            <a:blip r:embed="rId10"/>
            <a:srcRect r="17033"/>
            <a:stretch>
              <a:fillRect/>
            </a:stretch>
          </p:blipFill>
          <p:spPr bwMode="auto">
            <a:xfrm>
              <a:off x="238125" y="900113"/>
              <a:ext cx="7191395" cy="5514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正方形/長方形 12"/>
            <p:cNvSpPr/>
            <p:nvPr/>
          </p:nvSpPr>
          <p:spPr>
            <a:xfrm>
              <a:off x="7072330" y="2571744"/>
              <a:ext cx="357190" cy="16430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音声音響信号処理の事例紹介 </a:t>
            </a:r>
            <a:r>
              <a:rPr lang="en-US" altLang="ja-JP" dirty="0" smtClean="0"/>
              <a:t>(5/7)</a:t>
            </a:r>
            <a:endParaRPr lang="ja-JP" altLang="en-US" dirty="0" smtClean="0"/>
          </a:p>
        </p:txBody>
      </p:sp>
      <p:grpSp>
        <p:nvGrpSpPr>
          <p:cNvPr id="35" name="グループ化 34"/>
          <p:cNvGrpSpPr/>
          <p:nvPr/>
        </p:nvGrpSpPr>
        <p:grpSpPr>
          <a:xfrm>
            <a:off x="5868492" y="864943"/>
            <a:ext cx="3132000" cy="4176000"/>
            <a:chOff x="3108350" y="1296991"/>
            <a:chExt cx="5215391" cy="4176000"/>
          </a:xfrm>
        </p:grpSpPr>
        <p:sp>
          <p:nvSpPr>
            <p:cNvPr id="17" name="AutoShape 5"/>
            <p:cNvSpPr>
              <a:spLocks noChangeArrowheads="1"/>
            </p:cNvSpPr>
            <p:nvPr/>
          </p:nvSpPr>
          <p:spPr bwMode="auto">
            <a:xfrm>
              <a:off x="3108350" y="1296991"/>
              <a:ext cx="5215391" cy="4176000"/>
            </a:xfrm>
            <a:prstGeom prst="wedgeRectCallout">
              <a:avLst>
                <a:gd name="adj1" fmla="val -45800"/>
                <a:gd name="adj2" fmla="val -27159"/>
              </a:avLst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28575" algn="ctr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3108350" y="1392241"/>
              <a:ext cx="516565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ja-JP" altLang="en-US" sz="2400" u="sng" dirty="0" smtClean="0"/>
                <a:t>音高操作による調変換</a:t>
              </a:r>
              <a:endParaRPr lang="ja-JP" altLang="en-US" sz="2400" u="sng" dirty="0"/>
            </a:p>
          </p:txBody>
        </p:sp>
        <p:sp>
          <p:nvSpPr>
            <p:cNvPr id="19" name="Rectangle 7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3397275" y="1911353"/>
              <a:ext cx="4595812" cy="3461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82563" indent="-182563" algn="l">
                <a:spcBef>
                  <a:spcPct val="20000"/>
                </a:spcBef>
                <a:buClr>
                  <a:schemeClr val="hlink"/>
                </a:buClr>
                <a:buSzPct val="110000"/>
              </a:pPr>
              <a:r>
                <a:rPr lang="ja-JP" altLang="en-US" sz="2000" dirty="0" smtClean="0">
                  <a:solidFill>
                    <a:srgbClr val="000000"/>
                  </a:solidFill>
                  <a:latin typeface="Tahoma" pitchFamily="34" charset="0"/>
                </a:rPr>
                <a:t>加工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Tahoma" pitchFamily="34" charset="0"/>
                </a:rPr>
                <a:t>例１</a:t>
              </a:r>
            </a:p>
            <a:p>
              <a:pPr marL="355600" lvl="1" indent="-177800" algn="l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</a:pPr>
              <a:r>
                <a:rPr kumimoji="1" lang="ja-JP" altLang="en-US" sz="2000" dirty="0" smtClean="0">
                  <a:latin typeface="Tahoma" pitchFamily="34" charset="0"/>
                </a:rPr>
                <a:t>原曲（ト長調）</a:t>
              </a:r>
              <a:endParaRPr kumimoji="1" lang="ja-JP" altLang="en-US" sz="2000" dirty="0">
                <a:latin typeface="Tahoma" pitchFamily="34" charset="0"/>
              </a:endParaRPr>
            </a:p>
            <a:p>
              <a:pPr marL="355600" lvl="1" indent="-177800" algn="l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</a:pPr>
              <a:r>
                <a:rPr kumimoji="1" lang="ja-JP" altLang="en-US" sz="2000" dirty="0" smtClean="0">
                  <a:latin typeface="Tahoma" pitchFamily="34" charset="0"/>
                </a:rPr>
                <a:t>短調に変換</a:t>
              </a:r>
            </a:p>
            <a:p>
              <a:pPr marL="182563" indent="-182563" algn="l">
                <a:spcBef>
                  <a:spcPct val="20000"/>
                </a:spcBef>
                <a:buClr>
                  <a:schemeClr val="hlink"/>
                </a:buClr>
                <a:buSzPct val="110000"/>
              </a:pPr>
              <a:r>
                <a:rPr lang="ja-JP" altLang="en-US" sz="2000" dirty="0" smtClean="0">
                  <a:solidFill>
                    <a:srgbClr val="000000"/>
                  </a:solidFill>
                  <a:latin typeface="Tahoma" pitchFamily="34" charset="0"/>
                </a:rPr>
                <a:t>加工</a:t>
              </a:r>
              <a:r>
                <a:rPr kumimoji="1" lang="ja-JP" altLang="en-US" sz="2000" dirty="0" smtClean="0">
                  <a:solidFill>
                    <a:srgbClr val="000000"/>
                  </a:solidFill>
                  <a:latin typeface="Tahoma" pitchFamily="34" charset="0"/>
                </a:rPr>
                <a:t>例２</a:t>
              </a:r>
            </a:p>
            <a:p>
              <a:pPr marL="355600" lvl="1" indent="-177800" algn="l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</a:pPr>
              <a:r>
                <a:rPr kumimoji="1" lang="ja-JP" altLang="en-US" sz="2000" dirty="0" smtClean="0">
                  <a:latin typeface="Tahoma" pitchFamily="34" charset="0"/>
                </a:rPr>
                <a:t>原曲（ホ長調）</a:t>
              </a:r>
              <a:endParaRPr kumimoji="1" lang="ja-JP" altLang="en-US" sz="2000" dirty="0">
                <a:latin typeface="Tahoma" pitchFamily="34" charset="0"/>
              </a:endParaRPr>
            </a:p>
            <a:p>
              <a:pPr marL="355600" lvl="1" indent="-177800" algn="l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</a:pPr>
              <a:r>
                <a:rPr kumimoji="1" lang="ja-JP" altLang="en-US" sz="2000" dirty="0" smtClean="0">
                  <a:latin typeface="Tahoma" pitchFamily="34" charset="0"/>
                </a:rPr>
                <a:t>短調に変換</a:t>
              </a:r>
              <a:endParaRPr lang="en-US" altLang="ja-JP" sz="2000" dirty="0">
                <a:latin typeface="Tahoma" pitchFamily="34" charset="0"/>
              </a:endParaRPr>
            </a:p>
            <a:p>
              <a:pPr algn="l">
                <a:spcBef>
                  <a:spcPct val="20000"/>
                </a:spcBef>
                <a:buClr>
                  <a:schemeClr val="tx1"/>
                </a:buClr>
                <a:buSzPct val="60000"/>
              </a:pPr>
              <a:r>
                <a:rPr kumimoji="1" lang="ja-JP" altLang="en-US" sz="2000" dirty="0" smtClean="0">
                  <a:solidFill>
                    <a:srgbClr val="000000"/>
                  </a:solidFill>
                  <a:latin typeface="Tahoma" pitchFamily="34" charset="0"/>
                </a:rPr>
                <a:t>加工例３</a:t>
              </a:r>
              <a:endParaRPr lang="en-US" altLang="ja-JP" sz="2000" dirty="0">
                <a:solidFill>
                  <a:srgbClr val="000000"/>
                </a:solidFill>
                <a:latin typeface="Tahoma" pitchFamily="34" charset="0"/>
              </a:endParaRPr>
            </a:p>
            <a:p>
              <a:pPr marL="355600" lvl="1" indent="-177800" algn="l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</a:pPr>
              <a:r>
                <a:rPr lang="ja-JP" altLang="en-US" sz="2000" dirty="0" smtClean="0">
                  <a:latin typeface="Tahoma" pitchFamily="34" charset="0"/>
                </a:rPr>
                <a:t>原曲（ト長調）</a:t>
              </a:r>
              <a:endParaRPr lang="ja-JP" altLang="en-US" sz="2000" dirty="0">
                <a:latin typeface="Tahoma" pitchFamily="34" charset="0"/>
              </a:endParaRPr>
            </a:p>
            <a:p>
              <a:pPr marL="355600" lvl="1" indent="-177800" algn="l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</a:pPr>
              <a:r>
                <a:rPr lang="ja-JP" altLang="en-US" sz="2000" dirty="0">
                  <a:latin typeface="Tahoma" pitchFamily="34" charset="0"/>
                </a:rPr>
                <a:t>短調に</a:t>
              </a:r>
              <a:r>
                <a:rPr lang="ja-JP" altLang="en-US" sz="2000" dirty="0" smtClean="0">
                  <a:latin typeface="Tahoma" pitchFamily="34" charset="0"/>
                </a:rPr>
                <a:t>変換</a:t>
              </a:r>
              <a:endParaRPr lang="en-US" altLang="ja-JP" sz="2000" dirty="0">
                <a:latin typeface="Tahoma" pitchFamily="34" charset="0"/>
              </a:endParaRPr>
            </a:p>
            <a:p>
              <a:pPr>
                <a:spcBef>
                  <a:spcPct val="20000"/>
                </a:spcBef>
                <a:buClr>
                  <a:schemeClr val="tx1"/>
                </a:buClr>
                <a:buSzPct val="60000"/>
              </a:pPr>
              <a:endParaRPr kumimoji="1" lang="en-US" altLang="ja-JP" sz="2000" dirty="0" smtClean="0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  <p:pic>
        <p:nvPicPr>
          <p:cNvPr id="20" name="RM-C001_30sec_normalize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999.4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60142" y="1751808"/>
            <a:ext cx="468000" cy="468000"/>
          </a:xfrm>
          <a:prstGeom prst="rect">
            <a:avLst/>
          </a:prstGeom>
        </p:spPr>
      </p:pic>
      <p:pic>
        <p:nvPicPr>
          <p:cNvPr id="21" name="RM-C001_30sec_HTFD_harmonic_minor_normalize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9999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2046" y="2192448"/>
            <a:ext cx="468000" cy="468000"/>
          </a:xfrm>
          <a:prstGeom prst="rect">
            <a:avLst/>
          </a:prstGeom>
        </p:spPr>
      </p:pic>
      <p:pic>
        <p:nvPicPr>
          <p:cNvPr id="22" name="RM-C036_30sec_normalize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end="19999.8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60142" y="2862021"/>
            <a:ext cx="468000" cy="468000"/>
          </a:xfrm>
          <a:prstGeom prst="rect">
            <a:avLst/>
          </a:prstGeom>
        </p:spPr>
      </p:pic>
      <p:pic>
        <p:nvPicPr>
          <p:cNvPr id="23" name="RM-C036_10sec_HTFD_harmonic_minor_normalize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2800" y="3291382"/>
            <a:ext cx="468000" cy="468000"/>
          </a:xfrm>
          <a:prstGeom prst="rect">
            <a:avLst/>
          </a:prstGeom>
        </p:spPr>
      </p:pic>
      <p:pic>
        <p:nvPicPr>
          <p:cNvPr id="28" name="media1_normalize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7">
                  <p14:trim end="14999.4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60142" y="3933056"/>
            <a:ext cx="468000" cy="468000"/>
          </a:xfrm>
          <a:prstGeom prst="rect">
            <a:avLst/>
          </a:prstGeom>
        </p:spPr>
      </p:pic>
      <p:pic>
        <p:nvPicPr>
          <p:cNvPr id="31" name="media2_normalize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8">
                  <p14:trim end="14999.3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2800" y="4365156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1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59091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u="sng" dirty="0" smtClean="0"/>
              <a:t>S</a:t>
            </a:r>
            <a:r>
              <a:rPr kumimoji="1" lang="en-US" altLang="ja-JP" sz="1600" dirty="0" smtClean="0"/>
              <a:t>tatistical</a:t>
            </a:r>
            <a:r>
              <a:rPr kumimoji="1" lang="en-US" altLang="ja-JP" dirty="0" smtClean="0"/>
              <a:t> </a:t>
            </a:r>
            <a:r>
              <a:rPr kumimoji="1" lang="en-US" altLang="ja-JP" u="sng" dirty="0" smtClean="0"/>
              <a:t>P</a:t>
            </a:r>
            <a:r>
              <a:rPr kumimoji="1" lang="en-US" altLang="ja-JP" sz="1600" dirty="0" smtClean="0"/>
              <a:t>hrase/</a:t>
            </a:r>
            <a:r>
              <a:rPr kumimoji="1" lang="en-US" altLang="ja-JP" u="sng" dirty="0" smtClean="0"/>
              <a:t>A</a:t>
            </a:r>
            <a:r>
              <a:rPr kumimoji="1" lang="en-US" altLang="ja-JP" sz="1600" dirty="0" smtClean="0"/>
              <a:t>ccent</a:t>
            </a:r>
            <a:r>
              <a:rPr kumimoji="1" lang="en-US" altLang="ja-JP" dirty="0" smtClean="0"/>
              <a:t> </a:t>
            </a:r>
            <a:r>
              <a:rPr kumimoji="1" lang="en-US" altLang="ja-JP" u="sng" dirty="0" smtClean="0"/>
              <a:t>C</a:t>
            </a:r>
            <a:r>
              <a:rPr kumimoji="1" lang="en-US" altLang="ja-JP" sz="1600" dirty="0" smtClean="0"/>
              <a:t>ommand</a:t>
            </a:r>
            <a:r>
              <a:rPr kumimoji="1" lang="en-US" altLang="ja-JP" dirty="0" smtClean="0"/>
              <a:t> </a:t>
            </a:r>
            <a:r>
              <a:rPr kumimoji="1" lang="en-US" altLang="ja-JP" u="sng" dirty="0" smtClean="0"/>
              <a:t>E</a:t>
            </a:r>
            <a:r>
              <a:rPr kumimoji="1" lang="en-US" altLang="ja-JP" sz="1600" dirty="0" smtClean="0"/>
              <a:t>stimation</a:t>
            </a:r>
            <a:r>
              <a:rPr kumimoji="1" lang="ja-JP" altLang="en-US" dirty="0" smtClean="0"/>
              <a:t>法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1" name="コンテンツ プレースホルダー 7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600" dirty="0" smtClean="0">
                <a:solidFill>
                  <a:srgbClr val="0000FF"/>
                </a:solidFill>
              </a:rPr>
              <a:t>離散時間確率過程による藤崎</a:t>
            </a:r>
            <a:r>
              <a:rPr lang="ja-JP" altLang="en-US" sz="2600" dirty="0">
                <a:solidFill>
                  <a:srgbClr val="0000FF"/>
                </a:solidFill>
              </a:rPr>
              <a:t>モデル</a:t>
            </a:r>
            <a:r>
              <a:rPr lang="ja-JP" altLang="en-US" sz="2600" dirty="0" smtClean="0">
                <a:solidFill>
                  <a:srgbClr val="0000FF"/>
                </a:solidFill>
              </a:rPr>
              <a:t>の確率モデル版</a:t>
            </a:r>
            <a:endParaRPr lang="en-US" altLang="ja-JP" sz="2600" dirty="0">
              <a:solidFill>
                <a:srgbClr val="0000FF"/>
              </a:solidFill>
            </a:endParaRPr>
          </a:p>
          <a:p>
            <a:pPr marL="622300" lvl="1" indent="-260350"/>
            <a:r>
              <a:rPr lang="ja-JP" altLang="en-US" sz="2200" dirty="0" smtClean="0"/>
              <a:t>統計的</a:t>
            </a:r>
            <a:r>
              <a:rPr lang="ja-JP" altLang="en-US" sz="2200" dirty="0"/>
              <a:t>手法（</a:t>
            </a:r>
            <a:r>
              <a:rPr lang="en-US" altLang="ja-JP" sz="2200" dirty="0"/>
              <a:t>EM</a:t>
            </a:r>
            <a:r>
              <a:rPr lang="ja-JP" altLang="en-US" sz="2200" dirty="0"/>
              <a:t>アルゴリズム，動的計画法）を駆使</a:t>
            </a:r>
            <a:r>
              <a:rPr lang="ja-JP" altLang="en-US" sz="2200" dirty="0" smtClean="0"/>
              <a:t>した効率的な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パラメータ推定アルゴリズム</a:t>
            </a:r>
            <a:r>
              <a:rPr lang="ja-JP" altLang="en-US" sz="2200" dirty="0"/>
              <a:t>を</a:t>
            </a:r>
            <a:r>
              <a:rPr lang="ja-JP" altLang="en-US" sz="2200" dirty="0" smtClean="0"/>
              <a:t>導出できる</a:t>
            </a:r>
            <a:endParaRPr lang="en-US" altLang="ja-JP" sz="2200" dirty="0" smtClean="0"/>
          </a:p>
          <a:p>
            <a:pPr marL="622300" lvl="1" indent="-260350"/>
            <a:r>
              <a:rPr lang="ja-JP" altLang="en-US" sz="2200" dirty="0" smtClean="0"/>
              <a:t>フレーズ・</a:t>
            </a:r>
            <a:r>
              <a:rPr lang="ja-JP" altLang="en-US" sz="2200" dirty="0"/>
              <a:t>アクセント成分の統計的な偏りを手がかり</a:t>
            </a:r>
            <a:r>
              <a:rPr lang="ja-JP" altLang="en-US" sz="2200" dirty="0" smtClean="0"/>
              <a:t>にすることが可能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r>
              <a:rPr lang="ja-JP" altLang="en-US" sz="2200" dirty="0" smtClean="0"/>
              <a:t>（不良設定の逆問題を統計的アプローチにより解決）</a:t>
            </a:r>
            <a:r>
              <a:rPr lang="en-US" altLang="ja-JP" sz="2200" dirty="0"/>
              <a:t/>
            </a:r>
            <a:br>
              <a:rPr lang="en-US" altLang="ja-JP" sz="2200" dirty="0"/>
            </a:br>
            <a:endParaRPr lang="ja-JP" altLang="en-US" sz="2200" dirty="0"/>
          </a:p>
          <a:p>
            <a:endParaRPr kumimoji="1" lang="ja-JP" altLang="en-US" sz="2300" dirty="0"/>
          </a:p>
        </p:txBody>
      </p:sp>
      <p:sp>
        <p:nvSpPr>
          <p:cNvPr id="3" name="右矢印 2"/>
          <p:cNvSpPr/>
          <p:nvPr/>
        </p:nvSpPr>
        <p:spPr>
          <a:xfrm>
            <a:off x="264878" y="1593279"/>
            <a:ext cx="304758" cy="818451"/>
          </a:xfrm>
          <a:prstGeom prst="rightArrow">
            <a:avLst>
              <a:gd name="adj1" fmla="val 50000"/>
              <a:gd name="adj2" fmla="val 53984"/>
            </a:avLst>
          </a:prstGeom>
          <a:gradFill>
            <a:gsLst>
              <a:gs pos="0">
                <a:srgbClr val="0000FF">
                  <a:alpha val="0"/>
                </a:srgbClr>
              </a:gs>
              <a:gs pos="50000">
                <a:srgbClr val="0000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3" name="グループ化 182"/>
          <p:cNvGrpSpPr/>
          <p:nvPr/>
        </p:nvGrpSpPr>
        <p:grpSpPr>
          <a:xfrm>
            <a:off x="1139591" y="2957290"/>
            <a:ext cx="6516473" cy="3063271"/>
            <a:chOff x="1214627" y="2966888"/>
            <a:chExt cx="7092788" cy="3334186"/>
          </a:xfrm>
        </p:grpSpPr>
        <p:sp>
          <p:nvSpPr>
            <p:cNvPr id="88" name="角丸四角形 97"/>
            <p:cNvSpPr>
              <a:spLocks noChangeArrowheads="1"/>
            </p:cNvSpPr>
            <p:nvPr/>
          </p:nvSpPr>
          <p:spPr bwMode="auto">
            <a:xfrm>
              <a:off x="1214627" y="2966888"/>
              <a:ext cx="2340956" cy="2287807"/>
            </a:xfrm>
            <a:prstGeom prst="roundRect">
              <a:avLst>
                <a:gd name="adj" fmla="val 8398"/>
              </a:avLst>
            </a:prstGeom>
            <a:solidFill>
              <a:srgbClr val="CCECFF"/>
            </a:solidFill>
            <a:ln w="19050" algn="ctr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ja-JP" altLang="en-US" sz="1800" b="1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91" name="右矢印 90"/>
            <p:cNvSpPr/>
            <p:nvPr/>
          </p:nvSpPr>
          <p:spPr bwMode="auto">
            <a:xfrm>
              <a:off x="4877648" y="5735430"/>
              <a:ext cx="311040" cy="544380"/>
            </a:xfrm>
            <a:prstGeom prst="rightArrow">
              <a:avLst/>
            </a:prstGeom>
            <a:gradFill flip="none" rotWithShape="1">
              <a:gsLst>
                <a:gs pos="70000">
                  <a:srgbClr val="A0A2C6"/>
                </a:gs>
                <a:gs pos="0">
                  <a:srgbClr val="40458C"/>
                </a:gs>
                <a:gs pos="100000">
                  <a:schemeClr val="bg1"/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99" name="角丸四角形 97"/>
            <p:cNvSpPr>
              <a:spLocks noChangeArrowheads="1"/>
            </p:cNvSpPr>
            <p:nvPr/>
          </p:nvSpPr>
          <p:spPr bwMode="auto">
            <a:xfrm>
              <a:off x="1214628" y="5025063"/>
              <a:ext cx="3663022" cy="1276011"/>
            </a:xfrm>
            <a:prstGeom prst="roundRect">
              <a:avLst>
                <a:gd name="adj" fmla="val 8398"/>
              </a:avLst>
            </a:prstGeom>
            <a:solidFill>
              <a:srgbClr val="CCECFF"/>
            </a:solidFill>
            <a:ln w="19050" algn="ctr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ja-JP" altLang="en-US" sz="1800" b="1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0" name="角丸四角形 4099"/>
            <p:cNvSpPr>
              <a:spLocks noChangeArrowheads="1"/>
            </p:cNvSpPr>
            <p:nvPr/>
          </p:nvSpPr>
          <p:spPr bwMode="auto">
            <a:xfrm>
              <a:off x="5188723" y="5025063"/>
              <a:ext cx="3032977" cy="1276011"/>
            </a:xfrm>
            <a:prstGeom prst="roundRect">
              <a:avLst>
                <a:gd name="adj" fmla="val 8398"/>
              </a:avLst>
            </a:prstGeom>
            <a:solidFill>
              <a:srgbClr val="CCECFF"/>
            </a:solidFill>
            <a:ln w="19050" algn="ctr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ja-JP" altLang="en-US" sz="1800" b="1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1" name="Line 4"/>
            <p:cNvSpPr>
              <a:spLocks noChangeShapeType="1"/>
            </p:cNvSpPr>
            <p:nvPr/>
          </p:nvSpPr>
          <p:spPr bwMode="auto">
            <a:xfrm flipV="1">
              <a:off x="4002638" y="3674018"/>
              <a:ext cx="1714" cy="32061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2" name="Line 7"/>
            <p:cNvSpPr>
              <a:spLocks noChangeShapeType="1"/>
            </p:cNvSpPr>
            <p:nvPr/>
          </p:nvSpPr>
          <p:spPr bwMode="auto">
            <a:xfrm>
              <a:off x="3800327" y="3994629"/>
              <a:ext cx="138874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3" name="Line 10"/>
            <p:cNvSpPr>
              <a:spLocks noChangeShapeType="1"/>
            </p:cNvSpPr>
            <p:nvPr/>
          </p:nvSpPr>
          <p:spPr bwMode="auto">
            <a:xfrm flipV="1">
              <a:off x="4002638" y="4313526"/>
              <a:ext cx="1714" cy="3188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4" name="Rectangle 16"/>
            <p:cNvSpPr>
              <a:spLocks noChangeArrowheads="1"/>
            </p:cNvSpPr>
            <p:nvPr/>
          </p:nvSpPr>
          <p:spPr bwMode="auto">
            <a:xfrm>
              <a:off x="4167230" y="4508979"/>
              <a:ext cx="264034" cy="123444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5" name="Rectangle 17"/>
            <p:cNvSpPr>
              <a:spLocks noChangeArrowheads="1"/>
            </p:cNvSpPr>
            <p:nvPr/>
          </p:nvSpPr>
          <p:spPr bwMode="auto">
            <a:xfrm>
              <a:off x="4594140" y="4550127"/>
              <a:ext cx="82296" cy="82296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6" name="Rectangle 18"/>
            <p:cNvSpPr>
              <a:spLocks noChangeArrowheads="1"/>
            </p:cNvSpPr>
            <p:nvPr/>
          </p:nvSpPr>
          <p:spPr bwMode="auto">
            <a:xfrm>
              <a:off x="4818740" y="4529553"/>
              <a:ext cx="205740" cy="102870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7" name="Line 19"/>
            <p:cNvSpPr>
              <a:spLocks noChangeShapeType="1"/>
            </p:cNvSpPr>
            <p:nvPr/>
          </p:nvSpPr>
          <p:spPr bwMode="auto">
            <a:xfrm flipV="1">
              <a:off x="3901482" y="3836895"/>
              <a:ext cx="1715" cy="157734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8" name="Freeform 20"/>
            <p:cNvSpPr>
              <a:spLocks/>
            </p:cNvSpPr>
            <p:nvPr/>
          </p:nvSpPr>
          <p:spPr bwMode="auto">
            <a:xfrm>
              <a:off x="3882623" y="3787174"/>
              <a:ext cx="39433" cy="49720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09" name="Freeform 21"/>
            <p:cNvSpPr>
              <a:spLocks/>
            </p:cNvSpPr>
            <p:nvPr/>
          </p:nvSpPr>
          <p:spPr bwMode="auto">
            <a:xfrm>
              <a:off x="3882623" y="3787174"/>
              <a:ext cx="39433" cy="49720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0" name="Line 22"/>
            <p:cNvSpPr>
              <a:spLocks noChangeShapeType="1"/>
            </p:cNvSpPr>
            <p:nvPr/>
          </p:nvSpPr>
          <p:spPr bwMode="auto">
            <a:xfrm flipV="1">
              <a:off x="4534133" y="3939765"/>
              <a:ext cx="1714" cy="54864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1" name="Freeform 23"/>
            <p:cNvSpPr>
              <a:spLocks/>
            </p:cNvSpPr>
            <p:nvPr/>
          </p:nvSpPr>
          <p:spPr bwMode="auto">
            <a:xfrm>
              <a:off x="4513559" y="3890045"/>
              <a:ext cx="41148" cy="49720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2" name="Freeform 24"/>
            <p:cNvSpPr>
              <a:spLocks/>
            </p:cNvSpPr>
            <p:nvPr/>
          </p:nvSpPr>
          <p:spPr bwMode="auto">
            <a:xfrm>
              <a:off x="4513559" y="3890045"/>
              <a:ext cx="41148" cy="49720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3" name="Line 25"/>
            <p:cNvSpPr>
              <a:spLocks noChangeShapeType="1"/>
            </p:cNvSpPr>
            <p:nvPr/>
          </p:nvSpPr>
          <p:spPr bwMode="auto">
            <a:xfrm>
              <a:off x="5084486" y="3994629"/>
              <a:ext cx="0" cy="5315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auto">
            <a:xfrm>
              <a:off x="5063912" y="4047779"/>
              <a:ext cx="42863" cy="49720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5" name="Freeform 27"/>
            <p:cNvSpPr>
              <a:spLocks/>
            </p:cNvSpPr>
            <p:nvPr/>
          </p:nvSpPr>
          <p:spPr bwMode="auto">
            <a:xfrm>
              <a:off x="5063912" y="4047779"/>
              <a:ext cx="42863" cy="49720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6" name="Rectangle 28"/>
            <p:cNvSpPr>
              <a:spLocks noChangeArrowheads="1"/>
            </p:cNvSpPr>
            <p:nvPr/>
          </p:nvSpPr>
          <p:spPr bwMode="auto">
            <a:xfrm>
              <a:off x="5610839" y="3734025"/>
              <a:ext cx="718375" cy="418338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7" name="Rectangle 29"/>
            <p:cNvSpPr>
              <a:spLocks noChangeArrowheads="1"/>
            </p:cNvSpPr>
            <p:nvPr/>
          </p:nvSpPr>
          <p:spPr bwMode="auto">
            <a:xfrm>
              <a:off x="5610839" y="4364961"/>
              <a:ext cx="718375" cy="416624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8" name="Line 30"/>
            <p:cNvSpPr>
              <a:spLocks noChangeShapeType="1"/>
            </p:cNvSpPr>
            <p:nvPr/>
          </p:nvSpPr>
          <p:spPr bwMode="auto">
            <a:xfrm>
              <a:off x="5309087" y="3941480"/>
              <a:ext cx="29146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lg" len="lg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19" name="Freeform 31"/>
            <p:cNvSpPr>
              <a:spLocks/>
            </p:cNvSpPr>
            <p:nvPr/>
          </p:nvSpPr>
          <p:spPr bwMode="auto">
            <a:xfrm>
              <a:off x="5675990" y="3926049"/>
              <a:ext cx="41148" cy="32576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0" name="Line 33"/>
            <p:cNvSpPr>
              <a:spLocks noChangeShapeType="1"/>
            </p:cNvSpPr>
            <p:nvPr/>
          </p:nvSpPr>
          <p:spPr bwMode="auto">
            <a:xfrm>
              <a:off x="5309087" y="4572416"/>
              <a:ext cx="29146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lg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1" name="Freeform 34"/>
            <p:cNvSpPr>
              <a:spLocks/>
            </p:cNvSpPr>
            <p:nvPr/>
          </p:nvSpPr>
          <p:spPr bwMode="auto">
            <a:xfrm>
              <a:off x="5675990" y="4555271"/>
              <a:ext cx="41148" cy="34290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2" name="Freeform 37"/>
            <p:cNvSpPr>
              <a:spLocks/>
            </p:cNvSpPr>
            <p:nvPr/>
          </p:nvSpPr>
          <p:spPr bwMode="auto">
            <a:xfrm>
              <a:off x="6329214" y="3941480"/>
              <a:ext cx="204026" cy="253746"/>
            </a:xfrm>
            <a:custGeom>
              <a:avLst/>
              <a:gdLst>
                <a:gd name="T0" fmla="*/ 0 w 226"/>
                <a:gd name="T1" fmla="*/ 0 h 338"/>
                <a:gd name="T2" fmla="*/ 226 w 226"/>
                <a:gd name="T3" fmla="*/ 0 h 338"/>
                <a:gd name="T4" fmla="*/ 226 w 226"/>
                <a:gd name="T5" fmla="*/ 338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0"/>
                  </a:moveTo>
                  <a:lnTo>
                    <a:pt x="226" y="0"/>
                  </a:lnTo>
                  <a:lnTo>
                    <a:pt x="226" y="33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3" name="Freeform 40"/>
            <p:cNvSpPr>
              <a:spLocks/>
            </p:cNvSpPr>
            <p:nvPr/>
          </p:nvSpPr>
          <p:spPr bwMode="auto">
            <a:xfrm>
              <a:off x="6329214" y="4323813"/>
              <a:ext cx="204026" cy="248603"/>
            </a:xfrm>
            <a:custGeom>
              <a:avLst/>
              <a:gdLst>
                <a:gd name="T0" fmla="*/ 0 w 226"/>
                <a:gd name="T1" fmla="*/ 338 h 338"/>
                <a:gd name="T2" fmla="*/ 226 w 226"/>
                <a:gd name="T3" fmla="*/ 338 h 338"/>
                <a:gd name="T4" fmla="*/ 226 w 226"/>
                <a:gd name="T5" fmla="*/ 0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338"/>
                  </a:moveTo>
                  <a:lnTo>
                    <a:pt x="226" y="338"/>
                  </a:lnTo>
                  <a:lnTo>
                    <a:pt x="22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defRPr/>
              </a:pPr>
              <a:endParaRPr kumimoji="0" lang="ja-JP" altLang="ja-JP" sz="1800" kern="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4" name="Line 43"/>
            <p:cNvSpPr>
              <a:spLocks noChangeShapeType="1"/>
            </p:cNvSpPr>
            <p:nvPr/>
          </p:nvSpPr>
          <p:spPr bwMode="auto">
            <a:xfrm>
              <a:off x="6593246" y="4258662"/>
              <a:ext cx="3068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5" name="Line 46"/>
            <p:cNvSpPr>
              <a:spLocks noChangeShapeType="1"/>
            </p:cNvSpPr>
            <p:nvPr/>
          </p:nvSpPr>
          <p:spPr bwMode="auto">
            <a:xfrm flipV="1">
              <a:off x="7105373" y="4080354"/>
              <a:ext cx="0" cy="3206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6" name="Line 49"/>
            <p:cNvSpPr>
              <a:spLocks noChangeShapeType="1"/>
            </p:cNvSpPr>
            <p:nvPr/>
          </p:nvSpPr>
          <p:spPr bwMode="auto">
            <a:xfrm>
              <a:off x="6899633" y="4400966"/>
              <a:ext cx="137674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7" name="Freeform 124"/>
            <p:cNvSpPr>
              <a:spLocks/>
            </p:cNvSpPr>
            <p:nvPr/>
          </p:nvSpPr>
          <p:spPr bwMode="auto">
            <a:xfrm>
              <a:off x="7000789" y="4188368"/>
              <a:ext cx="1215580" cy="157734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57" y="60"/>
                </a:cxn>
                <a:cxn ang="0">
                  <a:pos x="109" y="23"/>
                </a:cxn>
                <a:cxn ang="0">
                  <a:pos x="183" y="3"/>
                </a:cxn>
                <a:cxn ang="0">
                  <a:pos x="336" y="42"/>
                </a:cxn>
                <a:cxn ang="0">
                  <a:pos x="489" y="84"/>
                </a:cxn>
                <a:cxn ang="0">
                  <a:pos x="624" y="117"/>
                </a:cxn>
                <a:cxn ang="0">
                  <a:pos x="708" y="138"/>
                </a:cxn>
                <a:cxn ang="0">
                  <a:pos x="747" y="125"/>
                </a:cxn>
                <a:cxn ang="0">
                  <a:pos x="807" y="60"/>
                </a:cxn>
                <a:cxn ang="0">
                  <a:pos x="885" y="33"/>
                </a:cxn>
                <a:cxn ang="0">
                  <a:pos x="1023" y="81"/>
                </a:cxn>
                <a:cxn ang="0">
                  <a:pos x="1167" y="126"/>
                </a:cxn>
                <a:cxn ang="0">
                  <a:pos x="1255" y="151"/>
                </a:cxn>
                <a:cxn ang="0">
                  <a:pos x="1341" y="171"/>
                </a:cxn>
              </a:cxnLst>
              <a:rect l="0" t="0" r="r" b="b"/>
              <a:pathLst>
                <a:path w="1341" h="171">
                  <a:moveTo>
                    <a:pt x="0" y="120"/>
                  </a:moveTo>
                  <a:cubicBezTo>
                    <a:pt x="9" y="110"/>
                    <a:pt x="39" y="76"/>
                    <a:pt x="57" y="60"/>
                  </a:cubicBezTo>
                  <a:cubicBezTo>
                    <a:pt x="75" y="44"/>
                    <a:pt x="88" y="32"/>
                    <a:pt x="109" y="23"/>
                  </a:cubicBezTo>
                  <a:cubicBezTo>
                    <a:pt x="130" y="14"/>
                    <a:pt x="145" y="0"/>
                    <a:pt x="183" y="3"/>
                  </a:cubicBezTo>
                  <a:cubicBezTo>
                    <a:pt x="221" y="6"/>
                    <a:pt x="285" y="29"/>
                    <a:pt x="336" y="42"/>
                  </a:cubicBezTo>
                  <a:cubicBezTo>
                    <a:pt x="387" y="55"/>
                    <a:pt x="441" y="72"/>
                    <a:pt x="489" y="84"/>
                  </a:cubicBezTo>
                  <a:cubicBezTo>
                    <a:pt x="537" y="96"/>
                    <a:pt x="588" y="108"/>
                    <a:pt x="624" y="117"/>
                  </a:cubicBezTo>
                  <a:cubicBezTo>
                    <a:pt x="660" y="126"/>
                    <a:pt x="688" y="137"/>
                    <a:pt x="708" y="138"/>
                  </a:cubicBezTo>
                  <a:cubicBezTo>
                    <a:pt x="728" y="139"/>
                    <a:pt x="730" y="138"/>
                    <a:pt x="747" y="125"/>
                  </a:cubicBezTo>
                  <a:cubicBezTo>
                    <a:pt x="764" y="112"/>
                    <a:pt x="784" y="75"/>
                    <a:pt x="807" y="60"/>
                  </a:cubicBezTo>
                  <a:cubicBezTo>
                    <a:pt x="830" y="45"/>
                    <a:pt x="849" y="30"/>
                    <a:pt x="885" y="33"/>
                  </a:cubicBezTo>
                  <a:cubicBezTo>
                    <a:pt x="921" y="36"/>
                    <a:pt x="976" y="66"/>
                    <a:pt x="1023" y="81"/>
                  </a:cubicBezTo>
                  <a:cubicBezTo>
                    <a:pt x="1070" y="96"/>
                    <a:pt x="1128" y="114"/>
                    <a:pt x="1167" y="126"/>
                  </a:cubicBezTo>
                  <a:cubicBezTo>
                    <a:pt x="1206" y="138"/>
                    <a:pt x="1226" y="143"/>
                    <a:pt x="1255" y="151"/>
                  </a:cubicBezTo>
                  <a:cubicBezTo>
                    <a:pt x="1284" y="159"/>
                    <a:pt x="1327" y="168"/>
                    <a:pt x="1341" y="171"/>
                  </a:cubicBezTo>
                </a:path>
              </a:pathLst>
            </a:custGeom>
            <a:noFill/>
            <a:ln w="12700" cap="flat" cmpd="sng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8" name="Freeform 123"/>
            <p:cNvSpPr>
              <a:spLocks/>
            </p:cNvSpPr>
            <p:nvPr/>
          </p:nvSpPr>
          <p:spPr bwMode="auto">
            <a:xfrm>
              <a:off x="7201385" y="4159221"/>
              <a:ext cx="1033844" cy="190310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66" y="60"/>
                </a:cxn>
                <a:cxn ang="0">
                  <a:pos x="130" y="76"/>
                </a:cxn>
                <a:cxn ang="0">
                  <a:pos x="166" y="67"/>
                </a:cxn>
                <a:cxn ang="0">
                  <a:pos x="217" y="19"/>
                </a:cxn>
                <a:cxn ang="0">
                  <a:pos x="250" y="7"/>
                </a:cxn>
                <a:cxn ang="0">
                  <a:pos x="328" y="16"/>
                </a:cxn>
                <a:cxn ang="0">
                  <a:pos x="415" y="49"/>
                </a:cxn>
                <a:cxn ang="0">
                  <a:pos x="457" y="76"/>
                </a:cxn>
                <a:cxn ang="0">
                  <a:pos x="475" y="130"/>
                </a:cxn>
                <a:cxn ang="0">
                  <a:pos x="502" y="160"/>
                </a:cxn>
                <a:cxn ang="0">
                  <a:pos x="534" y="148"/>
                </a:cxn>
                <a:cxn ang="0">
                  <a:pos x="580" y="91"/>
                </a:cxn>
                <a:cxn ang="0">
                  <a:pos x="622" y="58"/>
                </a:cxn>
                <a:cxn ang="0">
                  <a:pos x="640" y="31"/>
                </a:cxn>
                <a:cxn ang="0">
                  <a:pos x="673" y="4"/>
                </a:cxn>
                <a:cxn ang="0">
                  <a:pos x="706" y="7"/>
                </a:cxn>
                <a:cxn ang="0">
                  <a:pos x="734" y="40"/>
                </a:cxn>
                <a:cxn ang="0">
                  <a:pos x="750" y="76"/>
                </a:cxn>
                <a:cxn ang="0">
                  <a:pos x="778" y="103"/>
                </a:cxn>
                <a:cxn ang="0">
                  <a:pos x="818" y="112"/>
                </a:cxn>
                <a:cxn ang="0">
                  <a:pos x="858" y="88"/>
                </a:cxn>
                <a:cxn ang="0">
                  <a:pos x="888" y="70"/>
                </a:cxn>
                <a:cxn ang="0">
                  <a:pos x="912" y="66"/>
                </a:cxn>
                <a:cxn ang="0">
                  <a:pos x="944" y="74"/>
                </a:cxn>
                <a:cxn ang="0">
                  <a:pos x="984" y="92"/>
                </a:cxn>
                <a:cxn ang="0">
                  <a:pos x="1020" y="118"/>
                </a:cxn>
                <a:cxn ang="0">
                  <a:pos x="1040" y="158"/>
                </a:cxn>
                <a:cxn ang="0">
                  <a:pos x="1063" y="184"/>
                </a:cxn>
                <a:cxn ang="0">
                  <a:pos x="1141" y="205"/>
                </a:cxn>
              </a:cxnLst>
              <a:rect l="0" t="0" r="r" b="b"/>
              <a:pathLst>
                <a:path w="1141" h="205">
                  <a:moveTo>
                    <a:pt x="0" y="40"/>
                  </a:moveTo>
                  <a:cubicBezTo>
                    <a:pt x="11" y="43"/>
                    <a:pt x="44" y="54"/>
                    <a:pt x="66" y="60"/>
                  </a:cubicBezTo>
                  <a:cubicBezTo>
                    <a:pt x="88" y="66"/>
                    <a:pt x="113" y="75"/>
                    <a:pt x="130" y="76"/>
                  </a:cubicBezTo>
                  <a:cubicBezTo>
                    <a:pt x="147" y="77"/>
                    <a:pt x="152" y="76"/>
                    <a:pt x="166" y="67"/>
                  </a:cubicBezTo>
                  <a:cubicBezTo>
                    <a:pt x="180" y="58"/>
                    <a:pt x="203" y="29"/>
                    <a:pt x="217" y="19"/>
                  </a:cubicBezTo>
                  <a:cubicBezTo>
                    <a:pt x="231" y="9"/>
                    <a:pt x="232" y="7"/>
                    <a:pt x="250" y="7"/>
                  </a:cubicBezTo>
                  <a:cubicBezTo>
                    <a:pt x="268" y="7"/>
                    <a:pt x="301" y="9"/>
                    <a:pt x="328" y="16"/>
                  </a:cubicBezTo>
                  <a:cubicBezTo>
                    <a:pt x="355" y="23"/>
                    <a:pt x="394" y="39"/>
                    <a:pt x="415" y="49"/>
                  </a:cubicBezTo>
                  <a:cubicBezTo>
                    <a:pt x="436" y="59"/>
                    <a:pt x="447" y="63"/>
                    <a:pt x="457" y="76"/>
                  </a:cubicBezTo>
                  <a:cubicBezTo>
                    <a:pt x="467" y="89"/>
                    <a:pt x="468" y="116"/>
                    <a:pt x="475" y="130"/>
                  </a:cubicBezTo>
                  <a:cubicBezTo>
                    <a:pt x="482" y="144"/>
                    <a:pt x="492" y="157"/>
                    <a:pt x="502" y="160"/>
                  </a:cubicBezTo>
                  <a:cubicBezTo>
                    <a:pt x="512" y="163"/>
                    <a:pt x="521" y="160"/>
                    <a:pt x="534" y="148"/>
                  </a:cubicBezTo>
                  <a:cubicBezTo>
                    <a:pt x="547" y="136"/>
                    <a:pt x="565" y="106"/>
                    <a:pt x="580" y="91"/>
                  </a:cubicBezTo>
                  <a:cubicBezTo>
                    <a:pt x="595" y="76"/>
                    <a:pt x="612" y="68"/>
                    <a:pt x="622" y="58"/>
                  </a:cubicBezTo>
                  <a:cubicBezTo>
                    <a:pt x="632" y="48"/>
                    <a:pt x="632" y="40"/>
                    <a:pt x="640" y="31"/>
                  </a:cubicBezTo>
                  <a:cubicBezTo>
                    <a:pt x="648" y="22"/>
                    <a:pt x="662" y="8"/>
                    <a:pt x="673" y="4"/>
                  </a:cubicBezTo>
                  <a:cubicBezTo>
                    <a:pt x="684" y="0"/>
                    <a:pt x="696" y="1"/>
                    <a:pt x="706" y="7"/>
                  </a:cubicBezTo>
                  <a:cubicBezTo>
                    <a:pt x="716" y="13"/>
                    <a:pt x="727" y="28"/>
                    <a:pt x="734" y="40"/>
                  </a:cubicBezTo>
                  <a:cubicBezTo>
                    <a:pt x="741" y="52"/>
                    <a:pt x="743" y="66"/>
                    <a:pt x="750" y="76"/>
                  </a:cubicBezTo>
                  <a:cubicBezTo>
                    <a:pt x="757" y="86"/>
                    <a:pt x="767" y="97"/>
                    <a:pt x="778" y="103"/>
                  </a:cubicBezTo>
                  <a:cubicBezTo>
                    <a:pt x="789" y="109"/>
                    <a:pt x="805" y="114"/>
                    <a:pt x="818" y="112"/>
                  </a:cubicBezTo>
                  <a:cubicBezTo>
                    <a:pt x="831" y="110"/>
                    <a:pt x="846" y="95"/>
                    <a:pt x="858" y="88"/>
                  </a:cubicBezTo>
                  <a:cubicBezTo>
                    <a:pt x="870" y="81"/>
                    <a:pt x="879" y="74"/>
                    <a:pt x="888" y="70"/>
                  </a:cubicBezTo>
                  <a:cubicBezTo>
                    <a:pt x="897" y="66"/>
                    <a:pt x="903" y="65"/>
                    <a:pt x="912" y="66"/>
                  </a:cubicBezTo>
                  <a:cubicBezTo>
                    <a:pt x="921" y="67"/>
                    <a:pt x="932" y="70"/>
                    <a:pt x="944" y="74"/>
                  </a:cubicBezTo>
                  <a:cubicBezTo>
                    <a:pt x="956" y="78"/>
                    <a:pt x="971" y="85"/>
                    <a:pt x="984" y="92"/>
                  </a:cubicBezTo>
                  <a:cubicBezTo>
                    <a:pt x="997" y="99"/>
                    <a:pt x="1011" y="107"/>
                    <a:pt x="1020" y="118"/>
                  </a:cubicBezTo>
                  <a:cubicBezTo>
                    <a:pt x="1029" y="129"/>
                    <a:pt x="1033" y="147"/>
                    <a:pt x="1040" y="158"/>
                  </a:cubicBezTo>
                  <a:cubicBezTo>
                    <a:pt x="1047" y="169"/>
                    <a:pt x="1046" y="176"/>
                    <a:pt x="1063" y="184"/>
                  </a:cubicBezTo>
                  <a:cubicBezTo>
                    <a:pt x="1080" y="192"/>
                    <a:pt x="1111" y="197"/>
                    <a:pt x="1141" y="205"/>
                  </a:cubicBezTo>
                </a:path>
              </a:pathLst>
            </a:custGeom>
            <a:noFill/>
            <a:ln w="2857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>
              <a:off x="3800327" y="4632423"/>
              <a:ext cx="1388746" cy="171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>
              <a:defPPr>
                <a:defRPr lang="ja-JP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sz="3200" kern="1200">
                  <a:solidFill>
                    <a:schemeClr val="tx1"/>
                  </a:solidFill>
                  <a:latin typeface="Tahoma" pitchFamily="34" charset="0"/>
                  <a:ea typeface="MS UI Gothic" pitchFamily="50" charset="-128"/>
                  <a:cs typeface="+mn-cs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30" name="フローチャート : 論理和 56"/>
            <p:cNvSpPr>
              <a:spLocks noChangeArrowheads="1"/>
            </p:cNvSpPr>
            <p:nvPr/>
          </p:nvSpPr>
          <p:spPr bwMode="auto">
            <a:xfrm>
              <a:off x="6477532" y="4203375"/>
              <a:ext cx="112625" cy="112652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0"/>
                </a:spcBef>
              </a:pPr>
              <a:endParaRPr lang="ja-JP" altLang="en-US" sz="3200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31" name="二等辺三角形 4100"/>
            <p:cNvSpPr>
              <a:spLocks noChangeArrowheads="1"/>
            </p:cNvSpPr>
            <p:nvPr/>
          </p:nvSpPr>
          <p:spPr bwMode="auto">
            <a:xfrm>
              <a:off x="7591086" y="4522261"/>
              <a:ext cx="164592" cy="512636"/>
            </a:xfrm>
            <a:prstGeom prst="triangle">
              <a:avLst>
                <a:gd name="adj" fmla="val 0"/>
              </a:avLst>
            </a:prstGeom>
            <a:solidFill>
              <a:srgbClr val="CCECFF"/>
            </a:solidFill>
            <a:ln w="19050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ja-JP" altLang="en-US" sz="1800" b="1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32" name="テキスト ボックス 9"/>
            <p:cNvSpPr txBox="1">
              <a:spLocks noChangeArrowheads="1"/>
            </p:cNvSpPr>
            <p:nvPr/>
          </p:nvSpPr>
          <p:spPr bwMode="auto">
            <a:xfrm>
              <a:off x="1489449" y="4954366"/>
              <a:ext cx="148739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5000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ＭＳ ゴシック" pitchFamily="49" charset="-128"/>
                  <a:ea typeface="ＭＳ ゴシック" pitchFamily="49" charset="-128"/>
                </a:defRPr>
              </a:lvl9pPr>
            </a:lstStyle>
            <a:p>
              <a:pPr algn="l" eaLnBrk="1" hangingPunct="1"/>
              <a:r>
                <a:rPr lang="en-US" altLang="ja-JP" sz="1200" dirty="0" smtClean="0">
                  <a:latin typeface="Calibri" panose="020F0502020204030204" pitchFamily="34" charset="0"/>
                  <a:ea typeface="HGP創英角ｺﾞｼｯｸUB" panose="020B0900000000000000" pitchFamily="50" charset="-128"/>
                  <a:cs typeface="Calibri" pitchFamily="34" charset="0"/>
                </a:rPr>
                <a:t>For                             : </a:t>
              </a:r>
              <a:endParaRPr lang="ja-JP" altLang="en-US" sz="1200" dirty="0">
                <a:latin typeface="Calibri" panose="020F0502020204030204" pitchFamily="34" charset="0"/>
                <a:ea typeface="HGP創英角ｺﾞｼｯｸUB" panose="020B0900000000000000" pitchFamily="50" charset="-128"/>
                <a:cs typeface="Calibri" pitchFamily="34" charset="0"/>
              </a:endParaRPr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3056224" y="5181701"/>
              <a:ext cx="954107" cy="276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1200" dirty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（</a:t>
              </a:r>
              <a:r>
                <a:rPr lang="ja-JP" altLang="en-US" sz="1200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状態系列）</a:t>
              </a:r>
              <a:endParaRPr lang="ja-JP" altLang="en-US" sz="1200" dirty="0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34" name="テキスト ボックス 133"/>
            <p:cNvSpPr txBox="1"/>
            <p:nvPr/>
          </p:nvSpPr>
          <p:spPr>
            <a:xfrm>
              <a:off x="1214627" y="4366724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経路制約付</a:t>
              </a:r>
              <a:r>
                <a:rPr kumimoji="1" lang="en-US" altLang="ja-JP" sz="1200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/>
              </a:r>
              <a:br>
                <a:rPr kumimoji="1" lang="en-US" altLang="ja-JP" sz="1200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</a:br>
              <a:r>
                <a:rPr kumimoji="1" lang="ja-JP" altLang="en-US" sz="1200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隠れマルコフモデル</a:t>
              </a:r>
              <a:endParaRPr kumimoji="1" lang="ja-JP" altLang="en-US" sz="1200" dirty="0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35" name="二等辺三角形 3"/>
            <p:cNvSpPr>
              <a:spLocks noChangeArrowheads="1"/>
            </p:cNvSpPr>
            <p:nvPr/>
          </p:nvSpPr>
          <p:spPr bwMode="auto">
            <a:xfrm rot="5400000">
              <a:off x="3629748" y="3903716"/>
              <a:ext cx="216029" cy="36436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ja-JP" altLang="en-US" sz="1800" b="1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grpSp>
          <p:nvGrpSpPr>
            <p:cNvPr id="136" name="グループ化 57"/>
            <p:cNvGrpSpPr>
              <a:grpSpLocks/>
            </p:cNvGrpSpPr>
            <p:nvPr/>
          </p:nvGrpSpPr>
          <p:grpSpPr bwMode="auto">
            <a:xfrm>
              <a:off x="1469543" y="3122425"/>
              <a:ext cx="1852734" cy="1896891"/>
              <a:chOff x="15608804" y="7974872"/>
              <a:chExt cx="3751975" cy="3843677"/>
            </a:xfrm>
          </p:grpSpPr>
          <p:sp>
            <p:nvSpPr>
              <p:cNvPr id="137" name="円弧 136"/>
              <p:cNvSpPr>
                <a:spLocks noChangeAspect="1"/>
              </p:cNvSpPr>
              <p:nvPr/>
            </p:nvSpPr>
            <p:spPr>
              <a:xfrm rot="2739822">
                <a:off x="15608665" y="8066528"/>
                <a:ext cx="3752026" cy="3749801"/>
              </a:xfrm>
              <a:prstGeom prst="arc">
                <a:avLst>
                  <a:gd name="adj1" fmla="val 16354355"/>
                  <a:gd name="adj2" fmla="val 21292804"/>
                </a:avLst>
              </a:prstGeom>
              <a:ln w="19050">
                <a:solidFill>
                  <a:srgbClr val="40458C"/>
                </a:solidFill>
                <a:headEnd type="none" w="med" len="med"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ja-JP" altLang="en-US" sz="1400"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38" name="Line 22"/>
              <p:cNvSpPr>
                <a:spLocks noChangeShapeType="1"/>
              </p:cNvSpPr>
              <p:nvPr/>
            </p:nvSpPr>
            <p:spPr bwMode="auto">
              <a:xfrm>
                <a:off x="16588892" y="8510100"/>
                <a:ext cx="1756851" cy="0"/>
              </a:xfrm>
              <a:prstGeom prst="line">
                <a:avLst/>
              </a:prstGeom>
              <a:noFill/>
              <a:ln w="19050">
                <a:solidFill>
                  <a:srgbClr val="40458C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 sz="140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39" name="Line 20"/>
              <p:cNvSpPr>
                <a:spLocks noChangeShapeType="1"/>
              </p:cNvSpPr>
              <p:nvPr/>
            </p:nvSpPr>
            <p:spPr bwMode="auto">
              <a:xfrm flipH="1" flipV="1">
                <a:off x="16588892" y="9458530"/>
                <a:ext cx="1777683" cy="0"/>
              </a:xfrm>
              <a:prstGeom prst="line">
                <a:avLst/>
              </a:prstGeom>
              <a:noFill/>
              <a:ln w="19050">
                <a:solidFill>
                  <a:srgbClr val="40458C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 sz="140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0" name="Line 21"/>
              <p:cNvSpPr>
                <a:spLocks noChangeShapeType="1"/>
              </p:cNvSpPr>
              <p:nvPr/>
            </p:nvSpPr>
            <p:spPr bwMode="auto">
              <a:xfrm flipH="1" flipV="1">
                <a:off x="16550701" y="9614863"/>
                <a:ext cx="1902677" cy="1486914"/>
              </a:xfrm>
              <a:prstGeom prst="line">
                <a:avLst/>
              </a:prstGeom>
              <a:noFill/>
              <a:ln w="19050">
                <a:solidFill>
                  <a:srgbClr val="40458C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 sz="140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1" name="Line 22"/>
              <p:cNvSpPr>
                <a:spLocks noChangeShapeType="1"/>
              </p:cNvSpPr>
              <p:nvPr/>
            </p:nvSpPr>
            <p:spPr bwMode="auto">
              <a:xfrm flipH="1" flipV="1">
                <a:off x="16581948" y="9541908"/>
                <a:ext cx="1749907" cy="795567"/>
              </a:xfrm>
              <a:prstGeom prst="line">
                <a:avLst/>
              </a:prstGeom>
              <a:noFill/>
              <a:ln w="19050">
                <a:solidFill>
                  <a:srgbClr val="40458C"/>
                </a:solidFill>
                <a:round/>
                <a:headEnd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 sz="140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2" name="円弧 141"/>
              <p:cNvSpPr/>
              <p:nvPr/>
            </p:nvSpPr>
            <p:spPr>
              <a:xfrm rot="2739822">
                <a:off x="16761771" y="8288481"/>
                <a:ext cx="2438817" cy="2437371"/>
              </a:xfrm>
              <a:prstGeom prst="arc">
                <a:avLst>
                  <a:gd name="adj1" fmla="val 16400162"/>
                  <a:gd name="adj2" fmla="val 21142639"/>
                </a:avLst>
              </a:prstGeom>
              <a:ln w="19050">
                <a:solidFill>
                  <a:srgbClr val="40458C"/>
                </a:solidFill>
                <a:headEnd type="none" w="med" len="med"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ja-JP" altLang="en-US" sz="1400"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3" name="円弧 142"/>
              <p:cNvSpPr/>
              <p:nvPr/>
            </p:nvSpPr>
            <p:spPr>
              <a:xfrm rot="2739822">
                <a:off x="18006914" y="8536462"/>
                <a:ext cx="1024860" cy="1027723"/>
              </a:xfrm>
              <a:prstGeom prst="arc">
                <a:avLst>
                  <a:gd name="adj1" fmla="val 16158935"/>
                  <a:gd name="adj2" fmla="val 21003002"/>
                </a:avLst>
              </a:prstGeom>
              <a:ln w="19050">
                <a:solidFill>
                  <a:srgbClr val="40458C"/>
                </a:solidFill>
                <a:headEnd type="triangle" w="med" len="med"/>
                <a:tailEnd type="triangl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ja-JP" altLang="en-US" sz="1400"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4" name="円弧 143"/>
              <p:cNvSpPr/>
              <p:nvPr/>
            </p:nvSpPr>
            <p:spPr>
              <a:xfrm rot="10800000">
                <a:off x="18189503" y="8954784"/>
                <a:ext cx="340260" cy="340462"/>
              </a:xfrm>
              <a:prstGeom prst="arc">
                <a:avLst>
                  <a:gd name="adj1" fmla="val 16200000"/>
                  <a:gd name="adj2" fmla="val 10866983"/>
                </a:avLst>
              </a:prstGeom>
              <a:ln w="19050">
                <a:solidFill>
                  <a:srgbClr val="40458C"/>
                </a:solidFill>
                <a:headEnd type="triangl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ja-JP" altLang="en-US" sz="1400"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5" name="円弧 144"/>
              <p:cNvSpPr/>
              <p:nvPr/>
            </p:nvSpPr>
            <p:spPr>
              <a:xfrm rot="10800000">
                <a:off x="18203391" y="9889318"/>
                <a:ext cx="343731" cy="340462"/>
              </a:xfrm>
              <a:prstGeom prst="arc">
                <a:avLst>
                  <a:gd name="adj1" fmla="val 16200000"/>
                  <a:gd name="adj2" fmla="val 10866983"/>
                </a:avLst>
              </a:prstGeom>
              <a:ln w="19050">
                <a:solidFill>
                  <a:srgbClr val="40458C"/>
                </a:solidFill>
                <a:headEnd type="triangl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ja-JP" altLang="en-US" sz="1400"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6" name="円弧 145"/>
              <p:cNvSpPr/>
              <p:nvPr/>
            </p:nvSpPr>
            <p:spPr>
              <a:xfrm rot="8100000">
                <a:off x="18064509" y="11143467"/>
                <a:ext cx="343731" cy="343937"/>
              </a:xfrm>
              <a:prstGeom prst="arc">
                <a:avLst>
                  <a:gd name="adj1" fmla="val 16200000"/>
                  <a:gd name="adj2" fmla="val 10866983"/>
                </a:avLst>
              </a:prstGeom>
              <a:ln w="19050">
                <a:solidFill>
                  <a:srgbClr val="40458C"/>
                </a:solidFill>
                <a:headEnd type="triangl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ja-JP" altLang="en-US" sz="1400"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7" name="円弧 146"/>
              <p:cNvSpPr/>
              <p:nvPr/>
            </p:nvSpPr>
            <p:spPr>
              <a:xfrm rot="8100000">
                <a:off x="15713938" y="9263980"/>
                <a:ext cx="343733" cy="340462"/>
              </a:xfrm>
              <a:prstGeom prst="arc">
                <a:avLst>
                  <a:gd name="adj1" fmla="val 16200000"/>
                  <a:gd name="adj2" fmla="val 10866983"/>
                </a:avLst>
              </a:prstGeom>
              <a:ln w="19050">
                <a:solidFill>
                  <a:srgbClr val="40458C"/>
                </a:solidFill>
                <a:headEnd type="triangl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ja-JP" altLang="en-US" sz="1400"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8" name="円弧 147"/>
              <p:cNvSpPr/>
              <p:nvPr/>
            </p:nvSpPr>
            <p:spPr>
              <a:xfrm rot="2739822">
                <a:off x="15644193" y="8493035"/>
                <a:ext cx="1028333" cy="1027723"/>
              </a:xfrm>
              <a:prstGeom prst="arc">
                <a:avLst>
                  <a:gd name="adj1" fmla="val 16446851"/>
                  <a:gd name="adj2" fmla="val 21003002"/>
                </a:avLst>
              </a:prstGeom>
              <a:ln w="19050">
                <a:solidFill>
                  <a:srgbClr val="40458C"/>
                </a:solidFill>
                <a:headEnd type="triangl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ja-JP" altLang="en-US" sz="1400"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49" name="円弧 148"/>
              <p:cNvSpPr/>
              <p:nvPr/>
            </p:nvSpPr>
            <p:spPr>
              <a:xfrm rot="10800000">
                <a:off x="18189503" y="7975089"/>
                <a:ext cx="343731" cy="340462"/>
              </a:xfrm>
              <a:prstGeom prst="arc">
                <a:avLst>
                  <a:gd name="adj1" fmla="val 16200000"/>
                  <a:gd name="adj2" fmla="val 10866983"/>
                </a:avLst>
              </a:prstGeom>
              <a:ln w="19050">
                <a:solidFill>
                  <a:srgbClr val="40458C"/>
                </a:solidFill>
                <a:headEnd type="triangl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ja-JP" altLang="en-US" sz="1400"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0" name="Oval 5"/>
              <p:cNvSpPr>
                <a:spLocks noChangeArrowheads="1"/>
              </p:cNvSpPr>
              <p:nvPr/>
            </p:nvSpPr>
            <p:spPr bwMode="auto">
              <a:xfrm>
                <a:off x="16018314" y="9146876"/>
                <a:ext cx="553915" cy="60007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 algn="ctr">
                <a:noFill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ja-JP" sz="11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r</a:t>
                </a:r>
                <a:r>
                  <a:rPr lang="en-US" altLang="ja-JP" sz="1100" baseline="-250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0</a:t>
                </a:r>
                <a:endParaRPr lang="en-US" altLang="ja-JP" sz="1100" baseline="-25000" dirty="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1" name="Oval 6"/>
              <p:cNvSpPr>
                <a:spLocks noChangeArrowheads="1"/>
              </p:cNvSpPr>
              <p:nvPr/>
            </p:nvSpPr>
            <p:spPr bwMode="auto">
              <a:xfrm>
                <a:off x="16018314" y="8208663"/>
                <a:ext cx="553915" cy="600075"/>
              </a:xfrm>
              <a:prstGeom prst="ellipse">
                <a:avLst/>
              </a:prstGeom>
              <a:solidFill>
                <a:srgbClr val="99CCFF"/>
              </a:solidFill>
              <a:ln w="28575" algn="ctr">
                <a:noFill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ja-JP" sz="11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p</a:t>
                </a:r>
                <a:r>
                  <a:rPr lang="en-US" altLang="ja-JP" sz="1100" baseline="-250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0</a:t>
                </a:r>
                <a:endParaRPr lang="en-US" altLang="ja-JP" sz="1100" baseline="-25000" dirty="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2" name="Oval 18"/>
              <p:cNvSpPr>
                <a:spLocks noChangeArrowheads="1"/>
              </p:cNvSpPr>
              <p:nvPr/>
            </p:nvSpPr>
            <p:spPr bwMode="auto">
              <a:xfrm>
                <a:off x="18373187" y="9137351"/>
                <a:ext cx="553915" cy="600075"/>
              </a:xfrm>
              <a:prstGeom prst="ellipse">
                <a:avLst/>
              </a:prstGeom>
              <a:solidFill>
                <a:srgbClr val="B3FFD9"/>
              </a:solidFill>
              <a:ln w="28575" algn="ctr">
                <a:noFill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ja-JP" sz="11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a</a:t>
                </a:r>
                <a:r>
                  <a:rPr lang="en-US" altLang="ja-JP" sz="1100" baseline="-250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0</a:t>
                </a:r>
                <a:endParaRPr lang="en-US" altLang="ja-JP" sz="1100" baseline="-25000" dirty="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3" name="Oval 19"/>
              <p:cNvSpPr>
                <a:spLocks noChangeArrowheads="1"/>
              </p:cNvSpPr>
              <p:nvPr/>
            </p:nvSpPr>
            <p:spPr bwMode="auto">
              <a:xfrm>
                <a:off x="18368791" y="10075563"/>
                <a:ext cx="553915" cy="600075"/>
              </a:xfrm>
              <a:prstGeom prst="ellipse">
                <a:avLst/>
              </a:prstGeom>
              <a:solidFill>
                <a:srgbClr val="B3FFD9"/>
              </a:solidFill>
              <a:ln w="28575" algn="ctr">
                <a:noFill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ja-JP" sz="11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a</a:t>
                </a:r>
                <a:r>
                  <a:rPr lang="en-US" altLang="ja-JP" sz="1100" baseline="-250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1</a:t>
                </a:r>
                <a:endParaRPr lang="en-US" altLang="ja-JP" sz="1100" baseline="-25000" dirty="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4" name="Oval 16"/>
              <p:cNvSpPr>
                <a:spLocks noChangeArrowheads="1"/>
              </p:cNvSpPr>
              <p:nvPr/>
            </p:nvSpPr>
            <p:spPr bwMode="auto">
              <a:xfrm>
                <a:off x="18371721" y="8203901"/>
                <a:ext cx="553915" cy="60007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 algn="ctr">
                <a:noFill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ja-JP" sz="11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r</a:t>
                </a:r>
                <a:r>
                  <a:rPr lang="en-US" altLang="ja-JP" sz="1100" baseline="-250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1</a:t>
                </a:r>
                <a:endParaRPr lang="en-US" altLang="ja-JP" sz="1100" baseline="-25000" dirty="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155" name="Oval 17"/>
              <p:cNvSpPr>
                <a:spLocks noChangeArrowheads="1"/>
              </p:cNvSpPr>
              <p:nvPr/>
            </p:nvSpPr>
            <p:spPr bwMode="auto">
              <a:xfrm>
                <a:off x="18371721" y="11013776"/>
                <a:ext cx="553915" cy="600075"/>
              </a:xfrm>
              <a:prstGeom prst="ellipse">
                <a:avLst/>
              </a:prstGeom>
              <a:solidFill>
                <a:srgbClr val="B3FFD9"/>
              </a:solidFill>
              <a:ln w="28575" algn="ctr">
                <a:noFill/>
                <a:round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none" anchor="ctr"/>
              <a:lstStyle>
                <a:defPPr>
                  <a:defRPr lang="ja-JP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sz="3200" kern="1200">
                    <a:solidFill>
                      <a:schemeClr val="tx1"/>
                    </a:solidFill>
                    <a:latin typeface="Tahoma" pitchFamily="34" charset="0"/>
                    <a:ea typeface="MS UI Gothic" pitchFamily="50" charset="-128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ja-JP" sz="11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a</a:t>
                </a:r>
                <a:r>
                  <a:rPr lang="en-US" altLang="ja-JP" sz="1100" baseline="-250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HGP創英角ｺﾞｼｯｸUB" panose="020B0900000000000000" pitchFamily="50" charset="-128"/>
                  </a:rPr>
                  <a:t>2</a:t>
                </a:r>
                <a:endParaRPr lang="en-US" altLang="ja-JP" sz="1100" baseline="-25000" dirty="0">
                  <a:solidFill>
                    <a:prstClr val="black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156" name="テキスト ボックス 155"/>
            <p:cNvSpPr txBox="1"/>
            <p:nvPr/>
          </p:nvSpPr>
          <p:spPr>
            <a:xfrm>
              <a:off x="5211071" y="5066154"/>
              <a:ext cx="2353529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基本周波数パターンの確率モデル</a:t>
              </a:r>
              <a:endParaRPr kumimoji="1" lang="ja-JP" altLang="en-US" sz="1200" dirty="0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57" name="左中かっこ 156"/>
            <p:cNvSpPr/>
            <p:nvPr/>
          </p:nvSpPr>
          <p:spPr bwMode="auto">
            <a:xfrm>
              <a:off x="5356529" y="5640196"/>
              <a:ext cx="120872" cy="466560"/>
            </a:xfrm>
            <a:prstGeom prst="leftBrace">
              <a:avLst>
                <a:gd name="adj1" fmla="val 35992"/>
                <a:gd name="adj2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58" name="テキスト ボックス 157"/>
            <p:cNvSpPr txBox="1"/>
            <p:nvPr/>
          </p:nvSpPr>
          <p:spPr>
            <a:xfrm>
              <a:off x="3890821" y="3038896"/>
              <a:ext cx="4416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b="1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基本周波数パターン生成過程モデル</a:t>
              </a:r>
              <a:r>
                <a:rPr kumimoji="1" lang="en-US" altLang="ja-JP" sz="1600" b="1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(</a:t>
              </a:r>
              <a:r>
                <a:rPr kumimoji="1" lang="ja-JP" altLang="en-US" sz="1600" b="1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藤崎モデル</a:t>
              </a:r>
              <a:r>
                <a:rPr kumimoji="1" lang="en-US" altLang="ja-JP" sz="1600" b="1" dirty="0" smtClean="0"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)</a:t>
              </a:r>
              <a:endParaRPr kumimoji="1" lang="ja-JP" altLang="en-US" sz="1600" b="1" dirty="0"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sp>
          <p:nvSpPr>
            <p:cNvPr id="159" name="テキスト ボックス 158"/>
            <p:cNvSpPr txBox="1"/>
            <p:nvPr/>
          </p:nvSpPr>
          <p:spPr>
            <a:xfrm>
              <a:off x="4853948" y="4951029"/>
              <a:ext cx="354539" cy="837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変</a:t>
              </a:r>
              <a:r>
                <a:rPr lang="en-US" altLang="ja-JP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/>
              </a:r>
              <a:br>
                <a:rPr lang="en-US" altLang="ja-JP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</a:br>
              <a:r>
                <a:rPr lang="ja-JP" altLang="en-US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数</a:t>
              </a:r>
              <a:r>
                <a:rPr lang="en-US" altLang="ja-JP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/>
              </a:r>
              <a:br>
                <a:rPr lang="en-US" altLang="ja-JP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</a:br>
              <a:r>
                <a:rPr lang="ja-JP" altLang="en-US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変</a:t>
              </a:r>
              <a:r>
                <a:rPr lang="en-US" altLang="ja-JP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/>
              </a:r>
              <a:br>
                <a:rPr lang="en-US" altLang="ja-JP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</a:br>
              <a:r>
                <a:rPr lang="ja-JP" altLang="en-US" sz="1100" dirty="0" smtClean="0">
                  <a:solidFill>
                    <a:srgbClr val="40458C"/>
                  </a:solidFill>
                  <a:latin typeface="Calibri" panose="020F0502020204030204" pitchFamily="34" charset="0"/>
                  <a:ea typeface="HGP創英角ｺﾞｼｯｸUB" panose="020B0900000000000000" pitchFamily="50" charset="-128"/>
                </a:rPr>
                <a:t>換</a:t>
              </a:r>
              <a:endParaRPr kumimoji="1" lang="ja-JP" altLang="en-US" sz="1100" dirty="0">
                <a:solidFill>
                  <a:srgbClr val="40458C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endParaRPr>
            </a:p>
          </p:txBody>
        </p:sp>
        <p:pic>
          <p:nvPicPr>
            <p:cNvPr id="160" name="図 159" descr="txp_fig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5546089" y="5635046"/>
              <a:ext cx="2029973" cy="219456"/>
            </a:xfrm>
            <a:prstGeom prst="rect">
              <a:avLst/>
            </a:prstGeom>
            <a:noFill/>
          </p:spPr>
        </p:pic>
        <p:pic>
          <p:nvPicPr>
            <p:cNvPr id="161" name="図 160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5526088" y="5899195"/>
              <a:ext cx="2468885" cy="255666"/>
            </a:xfrm>
            <a:prstGeom prst="rect">
              <a:avLst/>
            </a:prstGeom>
            <a:noFill/>
          </p:spPr>
        </p:pic>
        <p:pic>
          <p:nvPicPr>
            <p:cNvPr id="162" name="図 161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5423219" y="5351504"/>
              <a:ext cx="1172719" cy="225902"/>
            </a:xfrm>
            <a:prstGeom prst="rect">
              <a:avLst/>
            </a:prstGeom>
            <a:noFill/>
          </p:spPr>
        </p:pic>
        <p:pic>
          <p:nvPicPr>
            <p:cNvPr id="72" name="図 7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300" y="5018068"/>
              <a:ext cx="921350" cy="166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3" name="図 7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15" y="5205470"/>
              <a:ext cx="1485904" cy="20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4" name="図 7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657" y="5469031"/>
              <a:ext cx="3161544" cy="58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5" name="図 7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612" y="3482487"/>
              <a:ext cx="400049" cy="209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6" name="図 7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899" y="4120916"/>
              <a:ext cx="400050" cy="189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7" name="図 7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060" y="4055051"/>
              <a:ext cx="75895" cy="121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8" name="図 7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060" y="4686559"/>
              <a:ext cx="75895" cy="121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79" name="図 7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913" y="3841603"/>
              <a:ext cx="437771" cy="20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80" name="図 7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913" y="4472030"/>
              <a:ext cx="437771" cy="1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81" name="図 8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871" y="3700823"/>
              <a:ext cx="400050" cy="209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83" name="図 8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668" y="4574138"/>
              <a:ext cx="400051" cy="1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81" name="図 18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009" y="3888529"/>
              <a:ext cx="304037" cy="189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82" name="図 18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4843" y="4452243"/>
              <a:ext cx="75895" cy="121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176" name="テキスト ボックス 175"/>
          <p:cNvSpPr txBox="1"/>
          <p:nvPr/>
        </p:nvSpPr>
        <p:spPr>
          <a:xfrm>
            <a:off x="306697" y="6092112"/>
            <a:ext cx="311014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rPr>
              <a:t>隠れマルコフモデル</a:t>
            </a:r>
            <a:r>
              <a:rPr kumimoji="1" lang="ja-JP" altLang="en-US" dirty="0" smtClean="0">
                <a:latin typeface="Calibri" panose="020F0502020204030204" pitchFamily="34" charset="0"/>
                <a:ea typeface="HGP創英角ｺﾞｼｯｸUB" panose="020B0900000000000000" pitchFamily="50" charset="-128"/>
              </a:rPr>
              <a:t>による</a:t>
            </a:r>
            <a:endParaRPr kumimoji="1" lang="en-US" altLang="ja-JP" dirty="0" smtClean="0">
              <a:latin typeface="Calibri" panose="020F0502020204030204" pitchFamily="34" charset="0"/>
              <a:ea typeface="HGP創英角ｺﾞｼｯｸUB" panose="020B0900000000000000" pitchFamily="50" charset="-128"/>
            </a:endParaRPr>
          </a:p>
          <a:p>
            <a:r>
              <a:rPr lang="ja-JP" altLang="en-US" dirty="0" smtClean="0">
                <a:latin typeface="Calibri" panose="020F0502020204030204" pitchFamily="34" charset="0"/>
                <a:ea typeface="HGP創英角ｺﾞｼｯｸUB" panose="020B0900000000000000" pitchFamily="50" charset="-128"/>
              </a:rPr>
              <a:t>区分定常なガウス過程の表現</a:t>
            </a:r>
            <a:endParaRPr kumimoji="1" lang="ja-JP" altLang="en-US" dirty="0">
              <a:latin typeface="Calibri" panose="020F0502020204030204" pitchFamily="34" charset="0"/>
              <a:ea typeface="HGP創英角ｺﾞｼｯｸUB" panose="020B0900000000000000" pitchFamily="50" charset="-128"/>
            </a:endParaRPr>
          </a:p>
        </p:txBody>
      </p:sp>
      <p:sp>
        <p:nvSpPr>
          <p:cNvPr id="177" name="テキスト ボックス 176"/>
          <p:cNvSpPr txBox="1"/>
          <p:nvPr/>
        </p:nvSpPr>
        <p:spPr>
          <a:xfrm>
            <a:off x="3749113" y="6092112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rPr>
              <a:t>運動方程式</a:t>
            </a:r>
            <a:r>
              <a:rPr kumimoji="1" lang="ja-JP" altLang="en-US" dirty="0" smtClean="0">
                <a:latin typeface="Calibri" panose="020F0502020204030204" pitchFamily="34" charset="0"/>
                <a:ea typeface="HGP創英角ｺﾞｼｯｸUB" panose="020B0900000000000000" pitchFamily="50" charset="-128"/>
              </a:rPr>
              <a:t>に基づく</a:t>
            </a:r>
            <a:endParaRPr kumimoji="1" lang="en-US" altLang="ja-JP" dirty="0" smtClean="0">
              <a:latin typeface="Calibri" panose="020F0502020204030204" pitchFamily="34" charset="0"/>
              <a:ea typeface="HGP創英角ｺﾞｼｯｸUB" panose="020B0900000000000000" pitchFamily="50" charset="-128"/>
            </a:endParaRPr>
          </a:p>
          <a:p>
            <a:r>
              <a:rPr lang="ja-JP" altLang="en-US" dirty="0" smtClean="0">
                <a:latin typeface="Calibri" panose="020F0502020204030204" pitchFamily="34" charset="0"/>
                <a:ea typeface="HGP創英角ｺﾞｼｯｸUB" panose="020B0900000000000000" pitchFamily="50" charset="-128"/>
              </a:rPr>
              <a:t>変数</a:t>
            </a:r>
            <a:r>
              <a:rPr lang="ja-JP" altLang="en-US" dirty="0">
                <a:latin typeface="Calibri" panose="020F0502020204030204" pitchFamily="34" charset="0"/>
                <a:ea typeface="HGP創英角ｺﾞｼｯｸUB" panose="020B0900000000000000" pitchFamily="50" charset="-128"/>
              </a:rPr>
              <a:t>変換</a:t>
            </a:r>
            <a:endParaRPr kumimoji="1" lang="ja-JP" altLang="en-US" dirty="0">
              <a:latin typeface="Calibri" panose="020F0502020204030204" pitchFamily="34" charset="0"/>
              <a:ea typeface="HGP創英角ｺﾞｼｯｸUB" panose="020B0900000000000000" pitchFamily="50" charset="-128"/>
            </a:endParaRPr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6304595" y="6092112"/>
            <a:ext cx="240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EM</a:t>
            </a:r>
            <a:r>
              <a:rPr lang="ja-JP" altLang="en-US" dirty="0" smtClean="0">
                <a:solidFill>
                  <a:srgbClr val="FF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rPr>
              <a:t>アルゴリズムと動的</a:t>
            </a:r>
            <a:r>
              <a:rPr lang="en-US" altLang="ja-JP" dirty="0" smtClean="0">
                <a:solidFill>
                  <a:srgbClr val="FF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rPr>
              <a:t/>
            </a:r>
            <a:br>
              <a:rPr lang="en-US" altLang="ja-JP" dirty="0" smtClean="0">
                <a:solidFill>
                  <a:srgbClr val="FF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rPr>
            </a:br>
            <a:r>
              <a:rPr lang="ja-JP" altLang="en-US" dirty="0" smtClean="0">
                <a:solidFill>
                  <a:srgbClr val="FF0000"/>
                </a:solidFill>
                <a:latin typeface="Calibri" panose="020F0502020204030204" pitchFamily="34" charset="0"/>
                <a:ea typeface="HGP創英角ｺﾞｼｯｸUB" panose="020B0900000000000000" pitchFamily="50" charset="-128"/>
              </a:rPr>
              <a:t>計画法</a:t>
            </a:r>
            <a:r>
              <a:rPr lang="ja-JP" altLang="en-US" dirty="0" smtClean="0">
                <a:latin typeface="Calibri" panose="020F0502020204030204" pitchFamily="34" charset="0"/>
                <a:ea typeface="HGP創英角ｺﾞｼｯｸUB" panose="020B0900000000000000" pitchFamily="50" charset="-128"/>
              </a:rPr>
              <a:t>による最尤推定</a:t>
            </a:r>
            <a:endParaRPr kumimoji="1" lang="ja-JP" altLang="en-US" dirty="0">
              <a:latin typeface="Calibri" panose="020F0502020204030204" pitchFamily="34" charset="0"/>
              <a:ea typeface="HGP創英角ｺﾞｼｯｸUB" panose="020B0900000000000000" pitchFamily="50" charset="-128"/>
            </a:endParaRPr>
          </a:p>
        </p:txBody>
      </p:sp>
      <p:sp>
        <p:nvSpPr>
          <p:cNvPr id="179" name="円弧 178"/>
          <p:cNvSpPr/>
          <p:nvPr/>
        </p:nvSpPr>
        <p:spPr>
          <a:xfrm flipH="1">
            <a:off x="882761" y="5658323"/>
            <a:ext cx="612068" cy="864096"/>
          </a:xfrm>
          <a:prstGeom prst="arc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円弧 179"/>
          <p:cNvSpPr/>
          <p:nvPr/>
        </p:nvSpPr>
        <p:spPr>
          <a:xfrm>
            <a:off x="7240471" y="5622319"/>
            <a:ext cx="612068" cy="864096"/>
          </a:xfrm>
          <a:prstGeom prst="arc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89" y="4845961"/>
            <a:ext cx="1065279" cy="37947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6" y="3153129"/>
            <a:ext cx="685800" cy="37947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319422" y="377371"/>
            <a:ext cx="3085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latin typeface="Calibri" panose="020F0502020204030204" pitchFamily="34" charset="0"/>
              </a:rPr>
              <a:t>[Kameoka+2010, Yoshizato+2012]</a:t>
            </a:r>
            <a:endParaRPr kumimoji="1" lang="ja-JP" alt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98" name="直線コネクタ 97"/>
          <p:cNvCxnSpPr/>
          <p:nvPr/>
        </p:nvCxnSpPr>
        <p:spPr bwMode="auto">
          <a:xfrm>
            <a:off x="7780668" y="5256125"/>
            <a:ext cx="1080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直線コネクタ 162"/>
          <p:cNvCxnSpPr/>
          <p:nvPr/>
        </p:nvCxnSpPr>
        <p:spPr bwMode="auto">
          <a:xfrm>
            <a:off x="224581" y="3586210"/>
            <a:ext cx="6840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0458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 smtClean="0"/>
              <a:t>生成モデルアプローチによる藤崎モデルパラメータ推定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基本周波数パターンの生成プロセス</a:t>
            </a:r>
            <a:endParaRPr kumimoji="1" lang="ja-JP" altLang="en-US" sz="1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43508" y="2700000"/>
            <a:ext cx="1795246" cy="3250958"/>
            <a:chOff x="6476164" y="754106"/>
            <a:chExt cx="1795246" cy="3250958"/>
          </a:xfrm>
        </p:grpSpPr>
        <p:sp>
          <p:nvSpPr>
            <p:cNvPr id="5" name="円/楕円 4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6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8" name="直線矢印コネクタ 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円/楕円 8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0" name="図 9" descr="txp_fig.png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9" idx="4"/>
              <a:endCxn id="5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" name="図 11" descr="txp_fig.png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13" name="図 12" descr="txp_fig.png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sp>
        <p:nvSpPr>
          <p:cNvPr id="97" name="テキスト ボックス 96"/>
          <p:cNvSpPr txBox="1"/>
          <p:nvPr/>
        </p:nvSpPr>
        <p:spPr>
          <a:xfrm>
            <a:off x="6261441" y="4139738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00FF"/>
                </a:solidFill>
              </a:rPr>
              <a:t>アクセント成分</a:t>
            </a:r>
            <a:endParaRPr kumimoji="1" lang="ja-JP" altLang="en-US" sz="2000" b="1" dirty="0">
              <a:solidFill>
                <a:srgbClr val="0000FF"/>
              </a:solidFill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3208491" y="4140000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00FF"/>
                </a:solidFill>
              </a:rPr>
              <a:t>フレーズ成分</a:t>
            </a:r>
            <a:endParaRPr kumimoji="1" lang="ja-JP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102" name="直線矢印コネクタ 101"/>
          <p:cNvCxnSpPr/>
          <p:nvPr/>
        </p:nvCxnSpPr>
        <p:spPr bwMode="auto">
          <a:xfrm>
            <a:off x="3743908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104" name="直線矢印コネクタ 103"/>
          <p:cNvCxnSpPr/>
          <p:nvPr/>
        </p:nvCxnSpPr>
        <p:spPr bwMode="auto">
          <a:xfrm flipH="1">
            <a:off x="6109448" y="4572000"/>
            <a:ext cx="733627" cy="949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105" name="直線矢印コネクタ 104"/>
          <p:cNvCxnSpPr/>
          <p:nvPr/>
        </p:nvCxnSpPr>
        <p:spPr bwMode="auto">
          <a:xfrm>
            <a:off x="3743908" y="3358670"/>
            <a:ext cx="0" cy="6840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grpSp>
        <p:nvGrpSpPr>
          <p:cNvPr id="110" name="グループ化 109"/>
          <p:cNvGrpSpPr/>
          <p:nvPr/>
        </p:nvGrpSpPr>
        <p:grpSpPr>
          <a:xfrm>
            <a:off x="4247964" y="5585174"/>
            <a:ext cx="2755105" cy="400110"/>
            <a:chOff x="4247964" y="5585174"/>
            <a:chExt cx="2755105" cy="400110"/>
          </a:xfrm>
        </p:grpSpPr>
        <p:sp>
          <p:nvSpPr>
            <p:cNvPr id="111" name="テキスト ボックス 110"/>
            <p:cNvSpPr txBox="1"/>
            <p:nvPr/>
          </p:nvSpPr>
          <p:spPr>
            <a:xfrm>
              <a:off x="4657555" y="5585174"/>
              <a:ext cx="2345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FF0066"/>
                  </a:solidFill>
                </a:rPr>
                <a:t>基本周波数パターン</a:t>
              </a:r>
              <a:endParaRPr kumimoji="1" lang="ja-JP" altLang="en-US" sz="2000" b="1" dirty="0">
                <a:solidFill>
                  <a:srgbClr val="FF0066"/>
                </a:solidFill>
              </a:endParaRPr>
            </a:p>
          </p:txBody>
        </p:sp>
        <p:pic>
          <p:nvPicPr>
            <p:cNvPr id="112" name="図 11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964" y="5660292"/>
              <a:ext cx="405384" cy="252984"/>
            </a:xfrm>
            <a:prstGeom prst="rect">
              <a:avLst/>
            </a:prstGeom>
          </p:spPr>
        </p:pic>
      </p:grpSp>
      <p:grpSp>
        <p:nvGrpSpPr>
          <p:cNvPr id="120" name="グループ化 119"/>
          <p:cNvGrpSpPr/>
          <p:nvPr/>
        </p:nvGrpSpPr>
        <p:grpSpPr>
          <a:xfrm>
            <a:off x="2137268" y="1530685"/>
            <a:ext cx="4666980" cy="1080703"/>
            <a:chOff x="2373020" y="1530686"/>
            <a:chExt cx="4155272" cy="962210"/>
          </a:xfrm>
        </p:grpSpPr>
        <p:sp>
          <p:nvSpPr>
            <p:cNvPr id="34" name="Line 4"/>
            <p:cNvSpPr>
              <a:spLocks noChangeShapeType="1"/>
            </p:cNvSpPr>
            <p:nvPr/>
          </p:nvSpPr>
          <p:spPr bwMode="auto">
            <a:xfrm flipV="1">
              <a:off x="2880769" y="1556840"/>
              <a:ext cx="711" cy="25137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2870811" y="1530686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2870811" y="1530686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41" name="Line 7"/>
            <p:cNvSpPr>
              <a:spLocks noChangeShapeType="1"/>
            </p:cNvSpPr>
            <p:nvPr/>
          </p:nvSpPr>
          <p:spPr bwMode="auto">
            <a:xfrm>
              <a:off x="2721436" y="1808211"/>
              <a:ext cx="1078346" cy="72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3799782" y="1798040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3799782" y="1798040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48" name="Line 10"/>
            <p:cNvSpPr>
              <a:spLocks noChangeShapeType="1"/>
            </p:cNvSpPr>
            <p:nvPr/>
          </p:nvSpPr>
          <p:spPr bwMode="auto">
            <a:xfrm flipV="1">
              <a:off x="2880769" y="2050864"/>
              <a:ext cx="711" cy="25137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2870811" y="2024709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2870811" y="2024709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3799782" y="2292064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3799782" y="2292064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3" name="Rectangle 16"/>
            <p:cNvSpPr>
              <a:spLocks noChangeArrowheads="1"/>
            </p:cNvSpPr>
            <p:nvPr/>
          </p:nvSpPr>
          <p:spPr bwMode="auto">
            <a:xfrm>
              <a:off x="3008805" y="2204883"/>
              <a:ext cx="207702" cy="97351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4" name="Rectangle 17"/>
            <p:cNvSpPr>
              <a:spLocks noChangeArrowheads="1"/>
            </p:cNvSpPr>
            <p:nvPr/>
          </p:nvSpPr>
          <p:spPr bwMode="auto">
            <a:xfrm>
              <a:off x="3344543" y="2236850"/>
              <a:ext cx="64018" cy="65386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5" name="Rectangle 18"/>
            <p:cNvSpPr>
              <a:spLocks noChangeArrowheads="1"/>
            </p:cNvSpPr>
            <p:nvPr/>
          </p:nvSpPr>
          <p:spPr bwMode="auto">
            <a:xfrm>
              <a:off x="3520948" y="2220866"/>
              <a:ext cx="160756" cy="81369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6" name="Line 19"/>
            <p:cNvSpPr>
              <a:spLocks noChangeShapeType="1"/>
            </p:cNvSpPr>
            <p:nvPr/>
          </p:nvSpPr>
          <p:spPr bwMode="auto">
            <a:xfrm flipV="1">
              <a:off x="2801103" y="1684706"/>
              <a:ext cx="711" cy="123506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20"/>
            <p:cNvSpPr>
              <a:spLocks/>
            </p:cNvSpPr>
            <p:nvPr/>
          </p:nvSpPr>
          <p:spPr bwMode="auto">
            <a:xfrm>
              <a:off x="2785454" y="1645474"/>
              <a:ext cx="31297" cy="39232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8" name="Freeform 21"/>
            <p:cNvSpPr>
              <a:spLocks/>
            </p:cNvSpPr>
            <p:nvPr/>
          </p:nvSpPr>
          <p:spPr bwMode="auto">
            <a:xfrm>
              <a:off x="2785454" y="1645474"/>
              <a:ext cx="31297" cy="39232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9" name="Line 22"/>
            <p:cNvSpPr>
              <a:spLocks noChangeShapeType="1"/>
            </p:cNvSpPr>
            <p:nvPr/>
          </p:nvSpPr>
          <p:spPr bwMode="auto">
            <a:xfrm flipV="1">
              <a:off x="3297597" y="1766074"/>
              <a:ext cx="711" cy="4213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23"/>
            <p:cNvSpPr>
              <a:spLocks/>
            </p:cNvSpPr>
            <p:nvPr/>
          </p:nvSpPr>
          <p:spPr bwMode="auto">
            <a:xfrm>
              <a:off x="3280525" y="1726843"/>
              <a:ext cx="32721" cy="39232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1" name="Freeform 24"/>
            <p:cNvSpPr>
              <a:spLocks/>
            </p:cNvSpPr>
            <p:nvPr/>
          </p:nvSpPr>
          <p:spPr bwMode="auto">
            <a:xfrm>
              <a:off x="3280525" y="1726843"/>
              <a:ext cx="32721" cy="39232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2" name="Line 25"/>
            <p:cNvSpPr>
              <a:spLocks noChangeShapeType="1"/>
            </p:cNvSpPr>
            <p:nvPr/>
          </p:nvSpPr>
          <p:spPr bwMode="auto">
            <a:xfrm>
              <a:off x="3728651" y="1808211"/>
              <a:ext cx="711" cy="4213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26"/>
            <p:cNvSpPr>
              <a:spLocks/>
            </p:cNvSpPr>
            <p:nvPr/>
          </p:nvSpPr>
          <p:spPr bwMode="auto">
            <a:xfrm>
              <a:off x="3713002" y="1850348"/>
              <a:ext cx="32721" cy="39232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4" name="Freeform 27"/>
            <p:cNvSpPr>
              <a:spLocks/>
            </p:cNvSpPr>
            <p:nvPr/>
          </p:nvSpPr>
          <p:spPr bwMode="auto">
            <a:xfrm>
              <a:off x="3713002" y="1850348"/>
              <a:ext cx="32721" cy="39232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5" name="Rectangle 28"/>
            <p:cNvSpPr>
              <a:spLocks noChangeArrowheads="1"/>
            </p:cNvSpPr>
            <p:nvPr/>
          </p:nvSpPr>
          <p:spPr bwMode="auto">
            <a:xfrm>
              <a:off x="4238659" y="1645474"/>
              <a:ext cx="562646" cy="326927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6" name="Rectangle 29"/>
            <p:cNvSpPr>
              <a:spLocks noChangeArrowheads="1"/>
            </p:cNvSpPr>
            <p:nvPr/>
          </p:nvSpPr>
          <p:spPr bwMode="auto">
            <a:xfrm>
              <a:off x="4238659" y="2139497"/>
              <a:ext cx="562646" cy="326927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7" name="Freeform 31"/>
            <p:cNvSpPr>
              <a:spLocks/>
            </p:cNvSpPr>
            <p:nvPr/>
          </p:nvSpPr>
          <p:spPr bwMode="auto">
            <a:xfrm>
              <a:off x="4289162" y="1795134"/>
              <a:ext cx="32721" cy="26154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grpSp>
          <p:nvGrpSpPr>
            <p:cNvPr id="68" name="グループ化 67"/>
            <p:cNvGrpSpPr/>
            <p:nvPr/>
          </p:nvGrpSpPr>
          <p:grpSpPr>
            <a:xfrm>
              <a:off x="4001792" y="1808211"/>
              <a:ext cx="227941" cy="494024"/>
              <a:chOff x="6226651" y="4184421"/>
              <a:chExt cx="247588" cy="552913"/>
            </a:xfrm>
          </p:grpSpPr>
          <p:sp>
            <p:nvSpPr>
              <p:cNvPr id="94" name="Line 30"/>
              <p:cNvSpPr>
                <a:spLocks noChangeShapeType="1"/>
              </p:cNvSpPr>
              <p:nvPr/>
            </p:nvSpPr>
            <p:spPr bwMode="auto">
              <a:xfrm>
                <a:off x="6226652" y="4184421"/>
                <a:ext cx="247587" cy="81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Line 33"/>
              <p:cNvSpPr>
                <a:spLocks noChangeShapeType="1"/>
              </p:cNvSpPr>
              <p:nvPr/>
            </p:nvSpPr>
            <p:spPr bwMode="auto">
              <a:xfrm>
                <a:off x="6226651" y="4737334"/>
                <a:ext cx="247587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9" name="Freeform 34"/>
            <p:cNvSpPr>
              <a:spLocks/>
            </p:cNvSpPr>
            <p:nvPr/>
          </p:nvSpPr>
          <p:spPr bwMode="auto">
            <a:xfrm>
              <a:off x="4289162" y="2289157"/>
              <a:ext cx="32721" cy="26154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0" name="Freeform 37"/>
            <p:cNvSpPr>
              <a:spLocks/>
            </p:cNvSpPr>
            <p:nvPr/>
          </p:nvSpPr>
          <p:spPr bwMode="auto">
            <a:xfrm>
              <a:off x="4801306" y="1808211"/>
              <a:ext cx="160756" cy="207294"/>
            </a:xfrm>
            <a:custGeom>
              <a:avLst/>
              <a:gdLst>
                <a:gd name="T0" fmla="*/ 0 w 226"/>
                <a:gd name="T1" fmla="*/ 0 h 338"/>
                <a:gd name="T2" fmla="*/ 226 w 226"/>
                <a:gd name="T3" fmla="*/ 0 h 338"/>
                <a:gd name="T4" fmla="*/ 226 w 226"/>
                <a:gd name="T5" fmla="*/ 338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0"/>
                  </a:moveTo>
                  <a:lnTo>
                    <a:pt x="226" y="0"/>
                  </a:lnTo>
                  <a:lnTo>
                    <a:pt x="226" y="3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1" name="Freeform 40"/>
            <p:cNvSpPr>
              <a:spLocks/>
            </p:cNvSpPr>
            <p:nvPr/>
          </p:nvSpPr>
          <p:spPr bwMode="auto">
            <a:xfrm>
              <a:off x="4801306" y="2097773"/>
              <a:ext cx="160756" cy="204461"/>
            </a:xfrm>
            <a:custGeom>
              <a:avLst/>
              <a:gdLst>
                <a:gd name="T0" fmla="*/ 0 w 226"/>
                <a:gd name="T1" fmla="*/ 338 h 338"/>
                <a:gd name="T2" fmla="*/ 226 w 226"/>
                <a:gd name="T3" fmla="*/ 338 h 338"/>
                <a:gd name="T4" fmla="*/ 226 w 226"/>
                <a:gd name="T5" fmla="*/ 0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338"/>
                  </a:moveTo>
                  <a:lnTo>
                    <a:pt x="226" y="338"/>
                  </a:lnTo>
                  <a:lnTo>
                    <a:pt x="226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2" name="Line 43"/>
            <p:cNvSpPr>
              <a:spLocks noChangeShapeType="1"/>
            </p:cNvSpPr>
            <p:nvPr/>
          </p:nvSpPr>
          <p:spPr bwMode="auto">
            <a:xfrm>
              <a:off x="5009008" y="2055949"/>
              <a:ext cx="240423" cy="72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Line 46"/>
            <p:cNvSpPr>
              <a:spLocks noChangeShapeType="1"/>
            </p:cNvSpPr>
            <p:nvPr/>
          </p:nvSpPr>
          <p:spPr bwMode="auto">
            <a:xfrm flipV="1">
              <a:off x="5489853" y="1804578"/>
              <a:ext cx="711" cy="25137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47"/>
            <p:cNvSpPr>
              <a:spLocks/>
            </p:cNvSpPr>
            <p:nvPr/>
          </p:nvSpPr>
          <p:spPr bwMode="auto">
            <a:xfrm>
              <a:off x="5479895" y="1697783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5" name="Freeform 48"/>
            <p:cNvSpPr>
              <a:spLocks/>
            </p:cNvSpPr>
            <p:nvPr/>
          </p:nvSpPr>
          <p:spPr bwMode="auto">
            <a:xfrm>
              <a:off x="5479895" y="1778424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6" name="Line 49"/>
            <p:cNvSpPr>
              <a:spLocks noChangeShapeType="1"/>
            </p:cNvSpPr>
            <p:nvPr/>
          </p:nvSpPr>
          <p:spPr bwMode="auto">
            <a:xfrm>
              <a:off x="5329098" y="2055949"/>
              <a:ext cx="1079768" cy="72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50"/>
            <p:cNvSpPr>
              <a:spLocks/>
            </p:cNvSpPr>
            <p:nvPr/>
          </p:nvSpPr>
          <p:spPr bwMode="auto">
            <a:xfrm>
              <a:off x="6408866" y="1965136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8" name="Freeform 51"/>
            <p:cNvSpPr>
              <a:spLocks/>
            </p:cNvSpPr>
            <p:nvPr/>
          </p:nvSpPr>
          <p:spPr bwMode="auto">
            <a:xfrm>
              <a:off x="6408866" y="2045779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pic>
          <p:nvPicPr>
            <p:cNvPr id="79" name="Picture 98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2383689" y="2053355"/>
              <a:ext cx="357444" cy="186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104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33" cstate="print"/>
            <a:srcRect/>
            <a:stretch>
              <a:fillRect/>
            </a:stretch>
          </p:blipFill>
          <p:spPr bwMode="auto">
            <a:xfrm>
              <a:off x="3860929" y="1760262"/>
              <a:ext cx="56169" cy="9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105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3" cstate="print"/>
            <a:srcRect/>
            <a:stretch>
              <a:fillRect/>
            </a:stretch>
          </p:blipFill>
          <p:spPr bwMode="auto">
            <a:xfrm>
              <a:off x="3860929" y="2244115"/>
              <a:ext cx="56169" cy="9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106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4" cstate="print"/>
            <a:srcRect/>
            <a:stretch>
              <a:fillRect/>
            </a:stretch>
          </p:blipFill>
          <p:spPr bwMode="auto">
            <a:xfrm>
              <a:off x="2373020" y="1547707"/>
              <a:ext cx="373784" cy="204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107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5" cstate="print"/>
            <a:srcRect/>
            <a:stretch>
              <a:fillRect/>
            </a:stretch>
          </p:blipFill>
          <p:spPr bwMode="auto">
            <a:xfrm>
              <a:off x="4327649" y="1702557"/>
              <a:ext cx="391146" cy="204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114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33" cstate="print"/>
            <a:srcRect/>
            <a:stretch>
              <a:fillRect/>
            </a:stretch>
          </p:blipFill>
          <p:spPr bwMode="auto">
            <a:xfrm>
              <a:off x="6472123" y="2009453"/>
              <a:ext cx="56169" cy="9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122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36" cstate="print"/>
            <a:srcRect/>
            <a:stretch>
              <a:fillRect/>
            </a:stretch>
          </p:blipFill>
          <p:spPr bwMode="auto">
            <a:xfrm>
              <a:off x="4321247" y="2201666"/>
              <a:ext cx="391146" cy="186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86" name="Freeform 124"/>
            <p:cNvSpPr>
              <a:spLocks/>
            </p:cNvSpPr>
            <p:nvPr/>
          </p:nvSpPr>
          <p:spPr bwMode="auto">
            <a:xfrm>
              <a:off x="5408053" y="1889580"/>
              <a:ext cx="953867" cy="124232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57" y="60"/>
                </a:cxn>
                <a:cxn ang="0">
                  <a:pos x="109" y="23"/>
                </a:cxn>
                <a:cxn ang="0">
                  <a:pos x="183" y="3"/>
                </a:cxn>
                <a:cxn ang="0">
                  <a:pos x="336" y="42"/>
                </a:cxn>
                <a:cxn ang="0">
                  <a:pos x="489" y="84"/>
                </a:cxn>
                <a:cxn ang="0">
                  <a:pos x="624" y="117"/>
                </a:cxn>
                <a:cxn ang="0">
                  <a:pos x="708" y="138"/>
                </a:cxn>
                <a:cxn ang="0">
                  <a:pos x="747" y="125"/>
                </a:cxn>
                <a:cxn ang="0">
                  <a:pos x="807" y="60"/>
                </a:cxn>
                <a:cxn ang="0">
                  <a:pos x="885" y="33"/>
                </a:cxn>
                <a:cxn ang="0">
                  <a:pos x="1023" y="81"/>
                </a:cxn>
                <a:cxn ang="0">
                  <a:pos x="1167" y="126"/>
                </a:cxn>
                <a:cxn ang="0">
                  <a:pos x="1255" y="151"/>
                </a:cxn>
                <a:cxn ang="0">
                  <a:pos x="1341" y="171"/>
                </a:cxn>
              </a:cxnLst>
              <a:rect l="0" t="0" r="r" b="b"/>
              <a:pathLst>
                <a:path w="1341" h="171">
                  <a:moveTo>
                    <a:pt x="0" y="120"/>
                  </a:moveTo>
                  <a:cubicBezTo>
                    <a:pt x="9" y="110"/>
                    <a:pt x="39" y="76"/>
                    <a:pt x="57" y="60"/>
                  </a:cubicBezTo>
                  <a:cubicBezTo>
                    <a:pt x="75" y="44"/>
                    <a:pt x="88" y="32"/>
                    <a:pt x="109" y="23"/>
                  </a:cubicBezTo>
                  <a:cubicBezTo>
                    <a:pt x="130" y="14"/>
                    <a:pt x="145" y="0"/>
                    <a:pt x="183" y="3"/>
                  </a:cubicBezTo>
                  <a:cubicBezTo>
                    <a:pt x="221" y="6"/>
                    <a:pt x="285" y="29"/>
                    <a:pt x="336" y="42"/>
                  </a:cubicBezTo>
                  <a:cubicBezTo>
                    <a:pt x="387" y="55"/>
                    <a:pt x="441" y="72"/>
                    <a:pt x="489" y="84"/>
                  </a:cubicBezTo>
                  <a:cubicBezTo>
                    <a:pt x="537" y="96"/>
                    <a:pt x="588" y="108"/>
                    <a:pt x="624" y="117"/>
                  </a:cubicBezTo>
                  <a:cubicBezTo>
                    <a:pt x="660" y="126"/>
                    <a:pt x="688" y="137"/>
                    <a:pt x="708" y="138"/>
                  </a:cubicBezTo>
                  <a:cubicBezTo>
                    <a:pt x="728" y="139"/>
                    <a:pt x="730" y="138"/>
                    <a:pt x="747" y="125"/>
                  </a:cubicBezTo>
                  <a:cubicBezTo>
                    <a:pt x="764" y="112"/>
                    <a:pt x="784" y="75"/>
                    <a:pt x="807" y="60"/>
                  </a:cubicBezTo>
                  <a:cubicBezTo>
                    <a:pt x="830" y="45"/>
                    <a:pt x="849" y="30"/>
                    <a:pt x="885" y="33"/>
                  </a:cubicBezTo>
                  <a:cubicBezTo>
                    <a:pt x="921" y="36"/>
                    <a:pt x="976" y="66"/>
                    <a:pt x="1023" y="81"/>
                  </a:cubicBezTo>
                  <a:cubicBezTo>
                    <a:pt x="1070" y="96"/>
                    <a:pt x="1128" y="114"/>
                    <a:pt x="1167" y="126"/>
                  </a:cubicBezTo>
                  <a:cubicBezTo>
                    <a:pt x="1206" y="138"/>
                    <a:pt x="1226" y="143"/>
                    <a:pt x="1255" y="151"/>
                  </a:cubicBezTo>
                  <a:cubicBezTo>
                    <a:pt x="1284" y="159"/>
                    <a:pt x="1327" y="168"/>
                    <a:pt x="1341" y="171"/>
                  </a:cubicBezTo>
                </a:path>
              </a:pathLst>
            </a:custGeom>
            <a:noFill/>
            <a:ln w="12700" cap="flat" cmpd="sng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6"/>
            <p:cNvSpPr>
              <a:spLocks/>
            </p:cNvSpPr>
            <p:nvPr/>
          </p:nvSpPr>
          <p:spPr bwMode="auto">
            <a:xfrm>
              <a:off x="4913693" y="2007274"/>
              <a:ext cx="95315" cy="98804"/>
            </a:xfrm>
            <a:custGeom>
              <a:avLst/>
              <a:gdLst>
                <a:gd name="T0" fmla="*/ 134 w 134"/>
                <a:gd name="T1" fmla="*/ 68 h 136"/>
                <a:gd name="T2" fmla="*/ 130 w 134"/>
                <a:gd name="T3" fmla="*/ 94 h 136"/>
                <a:gd name="T4" fmla="*/ 114 w 134"/>
                <a:gd name="T5" fmla="*/ 116 h 136"/>
                <a:gd name="T6" fmla="*/ 94 w 134"/>
                <a:gd name="T7" fmla="*/ 130 h 136"/>
                <a:gd name="T8" fmla="*/ 68 w 134"/>
                <a:gd name="T9" fmla="*/ 136 h 136"/>
                <a:gd name="T10" fmla="*/ 40 w 134"/>
                <a:gd name="T11" fmla="*/ 130 h 136"/>
                <a:gd name="T12" fmla="*/ 20 w 134"/>
                <a:gd name="T13" fmla="*/ 116 h 136"/>
                <a:gd name="T14" fmla="*/ 4 w 134"/>
                <a:gd name="T15" fmla="*/ 94 h 136"/>
                <a:gd name="T16" fmla="*/ 0 w 134"/>
                <a:gd name="T17" fmla="*/ 68 h 136"/>
                <a:gd name="T18" fmla="*/ 4 w 134"/>
                <a:gd name="T19" fmla="*/ 42 h 136"/>
                <a:gd name="T20" fmla="*/ 20 w 134"/>
                <a:gd name="T21" fmla="*/ 20 h 136"/>
                <a:gd name="T22" fmla="*/ 40 w 134"/>
                <a:gd name="T23" fmla="*/ 6 h 136"/>
                <a:gd name="T24" fmla="*/ 68 w 134"/>
                <a:gd name="T25" fmla="*/ 0 h 136"/>
                <a:gd name="T26" fmla="*/ 94 w 134"/>
                <a:gd name="T27" fmla="*/ 6 h 136"/>
                <a:gd name="T28" fmla="*/ 114 w 134"/>
                <a:gd name="T29" fmla="*/ 20 h 136"/>
                <a:gd name="T30" fmla="*/ 130 w 134"/>
                <a:gd name="T31" fmla="*/ 42 h 136"/>
                <a:gd name="T32" fmla="*/ 134 w 134"/>
                <a:gd name="T33" fmla="*/ 68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4"/>
                <a:gd name="T52" fmla="*/ 0 h 136"/>
                <a:gd name="T53" fmla="*/ 134 w 134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4" h="136">
                  <a:moveTo>
                    <a:pt x="134" y="68"/>
                  </a:moveTo>
                  <a:lnTo>
                    <a:pt x="130" y="94"/>
                  </a:lnTo>
                  <a:lnTo>
                    <a:pt x="114" y="116"/>
                  </a:lnTo>
                  <a:lnTo>
                    <a:pt x="94" y="130"/>
                  </a:lnTo>
                  <a:lnTo>
                    <a:pt x="68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4" y="94"/>
                  </a:lnTo>
                  <a:lnTo>
                    <a:pt x="0" y="68"/>
                  </a:lnTo>
                  <a:lnTo>
                    <a:pt x="4" y="42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8" y="0"/>
                  </a:lnTo>
                  <a:lnTo>
                    <a:pt x="94" y="6"/>
                  </a:lnTo>
                  <a:lnTo>
                    <a:pt x="114" y="20"/>
                  </a:lnTo>
                  <a:lnTo>
                    <a:pt x="130" y="42"/>
                  </a:lnTo>
                  <a:lnTo>
                    <a:pt x="134" y="68"/>
                  </a:lnTo>
                </a:path>
              </a:pathLst>
            </a:custGeom>
            <a:solidFill>
              <a:sysClr val="window" lastClr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pic>
          <p:nvPicPr>
            <p:cNvPr id="91" name="Picture 109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3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11558" y="2000735"/>
              <a:ext cx="94604" cy="110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2" name="Freeform 123"/>
            <p:cNvSpPr>
              <a:spLocks/>
            </p:cNvSpPr>
            <p:nvPr/>
          </p:nvSpPr>
          <p:spPr bwMode="auto">
            <a:xfrm>
              <a:off x="5565253" y="1867058"/>
              <a:ext cx="811605" cy="148934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66" y="60"/>
                </a:cxn>
                <a:cxn ang="0">
                  <a:pos x="130" y="76"/>
                </a:cxn>
                <a:cxn ang="0">
                  <a:pos x="166" y="67"/>
                </a:cxn>
                <a:cxn ang="0">
                  <a:pos x="217" y="19"/>
                </a:cxn>
                <a:cxn ang="0">
                  <a:pos x="250" y="7"/>
                </a:cxn>
                <a:cxn ang="0">
                  <a:pos x="328" y="16"/>
                </a:cxn>
                <a:cxn ang="0">
                  <a:pos x="415" y="49"/>
                </a:cxn>
                <a:cxn ang="0">
                  <a:pos x="457" y="76"/>
                </a:cxn>
                <a:cxn ang="0">
                  <a:pos x="475" y="130"/>
                </a:cxn>
                <a:cxn ang="0">
                  <a:pos x="502" y="160"/>
                </a:cxn>
                <a:cxn ang="0">
                  <a:pos x="534" y="148"/>
                </a:cxn>
                <a:cxn ang="0">
                  <a:pos x="580" y="91"/>
                </a:cxn>
                <a:cxn ang="0">
                  <a:pos x="622" y="58"/>
                </a:cxn>
                <a:cxn ang="0">
                  <a:pos x="640" y="31"/>
                </a:cxn>
                <a:cxn ang="0">
                  <a:pos x="673" y="4"/>
                </a:cxn>
                <a:cxn ang="0">
                  <a:pos x="706" y="7"/>
                </a:cxn>
                <a:cxn ang="0">
                  <a:pos x="734" y="40"/>
                </a:cxn>
                <a:cxn ang="0">
                  <a:pos x="750" y="76"/>
                </a:cxn>
                <a:cxn ang="0">
                  <a:pos x="778" y="103"/>
                </a:cxn>
                <a:cxn ang="0">
                  <a:pos x="818" y="112"/>
                </a:cxn>
                <a:cxn ang="0">
                  <a:pos x="858" y="88"/>
                </a:cxn>
                <a:cxn ang="0">
                  <a:pos x="888" y="70"/>
                </a:cxn>
                <a:cxn ang="0">
                  <a:pos x="912" y="66"/>
                </a:cxn>
                <a:cxn ang="0">
                  <a:pos x="944" y="74"/>
                </a:cxn>
                <a:cxn ang="0">
                  <a:pos x="984" y="92"/>
                </a:cxn>
                <a:cxn ang="0">
                  <a:pos x="1020" y="118"/>
                </a:cxn>
                <a:cxn ang="0">
                  <a:pos x="1040" y="158"/>
                </a:cxn>
                <a:cxn ang="0">
                  <a:pos x="1063" y="184"/>
                </a:cxn>
                <a:cxn ang="0">
                  <a:pos x="1141" y="205"/>
                </a:cxn>
              </a:cxnLst>
              <a:rect l="0" t="0" r="r" b="b"/>
              <a:pathLst>
                <a:path w="1141" h="205">
                  <a:moveTo>
                    <a:pt x="0" y="40"/>
                  </a:moveTo>
                  <a:cubicBezTo>
                    <a:pt x="11" y="43"/>
                    <a:pt x="44" y="54"/>
                    <a:pt x="66" y="60"/>
                  </a:cubicBezTo>
                  <a:cubicBezTo>
                    <a:pt x="88" y="66"/>
                    <a:pt x="113" y="75"/>
                    <a:pt x="130" y="76"/>
                  </a:cubicBezTo>
                  <a:cubicBezTo>
                    <a:pt x="147" y="77"/>
                    <a:pt x="152" y="76"/>
                    <a:pt x="166" y="67"/>
                  </a:cubicBezTo>
                  <a:cubicBezTo>
                    <a:pt x="180" y="58"/>
                    <a:pt x="203" y="29"/>
                    <a:pt x="217" y="19"/>
                  </a:cubicBezTo>
                  <a:cubicBezTo>
                    <a:pt x="231" y="9"/>
                    <a:pt x="232" y="7"/>
                    <a:pt x="250" y="7"/>
                  </a:cubicBezTo>
                  <a:cubicBezTo>
                    <a:pt x="268" y="7"/>
                    <a:pt x="301" y="9"/>
                    <a:pt x="328" y="16"/>
                  </a:cubicBezTo>
                  <a:cubicBezTo>
                    <a:pt x="355" y="23"/>
                    <a:pt x="394" y="39"/>
                    <a:pt x="415" y="49"/>
                  </a:cubicBezTo>
                  <a:cubicBezTo>
                    <a:pt x="436" y="59"/>
                    <a:pt x="447" y="63"/>
                    <a:pt x="457" y="76"/>
                  </a:cubicBezTo>
                  <a:cubicBezTo>
                    <a:pt x="467" y="89"/>
                    <a:pt x="468" y="116"/>
                    <a:pt x="475" y="130"/>
                  </a:cubicBezTo>
                  <a:cubicBezTo>
                    <a:pt x="482" y="144"/>
                    <a:pt x="492" y="157"/>
                    <a:pt x="502" y="160"/>
                  </a:cubicBezTo>
                  <a:cubicBezTo>
                    <a:pt x="512" y="163"/>
                    <a:pt x="521" y="160"/>
                    <a:pt x="534" y="148"/>
                  </a:cubicBezTo>
                  <a:cubicBezTo>
                    <a:pt x="547" y="136"/>
                    <a:pt x="565" y="106"/>
                    <a:pt x="580" y="91"/>
                  </a:cubicBezTo>
                  <a:cubicBezTo>
                    <a:pt x="595" y="76"/>
                    <a:pt x="612" y="68"/>
                    <a:pt x="622" y="58"/>
                  </a:cubicBezTo>
                  <a:cubicBezTo>
                    <a:pt x="632" y="48"/>
                    <a:pt x="632" y="40"/>
                    <a:pt x="640" y="31"/>
                  </a:cubicBezTo>
                  <a:cubicBezTo>
                    <a:pt x="648" y="22"/>
                    <a:pt x="662" y="8"/>
                    <a:pt x="673" y="4"/>
                  </a:cubicBezTo>
                  <a:cubicBezTo>
                    <a:pt x="684" y="0"/>
                    <a:pt x="696" y="1"/>
                    <a:pt x="706" y="7"/>
                  </a:cubicBezTo>
                  <a:cubicBezTo>
                    <a:pt x="716" y="13"/>
                    <a:pt x="727" y="28"/>
                    <a:pt x="734" y="40"/>
                  </a:cubicBezTo>
                  <a:cubicBezTo>
                    <a:pt x="741" y="52"/>
                    <a:pt x="743" y="66"/>
                    <a:pt x="750" y="76"/>
                  </a:cubicBezTo>
                  <a:cubicBezTo>
                    <a:pt x="757" y="86"/>
                    <a:pt x="767" y="97"/>
                    <a:pt x="778" y="103"/>
                  </a:cubicBezTo>
                  <a:cubicBezTo>
                    <a:pt x="789" y="109"/>
                    <a:pt x="805" y="114"/>
                    <a:pt x="818" y="112"/>
                  </a:cubicBezTo>
                  <a:cubicBezTo>
                    <a:pt x="831" y="110"/>
                    <a:pt x="846" y="95"/>
                    <a:pt x="858" y="88"/>
                  </a:cubicBezTo>
                  <a:cubicBezTo>
                    <a:pt x="870" y="81"/>
                    <a:pt x="879" y="74"/>
                    <a:pt x="888" y="70"/>
                  </a:cubicBezTo>
                  <a:cubicBezTo>
                    <a:pt x="897" y="66"/>
                    <a:pt x="903" y="65"/>
                    <a:pt x="912" y="66"/>
                  </a:cubicBezTo>
                  <a:cubicBezTo>
                    <a:pt x="921" y="67"/>
                    <a:pt x="932" y="70"/>
                    <a:pt x="944" y="74"/>
                  </a:cubicBezTo>
                  <a:cubicBezTo>
                    <a:pt x="956" y="78"/>
                    <a:pt x="971" y="85"/>
                    <a:pt x="984" y="92"/>
                  </a:cubicBezTo>
                  <a:cubicBezTo>
                    <a:pt x="997" y="99"/>
                    <a:pt x="1011" y="107"/>
                    <a:pt x="1020" y="118"/>
                  </a:cubicBezTo>
                  <a:cubicBezTo>
                    <a:pt x="1029" y="129"/>
                    <a:pt x="1033" y="147"/>
                    <a:pt x="1040" y="158"/>
                  </a:cubicBezTo>
                  <a:cubicBezTo>
                    <a:pt x="1047" y="169"/>
                    <a:pt x="1046" y="176"/>
                    <a:pt x="1063" y="184"/>
                  </a:cubicBezTo>
                  <a:cubicBezTo>
                    <a:pt x="1080" y="192"/>
                    <a:pt x="1111" y="197"/>
                    <a:pt x="1141" y="205"/>
                  </a:cubicBezTo>
                </a:path>
              </a:pathLst>
            </a:custGeom>
            <a:noFill/>
            <a:ln w="19050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Line 13"/>
            <p:cNvSpPr>
              <a:spLocks noChangeShapeType="1"/>
            </p:cNvSpPr>
            <p:nvPr/>
          </p:nvSpPr>
          <p:spPr bwMode="auto">
            <a:xfrm>
              <a:off x="2721436" y="2302235"/>
              <a:ext cx="1078346" cy="72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1" name="図 2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1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4765" y="1651941"/>
              <a:ext cx="271656" cy="169530"/>
            </a:xfrm>
            <a:prstGeom prst="rect">
              <a:avLst/>
            </a:prstGeom>
          </p:spPr>
        </p:pic>
        <p:pic>
          <p:nvPicPr>
            <p:cNvPr id="117" name="図 11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494" y="1551655"/>
              <a:ext cx="373106" cy="186552"/>
            </a:xfrm>
            <a:prstGeom prst="rect">
              <a:avLst/>
            </a:prstGeom>
          </p:spPr>
        </p:pic>
        <p:pic>
          <p:nvPicPr>
            <p:cNvPr id="119" name="図 11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56" y="2323366"/>
              <a:ext cx="357445" cy="169530"/>
            </a:xfrm>
            <a:prstGeom prst="rect">
              <a:avLst/>
            </a:prstGeom>
          </p:spPr>
        </p:pic>
      </p:grpSp>
      <p:sp>
        <p:nvSpPr>
          <p:cNvPr id="121" name="テキスト ボックス 120"/>
          <p:cNvSpPr txBox="1"/>
          <p:nvPr/>
        </p:nvSpPr>
        <p:spPr>
          <a:xfrm>
            <a:off x="6261441" y="2933567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8080"/>
                </a:solidFill>
              </a:rPr>
              <a:t>アクセント指令</a:t>
            </a:r>
            <a:endParaRPr kumimoji="1" lang="ja-JP" altLang="en-US" sz="2000" b="1" dirty="0">
              <a:solidFill>
                <a:srgbClr val="008080"/>
              </a:solidFill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3208491" y="2933829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8080"/>
                </a:solidFill>
              </a:rPr>
              <a:t>フレーズ指令</a:t>
            </a:r>
            <a:endParaRPr kumimoji="1" lang="ja-JP" altLang="en-US" sz="2000" b="1" dirty="0">
              <a:solidFill>
                <a:srgbClr val="008080"/>
              </a:solidFill>
            </a:endParaRPr>
          </a:p>
        </p:txBody>
      </p:sp>
      <p:pic>
        <p:nvPicPr>
          <p:cNvPr id="123" name="図 1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25" y="2984880"/>
            <a:ext cx="557786" cy="278892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07" y="3006547"/>
            <a:ext cx="533402" cy="252984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32" y="4191305"/>
            <a:ext cx="557786" cy="278892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06" y="4213226"/>
            <a:ext cx="533402" cy="252984"/>
          </a:xfrm>
          <a:prstGeom prst="rect">
            <a:avLst/>
          </a:prstGeom>
        </p:spPr>
      </p:pic>
      <p:pic>
        <p:nvPicPr>
          <p:cNvPr id="127" name="図 1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1" y="4882519"/>
            <a:ext cx="1400863" cy="334670"/>
          </a:xfrm>
          <a:prstGeom prst="rect">
            <a:avLst/>
          </a:prstGeom>
        </p:spPr>
      </p:pic>
      <p:sp>
        <p:nvSpPr>
          <p:cNvPr id="128" name="テキスト ボックス 127"/>
          <p:cNvSpPr txBox="1"/>
          <p:nvPr/>
        </p:nvSpPr>
        <p:spPr>
          <a:xfrm>
            <a:off x="5763033" y="228380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800" dirty="0" smtClean="0"/>
              <a:t>「藤崎モデル」</a:t>
            </a:r>
            <a:r>
              <a:rPr kumimoji="1" lang="en-US" altLang="ja-JP" sz="1200" dirty="0" smtClean="0">
                <a:latin typeface="Calibri" panose="020F0502020204030204" pitchFamily="34" charset="0"/>
              </a:rPr>
              <a:t>[Fujisaki 1988]</a:t>
            </a:r>
            <a:endParaRPr kumimoji="1" lang="ja-JP" altLang="en-US" sz="1200" dirty="0">
              <a:latin typeface="Calibri" panose="020F0502020204030204" pitchFamily="34" charset="0"/>
            </a:endParaRPr>
          </a:p>
        </p:txBody>
      </p:sp>
      <p:cxnSp>
        <p:nvCxnSpPr>
          <p:cNvPr id="129" name="直線矢印コネクタ 128"/>
          <p:cNvCxnSpPr/>
          <p:nvPr/>
        </p:nvCxnSpPr>
        <p:spPr bwMode="auto">
          <a:xfrm>
            <a:off x="6915083" y="3358670"/>
            <a:ext cx="0" cy="6840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pic>
        <p:nvPicPr>
          <p:cNvPr id="131" name="図 1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16" y="3456000"/>
            <a:ext cx="1157632" cy="334670"/>
          </a:xfrm>
          <a:prstGeom prst="rect">
            <a:avLst/>
          </a:prstGeom>
        </p:spPr>
      </p:pic>
      <p:pic>
        <p:nvPicPr>
          <p:cNvPr id="133" name="図 1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122" y="3456000"/>
            <a:ext cx="1097282" cy="3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1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>
                <a:solidFill>
                  <a:srgbClr val="FFFFFF"/>
                </a:solidFill>
              </a:rPr>
              <a:t>生成モデルアプローチによる藤崎モデルパラメータ推定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基本周波数パターンの生成プロセス</a:t>
            </a:r>
            <a:endParaRPr kumimoji="1" lang="ja-JP" altLang="en-US" sz="14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43508" y="2700000"/>
            <a:ext cx="1795246" cy="3250958"/>
            <a:chOff x="6476164" y="754106"/>
            <a:chExt cx="1795246" cy="3250958"/>
          </a:xfrm>
        </p:grpSpPr>
        <p:sp>
          <p:nvSpPr>
            <p:cNvPr id="5" name="円/楕円 4"/>
            <p:cNvSpPr/>
            <p:nvPr/>
          </p:nvSpPr>
          <p:spPr bwMode="auto">
            <a:xfrm>
              <a:off x="7665929" y="2157342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6" name="図 5" descr="txp_fig.pn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3" cstate="print">
              <a:lum/>
            </a:blip>
            <a:stretch>
              <a:fillRect/>
            </a:stretch>
          </p:blipFill>
          <p:spPr>
            <a:xfrm>
              <a:off x="7903348" y="2366300"/>
              <a:ext cx="126492" cy="202692"/>
            </a:xfrm>
            <a:prstGeom prst="rect">
              <a:avLst/>
            </a:prstGeom>
          </p:spPr>
        </p:pic>
        <p:sp>
          <p:nvSpPr>
            <p:cNvPr id="7" name="円/楕円 6"/>
            <p:cNvSpPr/>
            <p:nvPr/>
          </p:nvSpPr>
          <p:spPr bwMode="auto">
            <a:xfrm>
              <a:off x="7664959" y="3399583"/>
              <a:ext cx="605481" cy="605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8" name="直線矢印コネクタ 7"/>
            <p:cNvCxnSpPr>
              <a:stCxn id="5" idx="4"/>
              <a:endCxn id="7" idx="0"/>
            </p:cNvCxnSpPr>
            <p:nvPr/>
          </p:nvCxnSpPr>
          <p:spPr bwMode="auto">
            <a:xfrm rot="5400000">
              <a:off x="7644185" y="3086338"/>
              <a:ext cx="648000" cy="9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円/楕円 8"/>
            <p:cNvSpPr/>
            <p:nvPr/>
          </p:nvSpPr>
          <p:spPr bwMode="auto">
            <a:xfrm>
              <a:off x="7665249" y="894509"/>
              <a:ext cx="605481" cy="605481"/>
            </a:xfrm>
            <a:prstGeom prst="ellipse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pic>
          <p:nvPicPr>
            <p:cNvPr id="10" name="図 9" descr="txp_fig.png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4" cstate="print">
              <a:lum/>
            </a:blip>
            <a:stretch>
              <a:fillRect/>
            </a:stretch>
          </p:blipFill>
          <p:spPr>
            <a:xfrm>
              <a:off x="7879841" y="1132195"/>
              <a:ext cx="176784" cy="126492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9" idx="4"/>
              <a:endCxn id="5" idx="0"/>
            </p:cNvCxnSpPr>
            <p:nvPr/>
          </p:nvCxnSpPr>
          <p:spPr bwMode="auto">
            <a:xfrm rot="16200000" flipH="1">
              <a:off x="7644330" y="1833002"/>
              <a:ext cx="648000" cy="6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2" name="図 11" descr="txp_fig.png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5" cstate="print">
              <a:lum/>
            </a:blip>
            <a:stretch>
              <a:fillRect/>
            </a:stretch>
          </p:blipFill>
          <p:spPr>
            <a:xfrm>
              <a:off x="7086817" y="2867497"/>
              <a:ext cx="710186" cy="278892"/>
            </a:xfrm>
            <a:prstGeom prst="rect">
              <a:avLst/>
            </a:prstGeom>
          </p:spPr>
        </p:pic>
        <p:pic>
          <p:nvPicPr>
            <p:cNvPr id="13" name="図 12" descr="txp_fig.png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6" cstate="print">
              <a:lum/>
            </a:blip>
            <a:stretch>
              <a:fillRect/>
            </a:stretch>
          </p:blipFill>
          <p:spPr>
            <a:xfrm>
              <a:off x="7087056" y="1679537"/>
              <a:ext cx="710186" cy="278892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6476164" y="754106"/>
              <a:ext cx="12641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</a:t>
              </a:r>
              <a: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/>
              </a:r>
              <a:br>
                <a:rPr kumimoji="1" lang="en-US" altLang="ja-JP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</a:br>
              <a:r>
                <a:rPr kumimoji="1" lang="ja-JP" altLang="en-US" sz="2400" b="1" dirty="0" smtClean="0">
                  <a:solidFill>
                    <a:srgbClr val="00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の原因」</a:t>
              </a:r>
              <a:endParaRPr kumimoji="1" lang="ja-JP" alt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00437" y="218774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「原因」</a:t>
              </a:r>
              <a:endParaRPr kumimoji="1" lang="ja-JP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500437" y="34211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M" pitchFamily="50" charset="-128"/>
                  <a:ea typeface="HGPｺﾞｼｯｸM" pitchFamily="50" charset="-128"/>
                </a:rPr>
                <a:t>「結果」</a:t>
              </a:r>
              <a:endParaRPr kumimoji="1" lang="ja-JP" altLang="en-US" sz="2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M" pitchFamily="50" charset="-128"/>
                <a:ea typeface="HGPｺﾞｼｯｸM" pitchFamily="50" charset="-128"/>
              </a:endParaRPr>
            </a:p>
          </p:txBody>
        </p:sp>
        <p:pic>
          <p:nvPicPr>
            <p:cNvPr id="17" name="図 16" descr="txp_fig.png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/>
            </a:blip>
            <a:stretch>
              <a:fillRect/>
            </a:stretch>
          </p:blipFill>
          <p:spPr>
            <a:xfrm>
              <a:off x="7890169" y="3598587"/>
              <a:ext cx="202692" cy="202692"/>
            </a:xfrm>
            <a:prstGeom prst="rect">
              <a:avLst/>
            </a:prstGeom>
            <a:noFill/>
          </p:spPr>
        </p:pic>
      </p:grpSp>
      <p:cxnSp>
        <p:nvCxnSpPr>
          <p:cNvPr id="102" name="直線矢印コネクタ 101"/>
          <p:cNvCxnSpPr/>
          <p:nvPr/>
        </p:nvCxnSpPr>
        <p:spPr bwMode="auto">
          <a:xfrm>
            <a:off x="3739731" y="3358670"/>
            <a:ext cx="737804" cy="21625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104" name="直線矢印コネクタ 103"/>
          <p:cNvCxnSpPr/>
          <p:nvPr/>
        </p:nvCxnSpPr>
        <p:spPr bwMode="auto">
          <a:xfrm flipH="1">
            <a:off x="6109449" y="3358670"/>
            <a:ext cx="805634" cy="21625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grpSp>
        <p:nvGrpSpPr>
          <p:cNvPr id="110" name="グループ化 109"/>
          <p:cNvGrpSpPr/>
          <p:nvPr/>
        </p:nvGrpSpPr>
        <p:grpSpPr>
          <a:xfrm>
            <a:off x="4247964" y="5585174"/>
            <a:ext cx="2755105" cy="400110"/>
            <a:chOff x="4247964" y="5585174"/>
            <a:chExt cx="2755105" cy="400110"/>
          </a:xfrm>
        </p:grpSpPr>
        <p:sp>
          <p:nvSpPr>
            <p:cNvPr id="111" name="テキスト ボックス 110"/>
            <p:cNvSpPr txBox="1"/>
            <p:nvPr/>
          </p:nvSpPr>
          <p:spPr>
            <a:xfrm>
              <a:off x="4657555" y="5585174"/>
              <a:ext cx="2345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b="1" dirty="0" smtClean="0">
                  <a:solidFill>
                    <a:srgbClr val="FF0066"/>
                  </a:solidFill>
                </a:rPr>
                <a:t>基本周波数パターン</a:t>
              </a:r>
              <a:endParaRPr kumimoji="1" lang="ja-JP" altLang="en-US" sz="2000" b="1" dirty="0">
                <a:solidFill>
                  <a:srgbClr val="FF0066"/>
                </a:solidFill>
              </a:endParaRPr>
            </a:p>
          </p:txBody>
        </p:sp>
        <p:pic>
          <p:nvPicPr>
            <p:cNvPr id="112" name="図 11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964" y="5660292"/>
              <a:ext cx="405384" cy="252984"/>
            </a:xfrm>
            <a:prstGeom prst="rect">
              <a:avLst/>
            </a:prstGeom>
          </p:spPr>
        </p:pic>
      </p:grpSp>
      <p:grpSp>
        <p:nvGrpSpPr>
          <p:cNvPr id="120" name="グループ化 119"/>
          <p:cNvGrpSpPr/>
          <p:nvPr/>
        </p:nvGrpSpPr>
        <p:grpSpPr>
          <a:xfrm>
            <a:off x="2137268" y="1530685"/>
            <a:ext cx="4666980" cy="1080703"/>
            <a:chOff x="2373020" y="1530686"/>
            <a:chExt cx="4155272" cy="962210"/>
          </a:xfrm>
        </p:grpSpPr>
        <p:sp>
          <p:nvSpPr>
            <p:cNvPr id="34" name="Line 4"/>
            <p:cNvSpPr>
              <a:spLocks noChangeShapeType="1"/>
            </p:cNvSpPr>
            <p:nvPr/>
          </p:nvSpPr>
          <p:spPr bwMode="auto">
            <a:xfrm flipV="1">
              <a:off x="2880769" y="1556840"/>
              <a:ext cx="711" cy="25137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2870811" y="1530686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2870811" y="1530686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41" name="Line 7"/>
            <p:cNvSpPr>
              <a:spLocks noChangeShapeType="1"/>
            </p:cNvSpPr>
            <p:nvPr/>
          </p:nvSpPr>
          <p:spPr bwMode="auto">
            <a:xfrm>
              <a:off x="2721436" y="1808211"/>
              <a:ext cx="1078346" cy="72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3799782" y="1798040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3799782" y="1798040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48" name="Line 10"/>
            <p:cNvSpPr>
              <a:spLocks noChangeShapeType="1"/>
            </p:cNvSpPr>
            <p:nvPr/>
          </p:nvSpPr>
          <p:spPr bwMode="auto">
            <a:xfrm flipV="1">
              <a:off x="2880769" y="2050864"/>
              <a:ext cx="711" cy="25137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2870811" y="2024709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2870811" y="2024709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3799782" y="2292064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3799782" y="2292064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3" name="Rectangle 16"/>
            <p:cNvSpPr>
              <a:spLocks noChangeArrowheads="1"/>
            </p:cNvSpPr>
            <p:nvPr/>
          </p:nvSpPr>
          <p:spPr bwMode="auto">
            <a:xfrm>
              <a:off x="3008805" y="2204883"/>
              <a:ext cx="207702" cy="97351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4" name="Rectangle 17"/>
            <p:cNvSpPr>
              <a:spLocks noChangeArrowheads="1"/>
            </p:cNvSpPr>
            <p:nvPr/>
          </p:nvSpPr>
          <p:spPr bwMode="auto">
            <a:xfrm>
              <a:off x="3344543" y="2236850"/>
              <a:ext cx="64018" cy="65386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5" name="Rectangle 18"/>
            <p:cNvSpPr>
              <a:spLocks noChangeArrowheads="1"/>
            </p:cNvSpPr>
            <p:nvPr/>
          </p:nvSpPr>
          <p:spPr bwMode="auto">
            <a:xfrm>
              <a:off x="3520948" y="2220866"/>
              <a:ext cx="160756" cy="81369"/>
            </a:xfrm>
            <a:prstGeom prst="rect">
              <a:avLst/>
            </a:prstGeom>
            <a:noFill/>
            <a:ln w="19050">
              <a:solidFill>
                <a:srgbClr val="00CC9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6" name="Line 19"/>
            <p:cNvSpPr>
              <a:spLocks noChangeShapeType="1"/>
            </p:cNvSpPr>
            <p:nvPr/>
          </p:nvSpPr>
          <p:spPr bwMode="auto">
            <a:xfrm flipV="1">
              <a:off x="2801103" y="1684706"/>
              <a:ext cx="711" cy="123506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20"/>
            <p:cNvSpPr>
              <a:spLocks/>
            </p:cNvSpPr>
            <p:nvPr/>
          </p:nvSpPr>
          <p:spPr bwMode="auto">
            <a:xfrm>
              <a:off x="2785454" y="1645474"/>
              <a:ext cx="31297" cy="39232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8" name="Freeform 21"/>
            <p:cNvSpPr>
              <a:spLocks/>
            </p:cNvSpPr>
            <p:nvPr/>
          </p:nvSpPr>
          <p:spPr bwMode="auto">
            <a:xfrm>
              <a:off x="2785454" y="1645474"/>
              <a:ext cx="31297" cy="39232"/>
            </a:xfrm>
            <a:custGeom>
              <a:avLst/>
              <a:gdLst>
                <a:gd name="T0" fmla="*/ 22 w 44"/>
                <a:gd name="T1" fmla="*/ 0 h 54"/>
                <a:gd name="T2" fmla="*/ 44 w 44"/>
                <a:gd name="T3" fmla="*/ 54 h 54"/>
                <a:gd name="T4" fmla="*/ 0 w 44"/>
                <a:gd name="T5" fmla="*/ 54 h 54"/>
                <a:gd name="T6" fmla="*/ 22 w 4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4"/>
                <a:gd name="T14" fmla="*/ 44 w 4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4">
                  <a:moveTo>
                    <a:pt x="22" y="0"/>
                  </a:moveTo>
                  <a:lnTo>
                    <a:pt x="44" y="54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59" name="Line 22"/>
            <p:cNvSpPr>
              <a:spLocks noChangeShapeType="1"/>
            </p:cNvSpPr>
            <p:nvPr/>
          </p:nvSpPr>
          <p:spPr bwMode="auto">
            <a:xfrm flipV="1">
              <a:off x="3297597" y="1766074"/>
              <a:ext cx="711" cy="4213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23"/>
            <p:cNvSpPr>
              <a:spLocks/>
            </p:cNvSpPr>
            <p:nvPr/>
          </p:nvSpPr>
          <p:spPr bwMode="auto">
            <a:xfrm>
              <a:off x="3280525" y="1726843"/>
              <a:ext cx="32721" cy="39232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1" name="Freeform 24"/>
            <p:cNvSpPr>
              <a:spLocks/>
            </p:cNvSpPr>
            <p:nvPr/>
          </p:nvSpPr>
          <p:spPr bwMode="auto">
            <a:xfrm>
              <a:off x="3280525" y="1726843"/>
              <a:ext cx="32721" cy="39232"/>
            </a:xfrm>
            <a:custGeom>
              <a:avLst/>
              <a:gdLst>
                <a:gd name="T0" fmla="*/ 24 w 46"/>
                <a:gd name="T1" fmla="*/ 0 h 54"/>
                <a:gd name="T2" fmla="*/ 46 w 46"/>
                <a:gd name="T3" fmla="*/ 54 h 54"/>
                <a:gd name="T4" fmla="*/ 0 w 46"/>
                <a:gd name="T5" fmla="*/ 54 h 54"/>
                <a:gd name="T6" fmla="*/ 24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4" y="0"/>
                  </a:moveTo>
                  <a:lnTo>
                    <a:pt x="46" y="54"/>
                  </a:lnTo>
                  <a:lnTo>
                    <a:pt x="0" y="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2" name="Line 25"/>
            <p:cNvSpPr>
              <a:spLocks noChangeShapeType="1"/>
            </p:cNvSpPr>
            <p:nvPr/>
          </p:nvSpPr>
          <p:spPr bwMode="auto">
            <a:xfrm>
              <a:off x="3728651" y="1808211"/>
              <a:ext cx="711" cy="4213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26"/>
            <p:cNvSpPr>
              <a:spLocks/>
            </p:cNvSpPr>
            <p:nvPr/>
          </p:nvSpPr>
          <p:spPr bwMode="auto">
            <a:xfrm>
              <a:off x="3713002" y="1850348"/>
              <a:ext cx="32721" cy="39232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4" name="Freeform 27"/>
            <p:cNvSpPr>
              <a:spLocks/>
            </p:cNvSpPr>
            <p:nvPr/>
          </p:nvSpPr>
          <p:spPr bwMode="auto">
            <a:xfrm>
              <a:off x="3713002" y="1850348"/>
              <a:ext cx="32721" cy="39232"/>
            </a:xfrm>
            <a:custGeom>
              <a:avLst/>
              <a:gdLst>
                <a:gd name="T0" fmla="*/ 22 w 46"/>
                <a:gd name="T1" fmla="*/ 54 h 54"/>
                <a:gd name="T2" fmla="*/ 0 w 46"/>
                <a:gd name="T3" fmla="*/ 0 h 54"/>
                <a:gd name="T4" fmla="*/ 46 w 46"/>
                <a:gd name="T5" fmla="*/ 0 h 54"/>
                <a:gd name="T6" fmla="*/ 22 w 46"/>
                <a:gd name="T7" fmla="*/ 54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22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22" y="54"/>
                  </a:lnTo>
                  <a:close/>
                </a:path>
              </a:pathLst>
            </a:custGeom>
            <a:solidFill>
              <a:srgbClr val="3333FF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5" name="Rectangle 28"/>
            <p:cNvSpPr>
              <a:spLocks noChangeArrowheads="1"/>
            </p:cNvSpPr>
            <p:nvPr/>
          </p:nvSpPr>
          <p:spPr bwMode="auto">
            <a:xfrm>
              <a:off x="4238659" y="1645474"/>
              <a:ext cx="562646" cy="326927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6" name="Rectangle 29"/>
            <p:cNvSpPr>
              <a:spLocks noChangeArrowheads="1"/>
            </p:cNvSpPr>
            <p:nvPr/>
          </p:nvSpPr>
          <p:spPr bwMode="auto">
            <a:xfrm>
              <a:off x="4238659" y="2139497"/>
              <a:ext cx="562646" cy="326927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67" name="Freeform 31"/>
            <p:cNvSpPr>
              <a:spLocks/>
            </p:cNvSpPr>
            <p:nvPr/>
          </p:nvSpPr>
          <p:spPr bwMode="auto">
            <a:xfrm>
              <a:off x="4289162" y="1795134"/>
              <a:ext cx="32721" cy="26154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grpSp>
          <p:nvGrpSpPr>
            <p:cNvPr id="68" name="グループ化 67"/>
            <p:cNvGrpSpPr/>
            <p:nvPr/>
          </p:nvGrpSpPr>
          <p:grpSpPr>
            <a:xfrm>
              <a:off x="4001792" y="1808211"/>
              <a:ext cx="227941" cy="494024"/>
              <a:chOff x="6226651" y="4184421"/>
              <a:chExt cx="247588" cy="552913"/>
            </a:xfrm>
          </p:grpSpPr>
          <p:sp>
            <p:nvSpPr>
              <p:cNvPr id="94" name="Line 30"/>
              <p:cNvSpPr>
                <a:spLocks noChangeShapeType="1"/>
              </p:cNvSpPr>
              <p:nvPr/>
            </p:nvSpPr>
            <p:spPr bwMode="auto">
              <a:xfrm>
                <a:off x="6226652" y="4184421"/>
                <a:ext cx="247587" cy="81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Line 33"/>
              <p:cNvSpPr>
                <a:spLocks noChangeShapeType="1"/>
              </p:cNvSpPr>
              <p:nvPr/>
            </p:nvSpPr>
            <p:spPr bwMode="auto">
              <a:xfrm>
                <a:off x="6226651" y="4737334"/>
                <a:ext cx="247587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9" name="Freeform 34"/>
            <p:cNvSpPr>
              <a:spLocks/>
            </p:cNvSpPr>
            <p:nvPr/>
          </p:nvSpPr>
          <p:spPr bwMode="auto">
            <a:xfrm>
              <a:off x="4289162" y="2289157"/>
              <a:ext cx="32721" cy="26154"/>
            </a:xfrm>
            <a:custGeom>
              <a:avLst/>
              <a:gdLst>
                <a:gd name="T0" fmla="*/ 46 w 46"/>
                <a:gd name="T1" fmla="*/ 18 h 36"/>
                <a:gd name="T2" fmla="*/ 0 w 46"/>
                <a:gd name="T3" fmla="*/ 36 h 36"/>
                <a:gd name="T4" fmla="*/ 0 w 46"/>
                <a:gd name="T5" fmla="*/ 0 h 36"/>
                <a:gd name="T6" fmla="*/ 46 w 46"/>
                <a:gd name="T7" fmla="*/ 18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6"/>
                <a:gd name="T14" fmla="*/ 46 w 46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6">
                  <a:moveTo>
                    <a:pt x="46" y="18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46" y="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0" name="Freeform 37"/>
            <p:cNvSpPr>
              <a:spLocks/>
            </p:cNvSpPr>
            <p:nvPr/>
          </p:nvSpPr>
          <p:spPr bwMode="auto">
            <a:xfrm>
              <a:off x="4801306" y="1808211"/>
              <a:ext cx="160756" cy="207294"/>
            </a:xfrm>
            <a:custGeom>
              <a:avLst/>
              <a:gdLst>
                <a:gd name="T0" fmla="*/ 0 w 226"/>
                <a:gd name="T1" fmla="*/ 0 h 338"/>
                <a:gd name="T2" fmla="*/ 226 w 226"/>
                <a:gd name="T3" fmla="*/ 0 h 338"/>
                <a:gd name="T4" fmla="*/ 226 w 226"/>
                <a:gd name="T5" fmla="*/ 338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0"/>
                  </a:moveTo>
                  <a:lnTo>
                    <a:pt x="226" y="0"/>
                  </a:lnTo>
                  <a:lnTo>
                    <a:pt x="226" y="3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1" name="Freeform 40"/>
            <p:cNvSpPr>
              <a:spLocks/>
            </p:cNvSpPr>
            <p:nvPr/>
          </p:nvSpPr>
          <p:spPr bwMode="auto">
            <a:xfrm>
              <a:off x="4801306" y="2097773"/>
              <a:ext cx="160756" cy="204461"/>
            </a:xfrm>
            <a:custGeom>
              <a:avLst/>
              <a:gdLst>
                <a:gd name="T0" fmla="*/ 0 w 226"/>
                <a:gd name="T1" fmla="*/ 338 h 338"/>
                <a:gd name="T2" fmla="*/ 226 w 226"/>
                <a:gd name="T3" fmla="*/ 338 h 338"/>
                <a:gd name="T4" fmla="*/ 226 w 226"/>
                <a:gd name="T5" fmla="*/ 0 h 338"/>
                <a:gd name="T6" fmla="*/ 0 60000 65536"/>
                <a:gd name="T7" fmla="*/ 0 60000 65536"/>
                <a:gd name="T8" fmla="*/ 0 60000 65536"/>
                <a:gd name="T9" fmla="*/ 0 w 226"/>
                <a:gd name="T10" fmla="*/ 0 h 338"/>
                <a:gd name="T11" fmla="*/ 226 w 226"/>
                <a:gd name="T12" fmla="*/ 338 h 3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338">
                  <a:moveTo>
                    <a:pt x="0" y="338"/>
                  </a:moveTo>
                  <a:lnTo>
                    <a:pt x="226" y="338"/>
                  </a:lnTo>
                  <a:lnTo>
                    <a:pt x="226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2" name="Line 43"/>
            <p:cNvSpPr>
              <a:spLocks noChangeShapeType="1"/>
            </p:cNvSpPr>
            <p:nvPr/>
          </p:nvSpPr>
          <p:spPr bwMode="auto">
            <a:xfrm>
              <a:off x="5009008" y="2055949"/>
              <a:ext cx="240423" cy="72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Line 46"/>
            <p:cNvSpPr>
              <a:spLocks noChangeShapeType="1"/>
            </p:cNvSpPr>
            <p:nvPr/>
          </p:nvSpPr>
          <p:spPr bwMode="auto">
            <a:xfrm flipV="1">
              <a:off x="5489853" y="1804578"/>
              <a:ext cx="711" cy="25137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47"/>
            <p:cNvSpPr>
              <a:spLocks/>
            </p:cNvSpPr>
            <p:nvPr/>
          </p:nvSpPr>
          <p:spPr bwMode="auto">
            <a:xfrm>
              <a:off x="5479895" y="1697783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5" name="Freeform 48"/>
            <p:cNvSpPr>
              <a:spLocks/>
            </p:cNvSpPr>
            <p:nvPr/>
          </p:nvSpPr>
          <p:spPr bwMode="auto">
            <a:xfrm>
              <a:off x="5479895" y="1778424"/>
              <a:ext cx="19917" cy="26154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36 h 36"/>
                <a:gd name="T4" fmla="*/ 0 w 28"/>
                <a:gd name="T5" fmla="*/ 36 h 36"/>
                <a:gd name="T6" fmla="*/ 14 w 2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6"/>
                <a:gd name="T14" fmla="*/ 28 w 2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6">
                  <a:moveTo>
                    <a:pt x="14" y="0"/>
                  </a:moveTo>
                  <a:lnTo>
                    <a:pt x="28" y="36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6" name="Line 49"/>
            <p:cNvSpPr>
              <a:spLocks noChangeShapeType="1"/>
            </p:cNvSpPr>
            <p:nvPr/>
          </p:nvSpPr>
          <p:spPr bwMode="auto">
            <a:xfrm>
              <a:off x="5329098" y="2055949"/>
              <a:ext cx="1079768" cy="72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50"/>
            <p:cNvSpPr>
              <a:spLocks/>
            </p:cNvSpPr>
            <p:nvPr/>
          </p:nvSpPr>
          <p:spPr bwMode="auto">
            <a:xfrm>
              <a:off x="6408866" y="1965136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78" name="Freeform 51"/>
            <p:cNvSpPr>
              <a:spLocks/>
            </p:cNvSpPr>
            <p:nvPr/>
          </p:nvSpPr>
          <p:spPr bwMode="auto">
            <a:xfrm>
              <a:off x="6408866" y="2045779"/>
              <a:ext cx="25608" cy="20342"/>
            </a:xfrm>
            <a:custGeom>
              <a:avLst/>
              <a:gdLst>
                <a:gd name="T0" fmla="*/ 36 w 36"/>
                <a:gd name="T1" fmla="*/ 14 h 28"/>
                <a:gd name="T2" fmla="*/ 0 w 36"/>
                <a:gd name="T3" fmla="*/ 28 h 28"/>
                <a:gd name="T4" fmla="*/ 0 w 36"/>
                <a:gd name="T5" fmla="*/ 0 h 28"/>
                <a:gd name="T6" fmla="*/ 36 w 36"/>
                <a:gd name="T7" fmla="*/ 14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8"/>
                <a:gd name="T14" fmla="*/ 36 w 36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8">
                  <a:moveTo>
                    <a:pt x="36" y="14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pic>
          <p:nvPicPr>
            <p:cNvPr id="79" name="Picture 98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2383689" y="2053355"/>
              <a:ext cx="357444" cy="186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104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860929" y="1760262"/>
              <a:ext cx="56169" cy="9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105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860929" y="2244115"/>
              <a:ext cx="56169" cy="9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106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31" cstate="print"/>
            <a:srcRect/>
            <a:stretch>
              <a:fillRect/>
            </a:stretch>
          </p:blipFill>
          <p:spPr bwMode="auto">
            <a:xfrm>
              <a:off x="2373020" y="1547707"/>
              <a:ext cx="373784" cy="204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107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4327649" y="1702557"/>
              <a:ext cx="391146" cy="204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114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6472123" y="2009453"/>
              <a:ext cx="56169" cy="9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122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3" cstate="print"/>
            <a:srcRect/>
            <a:stretch>
              <a:fillRect/>
            </a:stretch>
          </p:blipFill>
          <p:spPr bwMode="auto">
            <a:xfrm>
              <a:off x="4321247" y="2201666"/>
              <a:ext cx="391146" cy="1868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86" name="Freeform 124"/>
            <p:cNvSpPr>
              <a:spLocks/>
            </p:cNvSpPr>
            <p:nvPr/>
          </p:nvSpPr>
          <p:spPr bwMode="auto">
            <a:xfrm>
              <a:off x="5408053" y="1889580"/>
              <a:ext cx="953867" cy="124232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57" y="60"/>
                </a:cxn>
                <a:cxn ang="0">
                  <a:pos x="109" y="23"/>
                </a:cxn>
                <a:cxn ang="0">
                  <a:pos x="183" y="3"/>
                </a:cxn>
                <a:cxn ang="0">
                  <a:pos x="336" y="42"/>
                </a:cxn>
                <a:cxn ang="0">
                  <a:pos x="489" y="84"/>
                </a:cxn>
                <a:cxn ang="0">
                  <a:pos x="624" y="117"/>
                </a:cxn>
                <a:cxn ang="0">
                  <a:pos x="708" y="138"/>
                </a:cxn>
                <a:cxn ang="0">
                  <a:pos x="747" y="125"/>
                </a:cxn>
                <a:cxn ang="0">
                  <a:pos x="807" y="60"/>
                </a:cxn>
                <a:cxn ang="0">
                  <a:pos x="885" y="33"/>
                </a:cxn>
                <a:cxn ang="0">
                  <a:pos x="1023" y="81"/>
                </a:cxn>
                <a:cxn ang="0">
                  <a:pos x="1167" y="126"/>
                </a:cxn>
                <a:cxn ang="0">
                  <a:pos x="1255" y="151"/>
                </a:cxn>
                <a:cxn ang="0">
                  <a:pos x="1341" y="171"/>
                </a:cxn>
              </a:cxnLst>
              <a:rect l="0" t="0" r="r" b="b"/>
              <a:pathLst>
                <a:path w="1341" h="171">
                  <a:moveTo>
                    <a:pt x="0" y="120"/>
                  </a:moveTo>
                  <a:cubicBezTo>
                    <a:pt x="9" y="110"/>
                    <a:pt x="39" y="76"/>
                    <a:pt x="57" y="60"/>
                  </a:cubicBezTo>
                  <a:cubicBezTo>
                    <a:pt x="75" y="44"/>
                    <a:pt x="88" y="32"/>
                    <a:pt x="109" y="23"/>
                  </a:cubicBezTo>
                  <a:cubicBezTo>
                    <a:pt x="130" y="14"/>
                    <a:pt x="145" y="0"/>
                    <a:pt x="183" y="3"/>
                  </a:cubicBezTo>
                  <a:cubicBezTo>
                    <a:pt x="221" y="6"/>
                    <a:pt x="285" y="29"/>
                    <a:pt x="336" y="42"/>
                  </a:cubicBezTo>
                  <a:cubicBezTo>
                    <a:pt x="387" y="55"/>
                    <a:pt x="441" y="72"/>
                    <a:pt x="489" y="84"/>
                  </a:cubicBezTo>
                  <a:cubicBezTo>
                    <a:pt x="537" y="96"/>
                    <a:pt x="588" y="108"/>
                    <a:pt x="624" y="117"/>
                  </a:cubicBezTo>
                  <a:cubicBezTo>
                    <a:pt x="660" y="126"/>
                    <a:pt x="688" y="137"/>
                    <a:pt x="708" y="138"/>
                  </a:cubicBezTo>
                  <a:cubicBezTo>
                    <a:pt x="728" y="139"/>
                    <a:pt x="730" y="138"/>
                    <a:pt x="747" y="125"/>
                  </a:cubicBezTo>
                  <a:cubicBezTo>
                    <a:pt x="764" y="112"/>
                    <a:pt x="784" y="75"/>
                    <a:pt x="807" y="60"/>
                  </a:cubicBezTo>
                  <a:cubicBezTo>
                    <a:pt x="830" y="45"/>
                    <a:pt x="849" y="30"/>
                    <a:pt x="885" y="33"/>
                  </a:cubicBezTo>
                  <a:cubicBezTo>
                    <a:pt x="921" y="36"/>
                    <a:pt x="976" y="66"/>
                    <a:pt x="1023" y="81"/>
                  </a:cubicBezTo>
                  <a:cubicBezTo>
                    <a:pt x="1070" y="96"/>
                    <a:pt x="1128" y="114"/>
                    <a:pt x="1167" y="126"/>
                  </a:cubicBezTo>
                  <a:cubicBezTo>
                    <a:pt x="1206" y="138"/>
                    <a:pt x="1226" y="143"/>
                    <a:pt x="1255" y="151"/>
                  </a:cubicBezTo>
                  <a:cubicBezTo>
                    <a:pt x="1284" y="159"/>
                    <a:pt x="1327" y="168"/>
                    <a:pt x="1341" y="171"/>
                  </a:cubicBezTo>
                </a:path>
              </a:pathLst>
            </a:custGeom>
            <a:noFill/>
            <a:ln w="12700" cap="flat" cmpd="sng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6"/>
            <p:cNvSpPr>
              <a:spLocks/>
            </p:cNvSpPr>
            <p:nvPr/>
          </p:nvSpPr>
          <p:spPr bwMode="auto">
            <a:xfrm>
              <a:off x="4913693" y="2007274"/>
              <a:ext cx="95315" cy="98804"/>
            </a:xfrm>
            <a:custGeom>
              <a:avLst/>
              <a:gdLst>
                <a:gd name="T0" fmla="*/ 134 w 134"/>
                <a:gd name="T1" fmla="*/ 68 h 136"/>
                <a:gd name="T2" fmla="*/ 130 w 134"/>
                <a:gd name="T3" fmla="*/ 94 h 136"/>
                <a:gd name="T4" fmla="*/ 114 w 134"/>
                <a:gd name="T5" fmla="*/ 116 h 136"/>
                <a:gd name="T6" fmla="*/ 94 w 134"/>
                <a:gd name="T7" fmla="*/ 130 h 136"/>
                <a:gd name="T8" fmla="*/ 68 w 134"/>
                <a:gd name="T9" fmla="*/ 136 h 136"/>
                <a:gd name="T10" fmla="*/ 40 w 134"/>
                <a:gd name="T11" fmla="*/ 130 h 136"/>
                <a:gd name="T12" fmla="*/ 20 w 134"/>
                <a:gd name="T13" fmla="*/ 116 h 136"/>
                <a:gd name="T14" fmla="*/ 4 w 134"/>
                <a:gd name="T15" fmla="*/ 94 h 136"/>
                <a:gd name="T16" fmla="*/ 0 w 134"/>
                <a:gd name="T17" fmla="*/ 68 h 136"/>
                <a:gd name="T18" fmla="*/ 4 w 134"/>
                <a:gd name="T19" fmla="*/ 42 h 136"/>
                <a:gd name="T20" fmla="*/ 20 w 134"/>
                <a:gd name="T21" fmla="*/ 20 h 136"/>
                <a:gd name="T22" fmla="*/ 40 w 134"/>
                <a:gd name="T23" fmla="*/ 6 h 136"/>
                <a:gd name="T24" fmla="*/ 68 w 134"/>
                <a:gd name="T25" fmla="*/ 0 h 136"/>
                <a:gd name="T26" fmla="*/ 94 w 134"/>
                <a:gd name="T27" fmla="*/ 6 h 136"/>
                <a:gd name="T28" fmla="*/ 114 w 134"/>
                <a:gd name="T29" fmla="*/ 20 h 136"/>
                <a:gd name="T30" fmla="*/ 130 w 134"/>
                <a:gd name="T31" fmla="*/ 42 h 136"/>
                <a:gd name="T32" fmla="*/ 134 w 134"/>
                <a:gd name="T33" fmla="*/ 68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4"/>
                <a:gd name="T52" fmla="*/ 0 h 136"/>
                <a:gd name="T53" fmla="*/ 134 w 134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4" h="136">
                  <a:moveTo>
                    <a:pt x="134" y="68"/>
                  </a:moveTo>
                  <a:lnTo>
                    <a:pt x="130" y="94"/>
                  </a:lnTo>
                  <a:lnTo>
                    <a:pt x="114" y="116"/>
                  </a:lnTo>
                  <a:lnTo>
                    <a:pt x="94" y="130"/>
                  </a:lnTo>
                  <a:lnTo>
                    <a:pt x="68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4" y="94"/>
                  </a:lnTo>
                  <a:lnTo>
                    <a:pt x="0" y="68"/>
                  </a:lnTo>
                  <a:lnTo>
                    <a:pt x="4" y="42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8" y="0"/>
                  </a:lnTo>
                  <a:lnTo>
                    <a:pt x="94" y="6"/>
                  </a:lnTo>
                  <a:lnTo>
                    <a:pt x="114" y="20"/>
                  </a:lnTo>
                  <a:lnTo>
                    <a:pt x="130" y="42"/>
                  </a:lnTo>
                  <a:lnTo>
                    <a:pt x="134" y="68"/>
                  </a:lnTo>
                </a:path>
              </a:pathLst>
            </a:custGeom>
            <a:solidFill>
              <a:sysClr val="window" lastClr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50" charset="-128"/>
              </a:endParaRPr>
            </a:p>
          </p:txBody>
        </p:sp>
        <p:pic>
          <p:nvPicPr>
            <p:cNvPr id="91" name="Picture 109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11558" y="2000735"/>
              <a:ext cx="94604" cy="110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2" name="Freeform 123"/>
            <p:cNvSpPr>
              <a:spLocks/>
            </p:cNvSpPr>
            <p:nvPr/>
          </p:nvSpPr>
          <p:spPr bwMode="auto">
            <a:xfrm>
              <a:off x="5565253" y="1867058"/>
              <a:ext cx="811605" cy="148934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66" y="60"/>
                </a:cxn>
                <a:cxn ang="0">
                  <a:pos x="130" y="76"/>
                </a:cxn>
                <a:cxn ang="0">
                  <a:pos x="166" y="67"/>
                </a:cxn>
                <a:cxn ang="0">
                  <a:pos x="217" y="19"/>
                </a:cxn>
                <a:cxn ang="0">
                  <a:pos x="250" y="7"/>
                </a:cxn>
                <a:cxn ang="0">
                  <a:pos x="328" y="16"/>
                </a:cxn>
                <a:cxn ang="0">
                  <a:pos x="415" y="49"/>
                </a:cxn>
                <a:cxn ang="0">
                  <a:pos x="457" y="76"/>
                </a:cxn>
                <a:cxn ang="0">
                  <a:pos x="475" y="130"/>
                </a:cxn>
                <a:cxn ang="0">
                  <a:pos x="502" y="160"/>
                </a:cxn>
                <a:cxn ang="0">
                  <a:pos x="534" y="148"/>
                </a:cxn>
                <a:cxn ang="0">
                  <a:pos x="580" y="91"/>
                </a:cxn>
                <a:cxn ang="0">
                  <a:pos x="622" y="58"/>
                </a:cxn>
                <a:cxn ang="0">
                  <a:pos x="640" y="31"/>
                </a:cxn>
                <a:cxn ang="0">
                  <a:pos x="673" y="4"/>
                </a:cxn>
                <a:cxn ang="0">
                  <a:pos x="706" y="7"/>
                </a:cxn>
                <a:cxn ang="0">
                  <a:pos x="734" y="40"/>
                </a:cxn>
                <a:cxn ang="0">
                  <a:pos x="750" y="76"/>
                </a:cxn>
                <a:cxn ang="0">
                  <a:pos x="778" y="103"/>
                </a:cxn>
                <a:cxn ang="0">
                  <a:pos x="818" y="112"/>
                </a:cxn>
                <a:cxn ang="0">
                  <a:pos x="858" y="88"/>
                </a:cxn>
                <a:cxn ang="0">
                  <a:pos x="888" y="70"/>
                </a:cxn>
                <a:cxn ang="0">
                  <a:pos x="912" y="66"/>
                </a:cxn>
                <a:cxn ang="0">
                  <a:pos x="944" y="74"/>
                </a:cxn>
                <a:cxn ang="0">
                  <a:pos x="984" y="92"/>
                </a:cxn>
                <a:cxn ang="0">
                  <a:pos x="1020" y="118"/>
                </a:cxn>
                <a:cxn ang="0">
                  <a:pos x="1040" y="158"/>
                </a:cxn>
                <a:cxn ang="0">
                  <a:pos x="1063" y="184"/>
                </a:cxn>
                <a:cxn ang="0">
                  <a:pos x="1141" y="205"/>
                </a:cxn>
              </a:cxnLst>
              <a:rect l="0" t="0" r="r" b="b"/>
              <a:pathLst>
                <a:path w="1141" h="205">
                  <a:moveTo>
                    <a:pt x="0" y="40"/>
                  </a:moveTo>
                  <a:cubicBezTo>
                    <a:pt x="11" y="43"/>
                    <a:pt x="44" y="54"/>
                    <a:pt x="66" y="60"/>
                  </a:cubicBezTo>
                  <a:cubicBezTo>
                    <a:pt x="88" y="66"/>
                    <a:pt x="113" y="75"/>
                    <a:pt x="130" y="76"/>
                  </a:cubicBezTo>
                  <a:cubicBezTo>
                    <a:pt x="147" y="77"/>
                    <a:pt x="152" y="76"/>
                    <a:pt x="166" y="67"/>
                  </a:cubicBezTo>
                  <a:cubicBezTo>
                    <a:pt x="180" y="58"/>
                    <a:pt x="203" y="29"/>
                    <a:pt x="217" y="19"/>
                  </a:cubicBezTo>
                  <a:cubicBezTo>
                    <a:pt x="231" y="9"/>
                    <a:pt x="232" y="7"/>
                    <a:pt x="250" y="7"/>
                  </a:cubicBezTo>
                  <a:cubicBezTo>
                    <a:pt x="268" y="7"/>
                    <a:pt x="301" y="9"/>
                    <a:pt x="328" y="16"/>
                  </a:cubicBezTo>
                  <a:cubicBezTo>
                    <a:pt x="355" y="23"/>
                    <a:pt x="394" y="39"/>
                    <a:pt x="415" y="49"/>
                  </a:cubicBezTo>
                  <a:cubicBezTo>
                    <a:pt x="436" y="59"/>
                    <a:pt x="447" y="63"/>
                    <a:pt x="457" y="76"/>
                  </a:cubicBezTo>
                  <a:cubicBezTo>
                    <a:pt x="467" y="89"/>
                    <a:pt x="468" y="116"/>
                    <a:pt x="475" y="130"/>
                  </a:cubicBezTo>
                  <a:cubicBezTo>
                    <a:pt x="482" y="144"/>
                    <a:pt x="492" y="157"/>
                    <a:pt x="502" y="160"/>
                  </a:cubicBezTo>
                  <a:cubicBezTo>
                    <a:pt x="512" y="163"/>
                    <a:pt x="521" y="160"/>
                    <a:pt x="534" y="148"/>
                  </a:cubicBezTo>
                  <a:cubicBezTo>
                    <a:pt x="547" y="136"/>
                    <a:pt x="565" y="106"/>
                    <a:pt x="580" y="91"/>
                  </a:cubicBezTo>
                  <a:cubicBezTo>
                    <a:pt x="595" y="76"/>
                    <a:pt x="612" y="68"/>
                    <a:pt x="622" y="58"/>
                  </a:cubicBezTo>
                  <a:cubicBezTo>
                    <a:pt x="632" y="48"/>
                    <a:pt x="632" y="40"/>
                    <a:pt x="640" y="31"/>
                  </a:cubicBezTo>
                  <a:cubicBezTo>
                    <a:pt x="648" y="22"/>
                    <a:pt x="662" y="8"/>
                    <a:pt x="673" y="4"/>
                  </a:cubicBezTo>
                  <a:cubicBezTo>
                    <a:pt x="684" y="0"/>
                    <a:pt x="696" y="1"/>
                    <a:pt x="706" y="7"/>
                  </a:cubicBezTo>
                  <a:cubicBezTo>
                    <a:pt x="716" y="13"/>
                    <a:pt x="727" y="28"/>
                    <a:pt x="734" y="40"/>
                  </a:cubicBezTo>
                  <a:cubicBezTo>
                    <a:pt x="741" y="52"/>
                    <a:pt x="743" y="66"/>
                    <a:pt x="750" y="76"/>
                  </a:cubicBezTo>
                  <a:cubicBezTo>
                    <a:pt x="757" y="86"/>
                    <a:pt x="767" y="97"/>
                    <a:pt x="778" y="103"/>
                  </a:cubicBezTo>
                  <a:cubicBezTo>
                    <a:pt x="789" y="109"/>
                    <a:pt x="805" y="114"/>
                    <a:pt x="818" y="112"/>
                  </a:cubicBezTo>
                  <a:cubicBezTo>
                    <a:pt x="831" y="110"/>
                    <a:pt x="846" y="95"/>
                    <a:pt x="858" y="88"/>
                  </a:cubicBezTo>
                  <a:cubicBezTo>
                    <a:pt x="870" y="81"/>
                    <a:pt x="879" y="74"/>
                    <a:pt x="888" y="70"/>
                  </a:cubicBezTo>
                  <a:cubicBezTo>
                    <a:pt x="897" y="66"/>
                    <a:pt x="903" y="65"/>
                    <a:pt x="912" y="66"/>
                  </a:cubicBezTo>
                  <a:cubicBezTo>
                    <a:pt x="921" y="67"/>
                    <a:pt x="932" y="70"/>
                    <a:pt x="944" y="74"/>
                  </a:cubicBezTo>
                  <a:cubicBezTo>
                    <a:pt x="956" y="78"/>
                    <a:pt x="971" y="85"/>
                    <a:pt x="984" y="92"/>
                  </a:cubicBezTo>
                  <a:cubicBezTo>
                    <a:pt x="997" y="99"/>
                    <a:pt x="1011" y="107"/>
                    <a:pt x="1020" y="118"/>
                  </a:cubicBezTo>
                  <a:cubicBezTo>
                    <a:pt x="1029" y="129"/>
                    <a:pt x="1033" y="147"/>
                    <a:pt x="1040" y="158"/>
                  </a:cubicBezTo>
                  <a:cubicBezTo>
                    <a:pt x="1047" y="169"/>
                    <a:pt x="1046" y="176"/>
                    <a:pt x="1063" y="184"/>
                  </a:cubicBezTo>
                  <a:cubicBezTo>
                    <a:pt x="1080" y="192"/>
                    <a:pt x="1111" y="197"/>
                    <a:pt x="1141" y="205"/>
                  </a:cubicBezTo>
                </a:path>
              </a:pathLst>
            </a:custGeom>
            <a:noFill/>
            <a:ln w="19050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Line 13"/>
            <p:cNvSpPr>
              <a:spLocks noChangeShapeType="1"/>
            </p:cNvSpPr>
            <p:nvPr/>
          </p:nvSpPr>
          <p:spPr bwMode="auto">
            <a:xfrm>
              <a:off x="2721436" y="2302235"/>
              <a:ext cx="1078346" cy="72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1" name="図 2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4765" y="1651941"/>
              <a:ext cx="271656" cy="169530"/>
            </a:xfrm>
            <a:prstGeom prst="rect">
              <a:avLst/>
            </a:prstGeom>
          </p:spPr>
        </p:pic>
        <p:pic>
          <p:nvPicPr>
            <p:cNvPr id="117" name="図 11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5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494" y="1551655"/>
              <a:ext cx="373106" cy="186552"/>
            </a:xfrm>
            <a:prstGeom prst="rect">
              <a:avLst/>
            </a:prstGeom>
          </p:spPr>
        </p:pic>
        <p:pic>
          <p:nvPicPr>
            <p:cNvPr id="119" name="図 11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6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56" y="2323366"/>
              <a:ext cx="357445" cy="169530"/>
            </a:xfrm>
            <a:prstGeom prst="rect">
              <a:avLst/>
            </a:prstGeom>
          </p:spPr>
        </p:pic>
      </p:grpSp>
      <p:sp>
        <p:nvSpPr>
          <p:cNvPr id="121" name="テキスト ボックス 120"/>
          <p:cNvSpPr txBox="1"/>
          <p:nvPr/>
        </p:nvSpPr>
        <p:spPr>
          <a:xfrm>
            <a:off x="6261441" y="2933567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8080"/>
                </a:solidFill>
              </a:rPr>
              <a:t>アクセント指令</a:t>
            </a:r>
            <a:endParaRPr kumimoji="1" lang="ja-JP" altLang="en-US" sz="2000" b="1" dirty="0">
              <a:solidFill>
                <a:srgbClr val="008080"/>
              </a:solidFill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3208491" y="2933829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b="1" dirty="0" smtClean="0">
                <a:solidFill>
                  <a:srgbClr val="008080"/>
                </a:solidFill>
              </a:rPr>
              <a:t>フレーズ指令</a:t>
            </a:r>
            <a:endParaRPr kumimoji="1" lang="ja-JP" altLang="en-US" sz="2000" b="1" dirty="0">
              <a:solidFill>
                <a:srgbClr val="008080"/>
              </a:solidFill>
            </a:endParaRPr>
          </a:p>
        </p:txBody>
      </p:sp>
      <p:pic>
        <p:nvPicPr>
          <p:cNvPr id="123" name="図 1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25" y="2984880"/>
            <a:ext cx="557786" cy="278892"/>
          </a:xfrm>
          <a:prstGeom prst="rect">
            <a:avLst/>
          </a:prstGeom>
        </p:spPr>
      </p:pic>
      <p:pic>
        <p:nvPicPr>
          <p:cNvPr id="124" name="図 1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07" y="3006547"/>
            <a:ext cx="533402" cy="252984"/>
          </a:xfrm>
          <a:prstGeom prst="rect">
            <a:avLst/>
          </a:prstGeom>
        </p:spPr>
      </p:pic>
      <p:sp>
        <p:nvSpPr>
          <p:cNvPr id="128" name="テキスト ボックス 127"/>
          <p:cNvSpPr txBox="1"/>
          <p:nvPr/>
        </p:nvSpPr>
        <p:spPr>
          <a:xfrm>
            <a:off x="5763033" y="228380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800" dirty="0" smtClean="0"/>
              <a:t>「藤崎モデル」</a:t>
            </a:r>
            <a:r>
              <a:rPr kumimoji="1" lang="en-US" altLang="ja-JP" sz="1200" dirty="0" smtClean="0">
                <a:latin typeface="Calibri" panose="020F0502020204030204" pitchFamily="34" charset="0"/>
              </a:rPr>
              <a:t>[Fujisaki 1988]</a:t>
            </a:r>
            <a:endParaRPr kumimoji="1" lang="ja-JP" altLang="en-US" sz="1200" dirty="0">
              <a:latin typeface="Calibri" panose="020F0502020204030204" pitchFamily="34" charset="0"/>
            </a:endParaRPr>
          </a:p>
        </p:txBody>
      </p:sp>
      <p:pic>
        <p:nvPicPr>
          <p:cNvPr id="20" name="図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9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69" y="4880284"/>
            <a:ext cx="1400863" cy="33467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81" y="6177472"/>
            <a:ext cx="3566168" cy="3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FFFFFF"/>
                </a:solidFill>
              </a:rPr>
              <a:t>藤崎モデルパラメータ推定</a:t>
            </a:r>
            <a:r>
              <a:rPr lang="en-US" altLang="ja-JP" dirty="0">
                <a:solidFill>
                  <a:srgbClr val="FFFFFF"/>
                </a:solidFill>
              </a:rPr>
              <a:t>/</a:t>
            </a:r>
            <a:r>
              <a:rPr lang="ja-JP" altLang="en-US" dirty="0" smtClean="0">
                <a:solidFill>
                  <a:srgbClr val="FFFFFF"/>
                </a:solidFill>
              </a:rPr>
              <a:t>加工</a:t>
            </a:r>
            <a:r>
              <a:rPr lang="en-US" altLang="ja-JP" dirty="0" smtClean="0">
                <a:solidFill>
                  <a:srgbClr val="FFFFFF"/>
                </a:solidFill>
              </a:rPr>
              <a:t> </a:t>
            </a:r>
            <a:r>
              <a:rPr lang="en-US" altLang="ja-JP" sz="2400" dirty="0">
                <a:solidFill>
                  <a:srgbClr val="FFFFFF"/>
                </a:solidFill>
              </a:rPr>
              <a:t>(</a:t>
            </a:r>
            <a:r>
              <a:rPr lang="ja-JP" altLang="en-US" sz="2400" dirty="0">
                <a:solidFill>
                  <a:srgbClr val="FFFFFF"/>
                </a:solidFill>
              </a:rPr>
              <a:t>アクセントを標準語風に</a:t>
            </a:r>
            <a:r>
              <a:rPr lang="en-US" altLang="ja-JP" sz="2400" dirty="0">
                <a:solidFill>
                  <a:srgbClr val="FFFFFF"/>
                </a:solidFill>
              </a:rPr>
              <a:t>)</a:t>
            </a:r>
            <a:endParaRPr kumimoji="1" lang="ja-JP" altLang="en-US" dirty="0"/>
          </a:p>
        </p:txBody>
      </p:sp>
      <p:grpSp>
        <p:nvGrpSpPr>
          <p:cNvPr id="7" name="グループ化 6"/>
          <p:cNvGrpSpPr>
            <a:grpSpLocks noChangeAspect="1"/>
          </p:cNvGrpSpPr>
          <p:nvPr/>
        </p:nvGrpSpPr>
        <p:grpSpPr>
          <a:xfrm>
            <a:off x="1980000" y="1368000"/>
            <a:ext cx="6843410" cy="5040000"/>
            <a:chOff x="749343" y="971550"/>
            <a:chExt cx="7861257" cy="5789613"/>
          </a:xfrm>
        </p:grpSpPr>
        <p:pic>
          <p:nvPicPr>
            <p:cNvPr id="4" name="コンテンツ プレースホルダ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343" y="971550"/>
              <a:ext cx="7781839" cy="5789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recorded162.wav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488324" y="1055204"/>
              <a:ext cx="609600" cy="609600"/>
            </a:xfrm>
            <a:prstGeom prst="rect">
              <a:avLst/>
            </a:prstGeom>
          </p:spPr>
        </p:pic>
        <p:sp>
          <p:nvSpPr>
            <p:cNvPr id="6" name="正方形/長方形 5"/>
            <p:cNvSpPr/>
            <p:nvPr/>
          </p:nvSpPr>
          <p:spPr>
            <a:xfrm>
              <a:off x="6840252" y="3897052"/>
              <a:ext cx="1770348" cy="684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2794700" y="963394"/>
            <a:ext cx="1877212" cy="3887098"/>
            <a:chOff x="2910812" y="1427852"/>
            <a:chExt cx="1877212" cy="3887098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2910812" y="1427852"/>
              <a:ext cx="1699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>
                  <a:solidFill>
                    <a:srgbClr val="FF0066"/>
                  </a:solidFill>
                  <a:latin typeface="Calibri" panose="020F0502020204030204" pitchFamily="34" charset="0"/>
                </a:rPr>
                <a:t>F</a:t>
              </a:r>
              <a:r>
                <a:rPr kumimoji="1" lang="en-US" altLang="ja-JP" sz="2800" baseline="-10000" dirty="0" smtClean="0">
                  <a:solidFill>
                    <a:srgbClr val="FF0066"/>
                  </a:solidFill>
                  <a:latin typeface="Calibri" panose="020F0502020204030204" pitchFamily="34" charset="0"/>
                </a:rPr>
                <a:t>0</a:t>
              </a:r>
              <a:r>
                <a:rPr kumimoji="1" lang="ja-JP" altLang="en-US" sz="2800" dirty="0" smtClean="0">
                  <a:solidFill>
                    <a:srgbClr val="FF0066"/>
                  </a:solidFill>
                </a:rPr>
                <a:t>パターン</a:t>
              </a:r>
              <a:endParaRPr kumimoji="1" lang="ja-JP" altLang="en-US" sz="2800" dirty="0">
                <a:solidFill>
                  <a:srgbClr val="FF0066"/>
                </a:solidFill>
              </a:endParaRPr>
            </a:p>
          </p:txBody>
        </p:sp>
        <p:sp>
          <p:nvSpPr>
            <p:cNvPr id="10" name="円弧 9"/>
            <p:cNvSpPr/>
            <p:nvPr/>
          </p:nvSpPr>
          <p:spPr bwMode="auto">
            <a:xfrm>
              <a:off x="4006974" y="1666875"/>
              <a:ext cx="781050" cy="3648075"/>
            </a:xfrm>
            <a:prstGeom prst="arc">
              <a:avLst>
                <a:gd name="adj1" fmla="val 16480430"/>
                <a:gd name="adj2" fmla="val 0"/>
              </a:avLst>
            </a:prstGeom>
            <a:noFill/>
            <a:ln w="1270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2555776" y="3903439"/>
            <a:ext cx="427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 smtClean="0">
                <a:solidFill>
                  <a:srgbClr val="0000FF"/>
                </a:solidFill>
              </a:rPr>
              <a:t>フレーズ指令・</a:t>
            </a:r>
            <a:r>
              <a:rPr kumimoji="1" lang="ja-JP" altLang="en-US" sz="2400" b="1" dirty="0" smtClean="0">
                <a:solidFill>
                  <a:srgbClr val="00B050"/>
                </a:solidFill>
              </a:rPr>
              <a:t>アクセント指令</a:t>
            </a:r>
            <a:endParaRPr kumimoji="1" lang="en-US" altLang="ja-JP" sz="2400" b="1" dirty="0" smtClean="0">
              <a:solidFill>
                <a:srgbClr val="00B050"/>
              </a:solidFill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220141" y="3755947"/>
            <a:ext cx="1962592" cy="2077944"/>
            <a:chOff x="305152" y="2057852"/>
            <a:chExt cx="1585642" cy="1678838"/>
          </a:xfrm>
        </p:grpSpPr>
        <p:sp>
          <p:nvSpPr>
            <p:cNvPr id="13" name="フリーフォーム 12"/>
            <p:cNvSpPr/>
            <p:nvPr/>
          </p:nvSpPr>
          <p:spPr bwMode="auto">
            <a:xfrm>
              <a:off x="319251" y="2599836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5" name="フリーフォーム 14"/>
            <p:cNvSpPr/>
            <p:nvPr/>
          </p:nvSpPr>
          <p:spPr bwMode="auto">
            <a:xfrm>
              <a:off x="358135" y="3422290"/>
              <a:ext cx="686306" cy="314400"/>
            </a:xfrm>
            <a:custGeom>
              <a:avLst/>
              <a:gdLst>
                <a:gd name="connsiteX0" fmla="*/ 19195 w 727823"/>
                <a:gd name="connsiteY0" fmla="*/ 137 h 319726"/>
                <a:gd name="connsiteX1" fmla="*/ 145 w 727823"/>
                <a:gd name="connsiteY1" fmla="*/ 85862 h 319726"/>
                <a:gd name="connsiteX2" fmla="*/ 12845 w 727823"/>
                <a:gd name="connsiteY2" fmla="*/ 219212 h 319726"/>
                <a:gd name="connsiteX3" fmla="*/ 54120 w 727823"/>
                <a:gd name="connsiteY3" fmla="*/ 314462 h 319726"/>
                <a:gd name="connsiteX4" fmla="*/ 136670 w 727823"/>
                <a:gd name="connsiteY4" fmla="*/ 308112 h 319726"/>
                <a:gd name="connsiteX5" fmla="*/ 692295 w 727823"/>
                <a:gd name="connsiteY5" fmla="*/ 314462 h 319726"/>
                <a:gd name="connsiteX6" fmla="*/ 657370 w 727823"/>
                <a:gd name="connsiteY6" fmla="*/ 247787 h 319726"/>
                <a:gd name="connsiteX7" fmla="*/ 539895 w 727823"/>
                <a:gd name="connsiteY7" fmla="*/ 209687 h 319726"/>
                <a:gd name="connsiteX8" fmla="*/ 254145 w 727823"/>
                <a:gd name="connsiteY8" fmla="*/ 162062 h 319726"/>
                <a:gd name="connsiteX9" fmla="*/ 111270 w 727823"/>
                <a:gd name="connsiteY9" fmla="*/ 104912 h 319726"/>
                <a:gd name="connsiteX10" fmla="*/ 19195 w 727823"/>
                <a:gd name="connsiteY10" fmla="*/ 137 h 319726"/>
                <a:gd name="connsiteX0" fmla="*/ 19195 w 685354"/>
                <a:gd name="connsiteY0" fmla="*/ 137 h 319726"/>
                <a:gd name="connsiteX1" fmla="*/ 145 w 685354"/>
                <a:gd name="connsiteY1" fmla="*/ 85862 h 319726"/>
                <a:gd name="connsiteX2" fmla="*/ 12845 w 685354"/>
                <a:gd name="connsiteY2" fmla="*/ 219212 h 319726"/>
                <a:gd name="connsiteX3" fmla="*/ 54120 w 685354"/>
                <a:gd name="connsiteY3" fmla="*/ 314462 h 319726"/>
                <a:gd name="connsiteX4" fmla="*/ 136670 w 685354"/>
                <a:gd name="connsiteY4" fmla="*/ 308112 h 319726"/>
                <a:gd name="connsiteX5" fmla="*/ 635145 w 685354"/>
                <a:gd name="connsiteY5" fmla="*/ 314462 h 319726"/>
                <a:gd name="connsiteX6" fmla="*/ 657370 w 685354"/>
                <a:gd name="connsiteY6" fmla="*/ 247787 h 319726"/>
                <a:gd name="connsiteX7" fmla="*/ 539895 w 685354"/>
                <a:gd name="connsiteY7" fmla="*/ 209687 h 319726"/>
                <a:gd name="connsiteX8" fmla="*/ 254145 w 685354"/>
                <a:gd name="connsiteY8" fmla="*/ 162062 h 319726"/>
                <a:gd name="connsiteX9" fmla="*/ 111270 w 685354"/>
                <a:gd name="connsiteY9" fmla="*/ 104912 h 319726"/>
                <a:gd name="connsiteX10" fmla="*/ 19195 w 685354"/>
                <a:gd name="connsiteY10" fmla="*/ 137 h 319726"/>
                <a:gd name="connsiteX0" fmla="*/ 19195 w 686340"/>
                <a:gd name="connsiteY0" fmla="*/ 137 h 319726"/>
                <a:gd name="connsiteX1" fmla="*/ 145 w 686340"/>
                <a:gd name="connsiteY1" fmla="*/ 85862 h 319726"/>
                <a:gd name="connsiteX2" fmla="*/ 12845 w 686340"/>
                <a:gd name="connsiteY2" fmla="*/ 219212 h 319726"/>
                <a:gd name="connsiteX3" fmla="*/ 54120 w 686340"/>
                <a:gd name="connsiteY3" fmla="*/ 314462 h 319726"/>
                <a:gd name="connsiteX4" fmla="*/ 136670 w 686340"/>
                <a:gd name="connsiteY4" fmla="*/ 308112 h 319726"/>
                <a:gd name="connsiteX5" fmla="*/ 635145 w 686340"/>
                <a:gd name="connsiteY5" fmla="*/ 314462 h 319726"/>
                <a:gd name="connsiteX6" fmla="*/ 657370 w 686340"/>
                <a:gd name="connsiteY6" fmla="*/ 247787 h 319726"/>
                <a:gd name="connsiteX7" fmla="*/ 539895 w 686340"/>
                <a:gd name="connsiteY7" fmla="*/ 209687 h 319726"/>
                <a:gd name="connsiteX8" fmla="*/ 254145 w 686340"/>
                <a:gd name="connsiteY8" fmla="*/ 162062 h 319726"/>
                <a:gd name="connsiteX9" fmla="*/ 111270 w 686340"/>
                <a:gd name="connsiteY9" fmla="*/ 104912 h 319726"/>
                <a:gd name="connsiteX10" fmla="*/ 19195 w 686340"/>
                <a:gd name="connsiteY10" fmla="*/ 137 h 319726"/>
                <a:gd name="connsiteX0" fmla="*/ 19195 w 686340"/>
                <a:gd name="connsiteY0" fmla="*/ 56 h 319645"/>
                <a:gd name="connsiteX1" fmla="*/ 145 w 686340"/>
                <a:gd name="connsiteY1" fmla="*/ 85781 h 319645"/>
                <a:gd name="connsiteX2" fmla="*/ 12845 w 686340"/>
                <a:gd name="connsiteY2" fmla="*/ 219131 h 319645"/>
                <a:gd name="connsiteX3" fmla="*/ 54120 w 686340"/>
                <a:gd name="connsiteY3" fmla="*/ 314381 h 319645"/>
                <a:gd name="connsiteX4" fmla="*/ 136670 w 686340"/>
                <a:gd name="connsiteY4" fmla="*/ 308031 h 319645"/>
                <a:gd name="connsiteX5" fmla="*/ 635145 w 686340"/>
                <a:gd name="connsiteY5" fmla="*/ 314381 h 319645"/>
                <a:gd name="connsiteX6" fmla="*/ 657370 w 686340"/>
                <a:gd name="connsiteY6" fmla="*/ 247706 h 319645"/>
                <a:gd name="connsiteX7" fmla="*/ 539895 w 686340"/>
                <a:gd name="connsiteY7" fmla="*/ 209606 h 319645"/>
                <a:gd name="connsiteX8" fmla="*/ 254145 w 686340"/>
                <a:gd name="connsiteY8" fmla="*/ 161981 h 319645"/>
                <a:gd name="connsiteX9" fmla="*/ 99363 w 686340"/>
                <a:gd name="connsiteY9" fmla="*/ 97687 h 319645"/>
                <a:gd name="connsiteX10" fmla="*/ 19195 w 686340"/>
                <a:gd name="connsiteY10" fmla="*/ 56 h 319645"/>
                <a:gd name="connsiteX0" fmla="*/ 19161 w 686306"/>
                <a:gd name="connsiteY0" fmla="*/ 56 h 314381"/>
                <a:gd name="connsiteX1" fmla="*/ 111 w 686306"/>
                <a:gd name="connsiteY1" fmla="*/ 85781 h 314381"/>
                <a:gd name="connsiteX2" fmla="*/ 12811 w 686306"/>
                <a:gd name="connsiteY2" fmla="*/ 219131 h 314381"/>
                <a:gd name="connsiteX3" fmla="*/ 42180 w 686306"/>
                <a:gd name="connsiteY3" fmla="*/ 307238 h 314381"/>
                <a:gd name="connsiteX4" fmla="*/ 136636 w 686306"/>
                <a:gd name="connsiteY4" fmla="*/ 308031 h 314381"/>
                <a:gd name="connsiteX5" fmla="*/ 635111 w 686306"/>
                <a:gd name="connsiteY5" fmla="*/ 314381 h 314381"/>
                <a:gd name="connsiteX6" fmla="*/ 657336 w 686306"/>
                <a:gd name="connsiteY6" fmla="*/ 247706 h 314381"/>
                <a:gd name="connsiteX7" fmla="*/ 539861 w 686306"/>
                <a:gd name="connsiteY7" fmla="*/ 209606 h 314381"/>
                <a:gd name="connsiteX8" fmla="*/ 254111 w 686306"/>
                <a:gd name="connsiteY8" fmla="*/ 161981 h 314381"/>
                <a:gd name="connsiteX9" fmla="*/ 99329 w 686306"/>
                <a:gd name="connsiteY9" fmla="*/ 97687 h 314381"/>
                <a:gd name="connsiteX10" fmla="*/ 19161 w 686306"/>
                <a:gd name="connsiteY10" fmla="*/ 56 h 314381"/>
                <a:gd name="connsiteX0" fmla="*/ 19161 w 686306"/>
                <a:gd name="connsiteY0" fmla="*/ 75 h 314400"/>
                <a:gd name="connsiteX1" fmla="*/ 111 w 686306"/>
                <a:gd name="connsiteY1" fmla="*/ 114375 h 314400"/>
                <a:gd name="connsiteX2" fmla="*/ 12811 w 686306"/>
                <a:gd name="connsiteY2" fmla="*/ 219150 h 314400"/>
                <a:gd name="connsiteX3" fmla="*/ 42180 w 686306"/>
                <a:gd name="connsiteY3" fmla="*/ 307257 h 314400"/>
                <a:gd name="connsiteX4" fmla="*/ 136636 w 686306"/>
                <a:gd name="connsiteY4" fmla="*/ 308050 h 314400"/>
                <a:gd name="connsiteX5" fmla="*/ 635111 w 686306"/>
                <a:gd name="connsiteY5" fmla="*/ 314400 h 314400"/>
                <a:gd name="connsiteX6" fmla="*/ 657336 w 686306"/>
                <a:gd name="connsiteY6" fmla="*/ 247725 h 314400"/>
                <a:gd name="connsiteX7" fmla="*/ 539861 w 686306"/>
                <a:gd name="connsiteY7" fmla="*/ 209625 h 314400"/>
                <a:gd name="connsiteX8" fmla="*/ 254111 w 686306"/>
                <a:gd name="connsiteY8" fmla="*/ 162000 h 314400"/>
                <a:gd name="connsiteX9" fmla="*/ 99329 w 686306"/>
                <a:gd name="connsiteY9" fmla="*/ 97706 h 314400"/>
                <a:gd name="connsiteX10" fmla="*/ 19161 w 686306"/>
                <a:gd name="connsiteY10" fmla="*/ 75 h 3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6306" h="314400">
                  <a:moveTo>
                    <a:pt x="19161" y="75"/>
                  </a:moveTo>
                  <a:cubicBezTo>
                    <a:pt x="2625" y="2853"/>
                    <a:pt x="1169" y="77863"/>
                    <a:pt x="111" y="114375"/>
                  </a:cubicBezTo>
                  <a:cubicBezTo>
                    <a:pt x="-947" y="150887"/>
                    <a:pt x="5800" y="187003"/>
                    <a:pt x="12811" y="219150"/>
                  </a:cubicBezTo>
                  <a:cubicBezTo>
                    <a:pt x="19823" y="251297"/>
                    <a:pt x="21543" y="292440"/>
                    <a:pt x="42180" y="307257"/>
                  </a:cubicBezTo>
                  <a:cubicBezTo>
                    <a:pt x="62817" y="322074"/>
                    <a:pt x="37814" y="306860"/>
                    <a:pt x="136636" y="308050"/>
                  </a:cubicBezTo>
                  <a:lnTo>
                    <a:pt x="635111" y="314400"/>
                  </a:lnTo>
                  <a:cubicBezTo>
                    <a:pt x="724275" y="311490"/>
                    <a:pt x="673211" y="265187"/>
                    <a:pt x="657336" y="247725"/>
                  </a:cubicBezTo>
                  <a:cubicBezTo>
                    <a:pt x="641461" y="230263"/>
                    <a:pt x="607065" y="223912"/>
                    <a:pt x="539861" y="209625"/>
                  </a:cubicBezTo>
                  <a:cubicBezTo>
                    <a:pt x="472657" y="195338"/>
                    <a:pt x="325548" y="179462"/>
                    <a:pt x="254111" y="162000"/>
                  </a:cubicBezTo>
                  <a:cubicBezTo>
                    <a:pt x="182674" y="144538"/>
                    <a:pt x="135842" y="123635"/>
                    <a:pt x="99329" y="97706"/>
                  </a:cubicBezTo>
                  <a:cubicBezTo>
                    <a:pt x="62816" y="71777"/>
                    <a:pt x="35697" y="-2703"/>
                    <a:pt x="19161" y="75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6" name="フリーフォーム 15"/>
            <p:cNvSpPr/>
            <p:nvPr/>
          </p:nvSpPr>
          <p:spPr bwMode="auto">
            <a:xfrm>
              <a:off x="368783" y="3083356"/>
              <a:ext cx="175438" cy="209929"/>
            </a:xfrm>
            <a:custGeom>
              <a:avLst/>
              <a:gdLst>
                <a:gd name="connsiteX0" fmla="*/ 1369 w 175438"/>
                <a:gd name="connsiteY0" fmla="*/ 78 h 209929"/>
                <a:gd name="connsiteX1" fmla="*/ 32326 w 175438"/>
                <a:gd name="connsiteY1" fmla="*/ 61990 h 209929"/>
                <a:gd name="connsiteX2" fmla="*/ 25182 w 175438"/>
                <a:gd name="connsiteY2" fmla="*/ 162003 h 209929"/>
                <a:gd name="connsiteX3" fmla="*/ 70426 w 175438"/>
                <a:gd name="connsiteY3" fmla="*/ 204865 h 209929"/>
                <a:gd name="connsiteX4" fmla="*/ 144244 w 175438"/>
                <a:gd name="connsiteY4" fmla="*/ 204865 h 209929"/>
                <a:gd name="connsiteX5" fmla="*/ 175201 w 175438"/>
                <a:gd name="connsiteY5" fmla="*/ 166765 h 209929"/>
                <a:gd name="connsiteX6" fmla="*/ 129957 w 175438"/>
                <a:gd name="connsiteY6" fmla="*/ 90565 h 209929"/>
                <a:gd name="connsiteX7" fmla="*/ 84713 w 175438"/>
                <a:gd name="connsiteY7" fmla="*/ 50084 h 209929"/>
                <a:gd name="connsiteX8" fmla="*/ 1369 w 175438"/>
                <a:gd name="connsiteY8" fmla="*/ 78 h 20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438" h="209929">
                  <a:moveTo>
                    <a:pt x="1369" y="78"/>
                  </a:moveTo>
                  <a:cubicBezTo>
                    <a:pt x="-7362" y="2062"/>
                    <a:pt x="28357" y="35003"/>
                    <a:pt x="32326" y="61990"/>
                  </a:cubicBezTo>
                  <a:cubicBezTo>
                    <a:pt x="36295" y="88978"/>
                    <a:pt x="18832" y="138191"/>
                    <a:pt x="25182" y="162003"/>
                  </a:cubicBezTo>
                  <a:cubicBezTo>
                    <a:pt x="31532" y="185815"/>
                    <a:pt x="50582" y="197721"/>
                    <a:pt x="70426" y="204865"/>
                  </a:cubicBezTo>
                  <a:cubicBezTo>
                    <a:pt x="90270" y="212009"/>
                    <a:pt x="126782" y="211215"/>
                    <a:pt x="144244" y="204865"/>
                  </a:cubicBezTo>
                  <a:cubicBezTo>
                    <a:pt x="161706" y="198515"/>
                    <a:pt x="177582" y="185815"/>
                    <a:pt x="175201" y="166765"/>
                  </a:cubicBezTo>
                  <a:cubicBezTo>
                    <a:pt x="172820" y="147715"/>
                    <a:pt x="145038" y="110012"/>
                    <a:pt x="129957" y="90565"/>
                  </a:cubicBezTo>
                  <a:cubicBezTo>
                    <a:pt x="114876" y="71118"/>
                    <a:pt x="106144" y="65959"/>
                    <a:pt x="84713" y="50084"/>
                  </a:cubicBezTo>
                  <a:cubicBezTo>
                    <a:pt x="63282" y="34209"/>
                    <a:pt x="10100" y="-1906"/>
                    <a:pt x="1369" y="78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7" name="フリーフォーム 16"/>
            <p:cNvSpPr/>
            <p:nvPr/>
          </p:nvSpPr>
          <p:spPr bwMode="auto">
            <a:xfrm>
              <a:off x="503502" y="3223928"/>
              <a:ext cx="569119" cy="100012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119" h="100012">
                  <a:moveTo>
                    <a:pt x="0" y="0"/>
                  </a:moveTo>
                  <a:lnTo>
                    <a:pt x="9525" y="61912"/>
                  </a:lnTo>
                  <a:lnTo>
                    <a:pt x="569119" y="100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66">
                <a:alpha val="50196"/>
              </a:srgbClr>
            </a:solidFill>
            <a:ln w="190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8" name="フリーフォーム 17"/>
            <p:cNvSpPr/>
            <p:nvPr/>
          </p:nvSpPr>
          <p:spPr bwMode="auto">
            <a:xfrm rot="557363">
              <a:off x="382791" y="2638430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9" name="フリーフォーム 18"/>
            <p:cNvSpPr/>
            <p:nvPr/>
          </p:nvSpPr>
          <p:spPr bwMode="auto">
            <a:xfrm>
              <a:off x="503502" y="3224498"/>
              <a:ext cx="628649" cy="188118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  <a:gd name="connsiteX0" fmla="*/ 0 w 650081"/>
                <a:gd name="connsiteY0" fmla="*/ 0 h 190499"/>
                <a:gd name="connsiteX1" fmla="*/ 9525 w 650081"/>
                <a:gd name="connsiteY1" fmla="*/ 61912 h 190499"/>
                <a:gd name="connsiteX2" fmla="*/ 650081 w 650081"/>
                <a:gd name="connsiteY2" fmla="*/ 190499 h 190499"/>
                <a:gd name="connsiteX3" fmla="*/ 0 w 650081"/>
                <a:gd name="connsiteY3" fmla="*/ 0 h 190499"/>
                <a:gd name="connsiteX0" fmla="*/ 0 w 628649"/>
                <a:gd name="connsiteY0" fmla="*/ 0 h 188118"/>
                <a:gd name="connsiteX1" fmla="*/ 9525 w 628649"/>
                <a:gd name="connsiteY1" fmla="*/ 61912 h 188118"/>
                <a:gd name="connsiteX2" fmla="*/ 628649 w 628649"/>
                <a:gd name="connsiteY2" fmla="*/ 188118 h 188118"/>
                <a:gd name="connsiteX3" fmla="*/ 0 w 628649"/>
                <a:gd name="connsiteY3" fmla="*/ 0 h 18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49" h="188118">
                  <a:moveTo>
                    <a:pt x="0" y="0"/>
                  </a:moveTo>
                  <a:lnTo>
                    <a:pt x="9525" y="61912"/>
                  </a:lnTo>
                  <a:lnTo>
                    <a:pt x="628649" y="1881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FF006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0" name="円弧 19"/>
            <p:cNvSpPr/>
            <p:nvPr/>
          </p:nvSpPr>
          <p:spPr bwMode="auto">
            <a:xfrm>
              <a:off x="518167" y="2550901"/>
              <a:ext cx="864096" cy="864096"/>
            </a:xfrm>
            <a:prstGeom prst="arc">
              <a:avLst>
                <a:gd name="adj1" fmla="val 16200000"/>
                <a:gd name="adj2" fmla="val 20997475"/>
              </a:avLst>
            </a:prstGeom>
            <a:noFill/>
            <a:ln w="381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21" name="直線矢印コネクタ 20"/>
            <p:cNvCxnSpPr/>
            <p:nvPr/>
          </p:nvCxnSpPr>
          <p:spPr bwMode="auto">
            <a:xfrm>
              <a:off x="1205252" y="3378833"/>
              <a:ext cx="32403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テキスト ボックス 21"/>
            <p:cNvSpPr txBox="1"/>
            <p:nvPr/>
          </p:nvSpPr>
          <p:spPr>
            <a:xfrm>
              <a:off x="1127935" y="232439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CC99"/>
                  </a:solidFill>
                </a:rPr>
                <a:t>回転</a:t>
              </a:r>
              <a:endParaRPr kumimoji="1" lang="ja-JP" altLang="en-US" sz="1800" b="1" dirty="0">
                <a:solidFill>
                  <a:srgbClr val="00CC99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1241256" y="2972470"/>
              <a:ext cx="649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00FF"/>
                  </a:solidFill>
                </a:rPr>
                <a:t>並進</a:t>
              </a:r>
              <a:endParaRPr kumimoji="1" lang="ja-JP" altLang="en-US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305152" y="205785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声帯</a:t>
              </a:r>
              <a:endParaRPr kumimoji="1" lang="ja-JP" altLang="en-US" dirty="0"/>
            </a:p>
          </p:txBody>
        </p:sp>
        <p:cxnSp>
          <p:nvCxnSpPr>
            <p:cNvPr id="25" name="直線コネクタ 24"/>
            <p:cNvCxnSpPr/>
            <p:nvPr/>
          </p:nvCxnSpPr>
          <p:spPr bwMode="auto">
            <a:xfrm>
              <a:off x="583069" y="2302718"/>
              <a:ext cx="180000" cy="97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6" name="直線コネクタ 25"/>
          <p:cNvCxnSpPr/>
          <p:nvPr/>
        </p:nvCxnSpPr>
        <p:spPr bwMode="auto">
          <a:xfrm>
            <a:off x="1007604" y="5553264"/>
            <a:ext cx="36000" cy="1800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996399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FFFF"/>
                </a:solidFill>
              </a:rPr>
              <a:t>藤崎モデルパラメータ推定</a:t>
            </a:r>
            <a:r>
              <a:rPr lang="en-US" altLang="ja-JP" dirty="0">
                <a:solidFill>
                  <a:srgbClr val="FFFFFF"/>
                </a:solidFill>
              </a:rPr>
              <a:t>/</a:t>
            </a:r>
            <a:r>
              <a:rPr lang="ja-JP" altLang="en-US" dirty="0">
                <a:solidFill>
                  <a:srgbClr val="FFFFFF"/>
                </a:solidFill>
              </a:rPr>
              <a:t>加工</a:t>
            </a:r>
            <a:r>
              <a:rPr lang="en-US" altLang="ja-JP" dirty="0">
                <a:solidFill>
                  <a:srgbClr val="FFFFFF"/>
                </a:solidFill>
              </a:rPr>
              <a:t> </a:t>
            </a:r>
            <a:r>
              <a:rPr lang="en-US" altLang="ja-JP" sz="2400" dirty="0">
                <a:solidFill>
                  <a:srgbClr val="FFFFFF"/>
                </a:solidFill>
              </a:rPr>
              <a:t>(</a:t>
            </a:r>
            <a:r>
              <a:rPr lang="ja-JP" altLang="en-US" sz="2400" dirty="0">
                <a:solidFill>
                  <a:srgbClr val="FFFFFF"/>
                </a:solidFill>
              </a:rPr>
              <a:t>アクセントを標準語風に</a:t>
            </a:r>
            <a:r>
              <a:rPr lang="en-US" altLang="ja-JP" sz="2400" dirty="0">
                <a:solidFill>
                  <a:srgbClr val="FFFFFF"/>
                </a:solidFill>
              </a:rPr>
              <a:t>)</a:t>
            </a:r>
            <a:endParaRPr kumimoji="1" lang="ja-JP" altLang="en-US" dirty="0"/>
          </a:p>
        </p:txBody>
      </p:sp>
      <p:grpSp>
        <p:nvGrpSpPr>
          <p:cNvPr id="7" name="グループ化 6"/>
          <p:cNvGrpSpPr>
            <a:grpSpLocks noChangeAspect="1"/>
          </p:cNvGrpSpPr>
          <p:nvPr/>
        </p:nvGrpSpPr>
        <p:grpSpPr>
          <a:xfrm>
            <a:off x="1980001" y="1368000"/>
            <a:ext cx="6876590" cy="5040000"/>
            <a:chOff x="749343" y="971550"/>
            <a:chExt cx="7899357" cy="5789613"/>
          </a:xfrm>
        </p:grpSpPr>
        <p:pic>
          <p:nvPicPr>
            <p:cNvPr id="4" name="コンテンツ プレースホルダ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343" y="971550"/>
              <a:ext cx="7781839" cy="5789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Resynthesized.wav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488324" y="1052736"/>
              <a:ext cx="609600" cy="609600"/>
            </a:xfrm>
            <a:prstGeom prst="rect">
              <a:avLst/>
            </a:prstGeom>
          </p:spPr>
        </p:pic>
        <p:sp>
          <p:nvSpPr>
            <p:cNvPr id="6" name="正方形/長方形 5"/>
            <p:cNvSpPr/>
            <p:nvPr/>
          </p:nvSpPr>
          <p:spPr>
            <a:xfrm>
              <a:off x="6840252" y="3897052"/>
              <a:ext cx="1808448" cy="684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テキスト ボックス 11"/>
          <p:cNvSpPr txBox="1"/>
          <p:nvPr/>
        </p:nvSpPr>
        <p:spPr>
          <a:xfrm>
            <a:off x="2555776" y="3903439"/>
            <a:ext cx="427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400" b="1" dirty="0" smtClean="0">
                <a:solidFill>
                  <a:srgbClr val="0000FF"/>
                </a:solidFill>
              </a:rPr>
              <a:t>フレーズ指令・</a:t>
            </a:r>
            <a:r>
              <a:rPr kumimoji="1" lang="ja-JP" altLang="en-US" sz="2400" b="1" dirty="0" smtClean="0">
                <a:solidFill>
                  <a:srgbClr val="00B050"/>
                </a:solidFill>
              </a:rPr>
              <a:t>アクセント指令</a:t>
            </a:r>
            <a:endParaRPr kumimoji="1" lang="en-US" altLang="ja-JP" sz="2400" b="1" dirty="0" smtClean="0">
              <a:solidFill>
                <a:srgbClr val="00B050"/>
              </a:solidFill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2794700" y="963394"/>
            <a:ext cx="1877212" cy="3887098"/>
            <a:chOff x="2910812" y="1427852"/>
            <a:chExt cx="1877212" cy="3887098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2910812" y="1427852"/>
              <a:ext cx="1699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>
                  <a:solidFill>
                    <a:srgbClr val="FF0066"/>
                  </a:solidFill>
                  <a:latin typeface="Calibri" panose="020F0502020204030204" pitchFamily="34" charset="0"/>
                </a:rPr>
                <a:t>F</a:t>
              </a:r>
              <a:r>
                <a:rPr kumimoji="1" lang="en-US" altLang="ja-JP" sz="2800" baseline="-10000" dirty="0" smtClean="0">
                  <a:solidFill>
                    <a:srgbClr val="FF0066"/>
                  </a:solidFill>
                  <a:latin typeface="Calibri" panose="020F0502020204030204" pitchFamily="34" charset="0"/>
                </a:rPr>
                <a:t>0</a:t>
              </a:r>
              <a:r>
                <a:rPr kumimoji="1" lang="ja-JP" altLang="en-US" sz="2800" dirty="0" smtClean="0">
                  <a:solidFill>
                    <a:srgbClr val="FF0066"/>
                  </a:solidFill>
                </a:rPr>
                <a:t>パターン</a:t>
              </a:r>
              <a:endParaRPr kumimoji="1" lang="ja-JP" altLang="en-US" sz="2800" dirty="0">
                <a:solidFill>
                  <a:srgbClr val="FF0066"/>
                </a:solidFill>
              </a:endParaRPr>
            </a:p>
          </p:txBody>
        </p:sp>
        <p:sp>
          <p:nvSpPr>
            <p:cNvPr id="19" name="円弧 18"/>
            <p:cNvSpPr/>
            <p:nvPr/>
          </p:nvSpPr>
          <p:spPr bwMode="auto">
            <a:xfrm>
              <a:off x="4006974" y="1666875"/>
              <a:ext cx="781050" cy="3648075"/>
            </a:xfrm>
            <a:prstGeom prst="arc">
              <a:avLst>
                <a:gd name="adj1" fmla="val 16480430"/>
                <a:gd name="adj2" fmla="val 0"/>
              </a:avLst>
            </a:prstGeom>
            <a:noFill/>
            <a:ln w="1270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220141" y="3755947"/>
            <a:ext cx="1962592" cy="2077944"/>
            <a:chOff x="305152" y="2057852"/>
            <a:chExt cx="1585642" cy="1678838"/>
          </a:xfrm>
        </p:grpSpPr>
        <p:sp>
          <p:nvSpPr>
            <p:cNvPr id="14" name="フリーフォーム 13"/>
            <p:cNvSpPr/>
            <p:nvPr/>
          </p:nvSpPr>
          <p:spPr bwMode="auto">
            <a:xfrm>
              <a:off x="319251" y="2599836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5" name="フリーフォーム 14"/>
            <p:cNvSpPr/>
            <p:nvPr/>
          </p:nvSpPr>
          <p:spPr bwMode="auto">
            <a:xfrm>
              <a:off x="358135" y="3422290"/>
              <a:ext cx="686306" cy="314400"/>
            </a:xfrm>
            <a:custGeom>
              <a:avLst/>
              <a:gdLst>
                <a:gd name="connsiteX0" fmla="*/ 19195 w 727823"/>
                <a:gd name="connsiteY0" fmla="*/ 137 h 319726"/>
                <a:gd name="connsiteX1" fmla="*/ 145 w 727823"/>
                <a:gd name="connsiteY1" fmla="*/ 85862 h 319726"/>
                <a:gd name="connsiteX2" fmla="*/ 12845 w 727823"/>
                <a:gd name="connsiteY2" fmla="*/ 219212 h 319726"/>
                <a:gd name="connsiteX3" fmla="*/ 54120 w 727823"/>
                <a:gd name="connsiteY3" fmla="*/ 314462 h 319726"/>
                <a:gd name="connsiteX4" fmla="*/ 136670 w 727823"/>
                <a:gd name="connsiteY4" fmla="*/ 308112 h 319726"/>
                <a:gd name="connsiteX5" fmla="*/ 692295 w 727823"/>
                <a:gd name="connsiteY5" fmla="*/ 314462 h 319726"/>
                <a:gd name="connsiteX6" fmla="*/ 657370 w 727823"/>
                <a:gd name="connsiteY6" fmla="*/ 247787 h 319726"/>
                <a:gd name="connsiteX7" fmla="*/ 539895 w 727823"/>
                <a:gd name="connsiteY7" fmla="*/ 209687 h 319726"/>
                <a:gd name="connsiteX8" fmla="*/ 254145 w 727823"/>
                <a:gd name="connsiteY8" fmla="*/ 162062 h 319726"/>
                <a:gd name="connsiteX9" fmla="*/ 111270 w 727823"/>
                <a:gd name="connsiteY9" fmla="*/ 104912 h 319726"/>
                <a:gd name="connsiteX10" fmla="*/ 19195 w 727823"/>
                <a:gd name="connsiteY10" fmla="*/ 137 h 319726"/>
                <a:gd name="connsiteX0" fmla="*/ 19195 w 685354"/>
                <a:gd name="connsiteY0" fmla="*/ 137 h 319726"/>
                <a:gd name="connsiteX1" fmla="*/ 145 w 685354"/>
                <a:gd name="connsiteY1" fmla="*/ 85862 h 319726"/>
                <a:gd name="connsiteX2" fmla="*/ 12845 w 685354"/>
                <a:gd name="connsiteY2" fmla="*/ 219212 h 319726"/>
                <a:gd name="connsiteX3" fmla="*/ 54120 w 685354"/>
                <a:gd name="connsiteY3" fmla="*/ 314462 h 319726"/>
                <a:gd name="connsiteX4" fmla="*/ 136670 w 685354"/>
                <a:gd name="connsiteY4" fmla="*/ 308112 h 319726"/>
                <a:gd name="connsiteX5" fmla="*/ 635145 w 685354"/>
                <a:gd name="connsiteY5" fmla="*/ 314462 h 319726"/>
                <a:gd name="connsiteX6" fmla="*/ 657370 w 685354"/>
                <a:gd name="connsiteY6" fmla="*/ 247787 h 319726"/>
                <a:gd name="connsiteX7" fmla="*/ 539895 w 685354"/>
                <a:gd name="connsiteY7" fmla="*/ 209687 h 319726"/>
                <a:gd name="connsiteX8" fmla="*/ 254145 w 685354"/>
                <a:gd name="connsiteY8" fmla="*/ 162062 h 319726"/>
                <a:gd name="connsiteX9" fmla="*/ 111270 w 685354"/>
                <a:gd name="connsiteY9" fmla="*/ 104912 h 319726"/>
                <a:gd name="connsiteX10" fmla="*/ 19195 w 685354"/>
                <a:gd name="connsiteY10" fmla="*/ 137 h 319726"/>
                <a:gd name="connsiteX0" fmla="*/ 19195 w 686340"/>
                <a:gd name="connsiteY0" fmla="*/ 137 h 319726"/>
                <a:gd name="connsiteX1" fmla="*/ 145 w 686340"/>
                <a:gd name="connsiteY1" fmla="*/ 85862 h 319726"/>
                <a:gd name="connsiteX2" fmla="*/ 12845 w 686340"/>
                <a:gd name="connsiteY2" fmla="*/ 219212 h 319726"/>
                <a:gd name="connsiteX3" fmla="*/ 54120 w 686340"/>
                <a:gd name="connsiteY3" fmla="*/ 314462 h 319726"/>
                <a:gd name="connsiteX4" fmla="*/ 136670 w 686340"/>
                <a:gd name="connsiteY4" fmla="*/ 308112 h 319726"/>
                <a:gd name="connsiteX5" fmla="*/ 635145 w 686340"/>
                <a:gd name="connsiteY5" fmla="*/ 314462 h 319726"/>
                <a:gd name="connsiteX6" fmla="*/ 657370 w 686340"/>
                <a:gd name="connsiteY6" fmla="*/ 247787 h 319726"/>
                <a:gd name="connsiteX7" fmla="*/ 539895 w 686340"/>
                <a:gd name="connsiteY7" fmla="*/ 209687 h 319726"/>
                <a:gd name="connsiteX8" fmla="*/ 254145 w 686340"/>
                <a:gd name="connsiteY8" fmla="*/ 162062 h 319726"/>
                <a:gd name="connsiteX9" fmla="*/ 111270 w 686340"/>
                <a:gd name="connsiteY9" fmla="*/ 104912 h 319726"/>
                <a:gd name="connsiteX10" fmla="*/ 19195 w 686340"/>
                <a:gd name="connsiteY10" fmla="*/ 137 h 319726"/>
                <a:gd name="connsiteX0" fmla="*/ 19195 w 686340"/>
                <a:gd name="connsiteY0" fmla="*/ 56 h 319645"/>
                <a:gd name="connsiteX1" fmla="*/ 145 w 686340"/>
                <a:gd name="connsiteY1" fmla="*/ 85781 h 319645"/>
                <a:gd name="connsiteX2" fmla="*/ 12845 w 686340"/>
                <a:gd name="connsiteY2" fmla="*/ 219131 h 319645"/>
                <a:gd name="connsiteX3" fmla="*/ 54120 w 686340"/>
                <a:gd name="connsiteY3" fmla="*/ 314381 h 319645"/>
                <a:gd name="connsiteX4" fmla="*/ 136670 w 686340"/>
                <a:gd name="connsiteY4" fmla="*/ 308031 h 319645"/>
                <a:gd name="connsiteX5" fmla="*/ 635145 w 686340"/>
                <a:gd name="connsiteY5" fmla="*/ 314381 h 319645"/>
                <a:gd name="connsiteX6" fmla="*/ 657370 w 686340"/>
                <a:gd name="connsiteY6" fmla="*/ 247706 h 319645"/>
                <a:gd name="connsiteX7" fmla="*/ 539895 w 686340"/>
                <a:gd name="connsiteY7" fmla="*/ 209606 h 319645"/>
                <a:gd name="connsiteX8" fmla="*/ 254145 w 686340"/>
                <a:gd name="connsiteY8" fmla="*/ 161981 h 319645"/>
                <a:gd name="connsiteX9" fmla="*/ 99363 w 686340"/>
                <a:gd name="connsiteY9" fmla="*/ 97687 h 319645"/>
                <a:gd name="connsiteX10" fmla="*/ 19195 w 686340"/>
                <a:gd name="connsiteY10" fmla="*/ 56 h 319645"/>
                <a:gd name="connsiteX0" fmla="*/ 19161 w 686306"/>
                <a:gd name="connsiteY0" fmla="*/ 56 h 314381"/>
                <a:gd name="connsiteX1" fmla="*/ 111 w 686306"/>
                <a:gd name="connsiteY1" fmla="*/ 85781 h 314381"/>
                <a:gd name="connsiteX2" fmla="*/ 12811 w 686306"/>
                <a:gd name="connsiteY2" fmla="*/ 219131 h 314381"/>
                <a:gd name="connsiteX3" fmla="*/ 42180 w 686306"/>
                <a:gd name="connsiteY3" fmla="*/ 307238 h 314381"/>
                <a:gd name="connsiteX4" fmla="*/ 136636 w 686306"/>
                <a:gd name="connsiteY4" fmla="*/ 308031 h 314381"/>
                <a:gd name="connsiteX5" fmla="*/ 635111 w 686306"/>
                <a:gd name="connsiteY5" fmla="*/ 314381 h 314381"/>
                <a:gd name="connsiteX6" fmla="*/ 657336 w 686306"/>
                <a:gd name="connsiteY6" fmla="*/ 247706 h 314381"/>
                <a:gd name="connsiteX7" fmla="*/ 539861 w 686306"/>
                <a:gd name="connsiteY7" fmla="*/ 209606 h 314381"/>
                <a:gd name="connsiteX8" fmla="*/ 254111 w 686306"/>
                <a:gd name="connsiteY8" fmla="*/ 161981 h 314381"/>
                <a:gd name="connsiteX9" fmla="*/ 99329 w 686306"/>
                <a:gd name="connsiteY9" fmla="*/ 97687 h 314381"/>
                <a:gd name="connsiteX10" fmla="*/ 19161 w 686306"/>
                <a:gd name="connsiteY10" fmla="*/ 56 h 314381"/>
                <a:gd name="connsiteX0" fmla="*/ 19161 w 686306"/>
                <a:gd name="connsiteY0" fmla="*/ 75 h 314400"/>
                <a:gd name="connsiteX1" fmla="*/ 111 w 686306"/>
                <a:gd name="connsiteY1" fmla="*/ 114375 h 314400"/>
                <a:gd name="connsiteX2" fmla="*/ 12811 w 686306"/>
                <a:gd name="connsiteY2" fmla="*/ 219150 h 314400"/>
                <a:gd name="connsiteX3" fmla="*/ 42180 w 686306"/>
                <a:gd name="connsiteY3" fmla="*/ 307257 h 314400"/>
                <a:gd name="connsiteX4" fmla="*/ 136636 w 686306"/>
                <a:gd name="connsiteY4" fmla="*/ 308050 h 314400"/>
                <a:gd name="connsiteX5" fmla="*/ 635111 w 686306"/>
                <a:gd name="connsiteY5" fmla="*/ 314400 h 314400"/>
                <a:gd name="connsiteX6" fmla="*/ 657336 w 686306"/>
                <a:gd name="connsiteY6" fmla="*/ 247725 h 314400"/>
                <a:gd name="connsiteX7" fmla="*/ 539861 w 686306"/>
                <a:gd name="connsiteY7" fmla="*/ 209625 h 314400"/>
                <a:gd name="connsiteX8" fmla="*/ 254111 w 686306"/>
                <a:gd name="connsiteY8" fmla="*/ 162000 h 314400"/>
                <a:gd name="connsiteX9" fmla="*/ 99329 w 686306"/>
                <a:gd name="connsiteY9" fmla="*/ 97706 h 314400"/>
                <a:gd name="connsiteX10" fmla="*/ 19161 w 686306"/>
                <a:gd name="connsiteY10" fmla="*/ 75 h 3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6306" h="314400">
                  <a:moveTo>
                    <a:pt x="19161" y="75"/>
                  </a:moveTo>
                  <a:cubicBezTo>
                    <a:pt x="2625" y="2853"/>
                    <a:pt x="1169" y="77863"/>
                    <a:pt x="111" y="114375"/>
                  </a:cubicBezTo>
                  <a:cubicBezTo>
                    <a:pt x="-947" y="150887"/>
                    <a:pt x="5800" y="187003"/>
                    <a:pt x="12811" y="219150"/>
                  </a:cubicBezTo>
                  <a:cubicBezTo>
                    <a:pt x="19823" y="251297"/>
                    <a:pt x="21543" y="292440"/>
                    <a:pt x="42180" y="307257"/>
                  </a:cubicBezTo>
                  <a:cubicBezTo>
                    <a:pt x="62817" y="322074"/>
                    <a:pt x="37814" y="306860"/>
                    <a:pt x="136636" y="308050"/>
                  </a:cubicBezTo>
                  <a:lnTo>
                    <a:pt x="635111" y="314400"/>
                  </a:lnTo>
                  <a:cubicBezTo>
                    <a:pt x="724275" y="311490"/>
                    <a:pt x="673211" y="265187"/>
                    <a:pt x="657336" y="247725"/>
                  </a:cubicBezTo>
                  <a:cubicBezTo>
                    <a:pt x="641461" y="230263"/>
                    <a:pt x="607065" y="223912"/>
                    <a:pt x="539861" y="209625"/>
                  </a:cubicBezTo>
                  <a:cubicBezTo>
                    <a:pt x="472657" y="195338"/>
                    <a:pt x="325548" y="179462"/>
                    <a:pt x="254111" y="162000"/>
                  </a:cubicBezTo>
                  <a:cubicBezTo>
                    <a:pt x="182674" y="144538"/>
                    <a:pt x="135842" y="123635"/>
                    <a:pt x="99329" y="97706"/>
                  </a:cubicBezTo>
                  <a:cubicBezTo>
                    <a:pt x="62816" y="71777"/>
                    <a:pt x="35697" y="-2703"/>
                    <a:pt x="19161" y="75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16" name="フリーフォーム 15"/>
            <p:cNvSpPr/>
            <p:nvPr/>
          </p:nvSpPr>
          <p:spPr bwMode="auto">
            <a:xfrm>
              <a:off x="368783" y="3083356"/>
              <a:ext cx="175438" cy="209929"/>
            </a:xfrm>
            <a:custGeom>
              <a:avLst/>
              <a:gdLst>
                <a:gd name="connsiteX0" fmla="*/ 1369 w 175438"/>
                <a:gd name="connsiteY0" fmla="*/ 78 h 209929"/>
                <a:gd name="connsiteX1" fmla="*/ 32326 w 175438"/>
                <a:gd name="connsiteY1" fmla="*/ 61990 h 209929"/>
                <a:gd name="connsiteX2" fmla="*/ 25182 w 175438"/>
                <a:gd name="connsiteY2" fmla="*/ 162003 h 209929"/>
                <a:gd name="connsiteX3" fmla="*/ 70426 w 175438"/>
                <a:gd name="connsiteY3" fmla="*/ 204865 h 209929"/>
                <a:gd name="connsiteX4" fmla="*/ 144244 w 175438"/>
                <a:gd name="connsiteY4" fmla="*/ 204865 h 209929"/>
                <a:gd name="connsiteX5" fmla="*/ 175201 w 175438"/>
                <a:gd name="connsiteY5" fmla="*/ 166765 h 209929"/>
                <a:gd name="connsiteX6" fmla="*/ 129957 w 175438"/>
                <a:gd name="connsiteY6" fmla="*/ 90565 h 209929"/>
                <a:gd name="connsiteX7" fmla="*/ 84713 w 175438"/>
                <a:gd name="connsiteY7" fmla="*/ 50084 h 209929"/>
                <a:gd name="connsiteX8" fmla="*/ 1369 w 175438"/>
                <a:gd name="connsiteY8" fmla="*/ 78 h 20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438" h="209929">
                  <a:moveTo>
                    <a:pt x="1369" y="78"/>
                  </a:moveTo>
                  <a:cubicBezTo>
                    <a:pt x="-7362" y="2062"/>
                    <a:pt x="28357" y="35003"/>
                    <a:pt x="32326" y="61990"/>
                  </a:cubicBezTo>
                  <a:cubicBezTo>
                    <a:pt x="36295" y="88978"/>
                    <a:pt x="18832" y="138191"/>
                    <a:pt x="25182" y="162003"/>
                  </a:cubicBezTo>
                  <a:cubicBezTo>
                    <a:pt x="31532" y="185815"/>
                    <a:pt x="50582" y="197721"/>
                    <a:pt x="70426" y="204865"/>
                  </a:cubicBezTo>
                  <a:cubicBezTo>
                    <a:pt x="90270" y="212009"/>
                    <a:pt x="126782" y="211215"/>
                    <a:pt x="144244" y="204865"/>
                  </a:cubicBezTo>
                  <a:cubicBezTo>
                    <a:pt x="161706" y="198515"/>
                    <a:pt x="177582" y="185815"/>
                    <a:pt x="175201" y="166765"/>
                  </a:cubicBezTo>
                  <a:cubicBezTo>
                    <a:pt x="172820" y="147715"/>
                    <a:pt x="145038" y="110012"/>
                    <a:pt x="129957" y="90565"/>
                  </a:cubicBezTo>
                  <a:cubicBezTo>
                    <a:pt x="114876" y="71118"/>
                    <a:pt x="106144" y="65959"/>
                    <a:pt x="84713" y="50084"/>
                  </a:cubicBezTo>
                  <a:cubicBezTo>
                    <a:pt x="63282" y="34209"/>
                    <a:pt x="10100" y="-1906"/>
                    <a:pt x="1369" y="78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1" name="フリーフォーム 20"/>
            <p:cNvSpPr/>
            <p:nvPr/>
          </p:nvSpPr>
          <p:spPr bwMode="auto">
            <a:xfrm>
              <a:off x="503502" y="3223928"/>
              <a:ext cx="569119" cy="100012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119" h="100012">
                  <a:moveTo>
                    <a:pt x="0" y="0"/>
                  </a:moveTo>
                  <a:lnTo>
                    <a:pt x="9525" y="61912"/>
                  </a:lnTo>
                  <a:lnTo>
                    <a:pt x="569119" y="100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66">
                <a:alpha val="50196"/>
              </a:srgbClr>
            </a:solidFill>
            <a:ln w="190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2" name="フリーフォーム 21"/>
            <p:cNvSpPr/>
            <p:nvPr/>
          </p:nvSpPr>
          <p:spPr bwMode="auto">
            <a:xfrm rot="557363">
              <a:off x="382791" y="2638430"/>
              <a:ext cx="851995" cy="1031162"/>
            </a:xfrm>
            <a:custGeom>
              <a:avLst/>
              <a:gdLst>
                <a:gd name="connsiteX0" fmla="*/ 10420 w 851995"/>
                <a:gd name="connsiteY0" fmla="*/ 204 h 1031162"/>
                <a:gd name="connsiteX1" fmla="*/ 895 w 851995"/>
                <a:gd name="connsiteY1" fmla="*/ 89104 h 1031162"/>
                <a:gd name="connsiteX2" fmla="*/ 23120 w 851995"/>
                <a:gd name="connsiteY2" fmla="*/ 282779 h 1031162"/>
                <a:gd name="connsiteX3" fmla="*/ 54870 w 851995"/>
                <a:gd name="connsiteY3" fmla="*/ 498679 h 1031162"/>
                <a:gd name="connsiteX4" fmla="*/ 67570 w 851995"/>
                <a:gd name="connsiteY4" fmla="*/ 743154 h 1031162"/>
                <a:gd name="connsiteX5" fmla="*/ 64395 w 851995"/>
                <a:gd name="connsiteY5" fmla="*/ 908254 h 1031162"/>
                <a:gd name="connsiteX6" fmla="*/ 115195 w 851995"/>
                <a:gd name="connsiteY6" fmla="*/ 1006679 h 1031162"/>
                <a:gd name="connsiteX7" fmla="*/ 162820 w 851995"/>
                <a:gd name="connsiteY7" fmla="*/ 1025729 h 1031162"/>
                <a:gd name="connsiteX8" fmla="*/ 146945 w 851995"/>
                <a:gd name="connsiteY8" fmla="*/ 927304 h 1031162"/>
                <a:gd name="connsiteX9" fmla="*/ 169170 w 851995"/>
                <a:gd name="connsiteY9" fmla="*/ 857454 h 1031162"/>
                <a:gd name="connsiteX10" fmla="*/ 235845 w 851995"/>
                <a:gd name="connsiteY10" fmla="*/ 844754 h 1031162"/>
                <a:gd name="connsiteX11" fmla="*/ 366020 w 851995"/>
                <a:gd name="connsiteY11" fmla="*/ 876504 h 1031162"/>
                <a:gd name="connsiteX12" fmla="*/ 534295 w 851995"/>
                <a:gd name="connsiteY12" fmla="*/ 911429 h 1031162"/>
                <a:gd name="connsiteX13" fmla="*/ 740670 w 851995"/>
                <a:gd name="connsiteY13" fmla="*/ 927304 h 1031162"/>
                <a:gd name="connsiteX14" fmla="*/ 794645 w 851995"/>
                <a:gd name="connsiteY14" fmla="*/ 905079 h 1031162"/>
                <a:gd name="connsiteX15" fmla="*/ 781945 w 851995"/>
                <a:gd name="connsiteY15" fmla="*/ 778079 h 1031162"/>
                <a:gd name="connsiteX16" fmla="*/ 800995 w 851995"/>
                <a:gd name="connsiteY16" fmla="*/ 635204 h 1031162"/>
                <a:gd name="connsiteX17" fmla="*/ 851795 w 851995"/>
                <a:gd name="connsiteY17" fmla="*/ 447879 h 1031162"/>
                <a:gd name="connsiteX18" fmla="*/ 813695 w 851995"/>
                <a:gd name="connsiteY18" fmla="*/ 365329 h 1031162"/>
                <a:gd name="connsiteX19" fmla="*/ 699395 w 851995"/>
                <a:gd name="connsiteY19" fmla="*/ 273254 h 1031162"/>
                <a:gd name="connsiteX20" fmla="*/ 543820 w 851995"/>
                <a:gd name="connsiteY20" fmla="*/ 241504 h 1031162"/>
                <a:gd name="connsiteX21" fmla="*/ 378720 w 851995"/>
                <a:gd name="connsiteY21" fmla="*/ 295479 h 1031162"/>
                <a:gd name="connsiteX22" fmla="*/ 229495 w 851995"/>
                <a:gd name="connsiteY22" fmla="*/ 311354 h 1031162"/>
                <a:gd name="connsiteX23" fmla="*/ 137420 w 851995"/>
                <a:gd name="connsiteY23" fmla="*/ 260554 h 1031162"/>
                <a:gd name="connsiteX24" fmla="*/ 86620 w 851995"/>
                <a:gd name="connsiteY24" fmla="*/ 146254 h 1031162"/>
                <a:gd name="connsiteX25" fmla="*/ 64395 w 851995"/>
                <a:gd name="connsiteY25" fmla="*/ 66879 h 1031162"/>
                <a:gd name="connsiteX26" fmla="*/ 10420 w 851995"/>
                <a:gd name="connsiteY26" fmla="*/ 204 h 103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1995" h="1031162">
                  <a:moveTo>
                    <a:pt x="10420" y="204"/>
                  </a:moveTo>
                  <a:cubicBezTo>
                    <a:pt x="-163" y="3908"/>
                    <a:pt x="-1222" y="42008"/>
                    <a:pt x="895" y="89104"/>
                  </a:cubicBezTo>
                  <a:cubicBezTo>
                    <a:pt x="3012" y="136200"/>
                    <a:pt x="14124" y="214517"/>
                    <a:pt x="23120" y="282779"/>
                  </a:cubicBezTo>
                  <a:cubicBezTo>
                    <a:pt x="32116" y="351042"/>
                    <a:pt x="47462" y="421950"/>
                    <a:pt x="54870" y="498679"/>
                  </a:cubicBezTo>
                  <a:cubicBezTo>
                    <a:pt x="62278" y="575408"/>
                    <a:pt x="65983" y="674892"/>
                    <a:pt x="67570" y="743154"/>
                  </a:cubicBezTo>
                  <a:cubicBezTo>
                    <a:pt x="69157" y="811416"/>
                    <a:pt x="56458" y="864333"/>
                    <a:pt x="64395" y="908254"/>
                  </a:cubicBezTo>
                  <a:cubicBezTo>
                    <a:pt x="72333" y="952175"/>
                    <a:pt x="98791" y="987100"/>
                    <a:pt x="115195" y="1006679"/>
                  </a:cubicBezTo>
                  <a:cubicBezTo>
                    <a:pt x="131599" y="1026258"/>
                    <a:pt x="157528" y="1038958"/>
                    <a:pt x="162820" y="1025729"/>
                  </a:cubicBezTo>
                  <a:cubicBezTo>
                    <a:pt x="168112" y="1012500"/>
                    <a:pt x="145887" y="955350"/>
                    <a:pt x="146945" y="927304"/>
                  </a:cubicBezTo>
                  <a:cubicBezTo>
                    <a:pt x="148003" y="899258"/>
                    <a:pt x="154353" y="871212"/>
                    <a:pt x="169170" y="857454"/>
                  </a:cubicBezTo>
                  <a:cubicBezTo>
                    <a:pt x="183987" y="843696"/>
                    <a:pt x="203037" y="841579"/>
                    <a:pt x="235845" y="844754"/>
                  </a:cubicBezTo>
                  <a:cubicBezTo>
                    <a:pt x="268653" y="847929"/>
                    <a:pt x="316278" y="865392"/>
                    <a:pt x="366020" y="876504"/>
                  </a:cubicBezTo>
                  <a:cubicBezTo>
                    <a:pt x="415762" y="887616"/>
                    <a:pt x="471853" y="902962"/>
                    <a:pt x="534295" y="911429"/>
                  </a:cubicBezTo>
                  <a:cubicBezTo>
                    <a:pt x="596737" y="919896"/>
                    <a:pt x="697278" y="928362"/>
                    <a:pt x="740670" y="927304"/>
                  </a:cubicBezTo>
                  <a:cubicBezTo>
                    <a:pt x="784062" y="926246"/>
                    <a:pt x="787766" y="929950"/>
                    <a:pt x="794645" y="905079"/>
                  </a:cubicBezTo>
                  <a:cubicBezTo>
                    <a:pt x="801524" y="880208"/>
                    <a:pt x="780887" y="823058"/>
                    <a:pt x="781945" y="778079"/>
                  </a:cubicBezTo>
                  <a:cubicBezTo>
                    <a:pt x="783003" y="733100"/>
                    <a:pt x="789353" y="690237"/>
                    <a:pt x="800995" y="635204"/>
                  </a:cubicBezTo>
                  <a:cubicBezTo>
                    <a:pt x="812637" y="580171"/>
                    <a:pt x="849678" y="492858"/>
                    <a:pt x="851795" y="447879"/>
                  </a:cubicBezTo>
                  <a:cubicBezTo>
                    <a:pt x="853912" y="402900"/>
                    <a:pt x="839095" y="394433"/>
                    <a:pt x="813695" y="365329"/>
                  </a:cubicBezTo>
                  <a:cubicBezTo>
                    <a:pt x="788295" y="336225"/>
                    <a:pt x="744374" y="293891"/>
                    <a:pt x="699395" y="273254"/>
                  </a:cubicBezTo>
                  <a:cubicBezTo>
                    <a:pt x="654416" y="252617"/>
                    <a:pt x="597266" y="237800"/>
                    <a:pt x="543820" y="241504"/>
                  </a:cubicBezTo>
                  <a:cubicBezTo>
                    <a:pt x="490374" y="245208"/>
                    <a:pt x="431107" y="283837"/>
                    <a:pt x="378720" y="295479"/>
                  </a:cubicBezTo>
                  <a:cubicBezTo>
                    <a:pt x="326333" y="307121"/>
                    <a:pt x="269712" y="317175"/>
                    <a:pt x="229495" y="311354"/>
                  </a:cubicBezTo>
                  <a:cubicBezTo>
                    <a:pt x="189278" y="305533"/>
                    <a:pt x="161232" y="288071"/>
                    <a:pt x="137420" y="260554"/>
                  </a:cubicBezTo>
                  <a:cubicBezTo>
                    <a:pt x="113608" y="233037"/>
                    <a:pt x="98791" y="178533"/>
                    <a:pt x="86620" y="146254"/>
                  </a:cubicBezTo>
                  <a:cubicBezTo>
                    <a:pt x="74449" y="113975"/>
                    <a:pt x="74978" y="89633"/>
                    <a:pt x="64395" y="66879"/>
                  </a:cubicBezTo>
                  <a:cubicBezTo>
                    <a:pt x="53812" y="44125"/>
                    <a:pt x="21003" y="-3500"/>
                    <a:pt x="10420" y="204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3" name="フリーフォーム 22"/>
            <p:cNvSpPr/>
            <p:nvPr/>
          </p:nvSpPr>
          <p:spPr bwMode="auto">
            <a:xfrm>
              <a:off x="503502" y="3224498"/>
              <a:ext cx="628649" cy="188118"/>
            </a:xfrm>
            <a:custGeom>
              <a:avLst/>
              <a:gdLst>
                <a:gd name="connsiteX0" fmla="*/ 0 w 569119"/>
                <a:gd name="connsiteY0" fmla="*/ 0 h 100012"/>
                <a:gd name="connsiteX1" fmla="*/ 9525 w 569119"/>
                <a:gd name="connsiteY1" fmla="*/ 61912 h 100012"/>
                <a:gd name="connsiteX2" fmla="*/ 569119 w 569119"/>
                <a:gd name="connsiteY2" fmla="*/ 100012 h 100012"/>
                <a:gd name="connsiteX3" fmla="*/ 0 w 569119"/>
                <a:gd name="connsiteY3" fmla="*/ 0 h 100012"/>
                <a:gd name="connsiteX0" fmla="*/ 0 w 650081"/>
                <a:gd name="connsiteY0" fmla="*/ 0 h 190499"/>
                <a:gd name="connsiteX1" fmla="*/ 9525 w 650081"/>
                <a:gd name="connsiteY1" fmla="*/ 61912 h 190499"/>
                <a:gd name="connsiteX2" fmla="*/ 650081 w 650081"/>
                <a:gd name="connsiteY2" fmla="*/ 190499 h 190499"/>
                <a:gd name="connsiteX3" fmla="*/ 0 w 650081"/>
                <a:gd name="connsiteY3" fmla="*/ 0 h 190499"/>
                <a:gd name="connsiteX0" fmla="*/ 0 w 628649"/>
                <a:gd name="connsiteY0" fmla="*/ 0 h 188118"/>
                <a:gd name="connsiteX1" fmla="*/ 9525 w 628649"/>
                <a:gd name="connsiteY1" fmla="*/ 61912 h 188118"/>
                <a:gd name="connsiteX2" fmla="*/ 628649 w 628649"/>
                <a:gd name="connsiteY2" fmla="*/ 188118 h 188118"/>
                <a:gd name="connsiteX3" fmla="*/ 0 w 628649"/>
                <a:gd name="connsiteY3" fmla="*/ 0 h 18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49" h="188118">
                  <a:moveTo>
                    <a:pt x="0" y="0"/>
                  </a:moveTo>
                  <a:lnTo>
                    <a:pt x="9525" y="61912"/>
                  </a:lnTo>
                  <a:lnTo>
                    <a:pt x="628649" y="1881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FF006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sp>
          <p:nvSpPr>
            <p:cNvPr id="24" name="円弧 23"/>
            <p:cNvSpPr/>
            <p:nvPr/>
          </p:nvSpPr>
          <p:spPr bwMode="auto">
            <a:xfrm>
              <a:off x="518167" y="2550901"/>
              <a:ext cx="864096" cy="864096"/>
            </a:xfrm>
            <a:prstGeom prst="arc">
              <a:avLst>
                <a:gd name="adj1" fmla="val 16200000"/>
                <a:gd name="adj2" fmla="val 20997475"/>
              </a:avLst>
            </a:prstGeom>
            <a:noFill/>
            <a:ln w="381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UI Gothic" pitchFamily="50" charset="-128"/>
              </a:endParaRPr>
            </a:p>
          </p:txBody>
        </p:sp>
        <p:cxnSp>
          <p:nvCxnSpPr>
            <p:cNvPr id="25" name="直線矢印コネクタ 24"/>
            <p:cNvCxnSpPr/>
            <p:nvPr/>
          </p:nvCxnSpPr>
          <p:spPr bwMode="auto">
            <a:xfrm>
              <a:off x="1205252" y="3378833"/>
              <a:ext cx="32403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テキスト ボックス 25"/>
            <p:cNvSpPr txBox="1"/>
            <p:nvPr/>
          </p:nvSpPr>
          <p:spPr>
            <a:xfrm>
              <a:off x="1127935" y="232439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CC99"/>
                  </a:solidFill>
                </a:rPr>
                <a:t>回転</a:t>
              </a:r>
              <a:endParaRPr kumimoji="1" lang="ja-JP" altLang="en-US" sz="1800" b="1" dirty="0">
                <a:solidFill>
                  <a:srgbClr val="00CC99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241256" y="2972470"/>
              <a:ext cx="649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b="1" dirty="0" smtClean="0">
                  <a:solidFill>
                    <a:srgbClr val="0000FF"/>
                  </a:solidFill>
                </a:rPr>
                <a:t>並進</a:t>
              </a:r>
              <a:endParaRPr kumimoji="1" lang="ja-JP" altLang="en-US" sz="1800" b="1" dirty="0">
                <a:solidFill>
                  <a:srgbClr val="0000FF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305152" y="205785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声帯</a:t>
              </a:r>
              <a:endParaRPr kumimoji="1" lang="ja-JP" altLang="en-US" dirty="0"/>
            </a:p>
          </p:txBody>
        </p:sp>
        <p:cxnSp>
          <p:nvCxnSpPr>
            <p:cNvPr id="29" name="直線コネクタ 28"/>
            <p:cNvCxnSpPr/>
            <p:nvPr/>
          </p:nvCxnSpPr>
          <p:spPr bwMode="auto">
            <a:xfrm>
              <a:off x="583069" y="2302718"/>
              <a:ext cx="180000" cy="97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0" name="直線コネクタ 29"/>
          <p:cNvCxnSpPr/>
          <p:nvPr/>
        </p:nvCxnSpPr>
        <p:spPr bwMode="auto">
          <a:xfrm>
            <a:off x="1007604" y="5553264"/>
            <a:ext cx="36000" cy="1800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353742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#10;\end{align*}&#10;\end{document}"/>
  <p:tag name="TEX2PS" val="platex $(base).tex; dvips -D $(res) -E -o $(base).ps $(base).dvi"/>
  <p:tag name="EXTERNALEDITCOMMAND" val="notepad %"/>
  <p:tag name="GHOSTSCRIPTCOMMAND" val="gswin32c -dWINKANJI"/>
  <p:tag name="DEFAULTBITMAP" val="bmp256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638"/>
  <p:tag name="DEFAULTHEIGHT" val="6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28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4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4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y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19.98008"/>
  <p:tag name="PICTUREFILESIZE" val="5685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x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0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x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y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19.98008"/>
  <p:tag name="PICTUREFILESIZE" val="5685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n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n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n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(z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x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y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19.98008"/>
  <p:tag name="PICTUREFILESIZE" val="5685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n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0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n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n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(z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y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19.98008"/>
  <p:tag name="PICTUREFILESIZE" val="5685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x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x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y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19.98008"/>
  <p:tag name="PICTUREFILESIZE" val="5685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(z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33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n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n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n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y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19.98008"/>
  <p:tag name="PICTUREFILESIZE" val="5685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x_n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33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extstyle&#10;p + \frac{\partial p}{\partial x}\Delta x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43.98008"/>
  <p:tag name="PICTUREFILESIZE" val="17256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Delta x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13.98"/>
  <p:tag name="PICTUREFILESIZE" val="3246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453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Delta x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13.98"/>
  <p:tag name="PICTUREFILESIZE" val="3246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extstyle&#10;\zeta + \frac{\partial \zeta}{\partial x}\Delta x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42.96008"/>
  <p:tag name="PICTUREFILESIZE" val="16790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zeta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502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650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zeta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502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650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Delta d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13.98"/>
  <p:tag name="PICTUREFILESIZE" val="3246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16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extstyle&#10;P + \frac{\partial P}{\partial d}\Delta d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46.98008"/>
  <p:tag name="PICTUREFILESIZE" val="18375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7.98"/>
  <p:tag name="PICTUREFILESIZE" val="1916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Delta d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13.98"/>
  <p:tag name="PICTUREFILESIZE" val="3246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extstyle&#10;\zeta + \frac{\partial \zeta}{\partial d}\Delta d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42.00008"/>
  <p:tag name="PICTUREFILESIZE" val="16417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d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6"/>
  <p:tag name="PICTUREFILESIZE" val="1437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d + \Delta d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31.98008"/>
  <p:tag name="PICTUREFILESIZE" val="8147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4.96008"/>
  <p:tag name="PICTUREFILESIZE" val="5640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5906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3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5906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4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5906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7"/>
  <p:tag name="PICTUREFILESIZE" val="17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5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5906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6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5906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7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5906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8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5906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9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5906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10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6970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1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6970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14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6970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16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6970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18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6970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03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2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6970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=26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OXWIDTH" val="359"/>
  <p:tag name="BOXHEIGHT" val="554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6970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s,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6.00008"/>
  <p:tag name="PICTUREFILESIZE" val="10067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s|\sigma^2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1.98008"/>
  <p:tag name="PICTUREFILESIZE" val="1082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5.96"/>
  <p:tag name="PICTUREFILESIZE" val="112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gma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9.96"/>
  <p:tag name="PICTUREFILESIZE" val="2896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291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og p(y|\theta,\sigma^2) \rightarrow {\rm maximize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11.9602"/>
  <p:tag name="PICTUREFILESIZE" val="37467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734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26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gma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9.96"/>
  <p:tag name="PICTUREFILESIZE" val="2896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12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291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6.98"/>
  <p:tag name="PICTUREFILESIZE" val="4822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947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873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29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19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6.98"/>
  <p:tag name="PICTUREFILESIZE" val="4822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947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873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s,h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6.00008"/>
  <p:tag name="PICTUREFILESIZE" val="10067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s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7.00008"/>
  <p:tag name="PICTUREFILESIZE" val="7611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6.98"/>
  <p:tag name="PICTUREFILESIZE" val="4822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291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34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291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6.98"/>
  <p:tag name="PICTUREFILESIZE" val="4822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947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873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6.98"/>
  <p:tag name="PICTUREFILESIZE" val="4822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epsilon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3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070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h,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7.98008"/>
  <p:tag name="PICTUREFILESIZE" val="10665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og p(y|h,\alpha) \rightarrow {\rm maximize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08.9602"/>
  <p:tag name="PICTUREFILESIZE" val="30253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(\Vec{r},t) = &#10;\frac{1}{|\Vec{r}-\Vec{r}_0|}&#10;g&#10;\left(&#10;t-&#10;\frac{|\Vec{r}-\Vec{r}_0|}{c}&#10;\righ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47.9603"/>
  <p:tag name="PICTUREFILESIZE" val="98827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03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r}_0 &#10;%=(x_0,y_0,z_0)^{\mathsf 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9.96"/>
  <p:tag name="PICTUREFILESIZE" val="2342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r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947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nabla &#10;f(\Vec{r},t) = &#10;\frac{1}{|\Vec{r}-\Vec{r}_0|^2}&#10;g&#10;\left(&#10;t-&#10;\frac{|\Vec{r}-\Vec{r}_0|}{c}&#10;\right)&#10;\Vec{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71.0003"/>
  <p:tag name="PICTUREFILESIZE" val="114187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frac{1}{c|\Vec{r}-\Vec{r}_0|}&#10;\dot{g}&#10;\left(&#10;t-&#10;\frac{|\Vec{r}-\Vec{r}_0|}{c}&#10;\right)&#10;\Vec{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29.9602"/>
  <p:tag name="PICTUREFILESIZE" val="86827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dot{f}(\Vec{r},t) = &#10;\frac{1}{|\Vec{r}-\Vec{r}_0|}&#10;\dot{g}&#10;\left(&#10;t-&#10;\frac{|\Vec{r}-\Vec{r}_0|}{c}&#10;\righ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47.9603"/>
  <p:tag name="PICTUREFILESIZE" val="98827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267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nabla &#10;f(\Vec{r},t) = &#10;\left\{&#10;\frac{1}{R}&#10;f(\Vec{r},t)&#10;+\frac{1}{c}&#10;\dot{f}(\Vec{r},t)&#10;\right\}&#10;\Vec{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6.9603"/>
  <p:tag name="PICTUREFILESIZE" val="104747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R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7.98"/>
  <p:tag name="PICTUREFILESIZE" val="1916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082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nabla &#10;f(\Vec{r},t) = &#10;\left\{&#10;\frac{1}{R}&#10;f(\Vec{r},t)&#10;+\frac{1}{c}&#10;\dot{f}(\Vec{r},t)&#10;\right\}&#10;\Vec{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6.9603"/>
  <p:tag name="PICTUREFILESIZE" val="10474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epsilon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3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epsilon,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3.96008"/>
  <p:tag name="PICTUREFILESIZE" val="9536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{\epsilon}_{d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9.98008"/>
  <p:tag name="PICTUREFILESIZE" val="5685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 = \{R,\Vec{n}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6.98008"/>
  <p:tag name="PICTUREFILESIZE" val="13122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D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9"/>
  <p:tag name="PICTUREFILESIZE" val="2129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03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6"/>
  <p:tag name="PICTUREFILESIZE" val="937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082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z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805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5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3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0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2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1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4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6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1"/>
  <p:tag name="PICTUREFILESIZE" val="122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 = \{R,\Vec{n}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6.98008"/>
  <p:tag name="PICTUREFILESIZE" val="13122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5.98008"/>
  <p:tag name="PICTUREFILESIZE" val="7345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og p(y|\theta) \rightarrow {\rm maximize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96.96024"/>
  <p:tag name="PICTUREFILESIZE" val="26933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nabla &#10;f(\Vec{r},t) = &#10;\left\{&#10;\frac{1}{R}&#10;f(\Vec{r},t)&#10;+\frac{1}{c}&#10;\dot{f}(\Vec{r},t)&#10;\right\}&#10;\Vec{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6.9603"/>
  <p:tag name="PICTUREFILESIZE" val="1047478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D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9"/>
  <p:tag name="PICTUREFILESIZE" val="2129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6"/>
  <p:tag name="PICTUREFILESIZE" val="9378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082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z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805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5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3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0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2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1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4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_{6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2"/>
  <p:tag name="BOXHEIGHT" val="645"/>
  <p:tag name="BOXFONT" val="10"/>
  <p:tag name="BOXWRAP" val="False"/>
  <p:tag name="WORKAROUNDTRANSPARENCYBUG" val="False"/>
  <p:tag name="ALLOWFONTSUBSTITUTION" val="False"/>
  <p:tag name="BITMAPFORMAT" val="bmp256"/>
  <p:tag name="ORIGWIDTH" val="15"/>
  <p:tag name="PICTUREFILESIZE" val="4719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mega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9"/>
  <p:tag name="BOXHEIGHT" val="266"/>
  <p:tag name="BOXFONT" val="10"/>
  <p:tag name="BOXWRAP" val="False"/>
  <p:tag name="WORKAROUNDTRANSPARENCYBUG" val="False"/>
  <p:tag name="ALLOWFONTSUBSTITUTION" val="False"/>
  <p:tag name="BITMAPFORMAT" val="pngmono"/>
  <p:tag name="ORIGWIDTH" val="13.98"/>
  <p:tag name="PICTUREFILESIZE" val="85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m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9"/>
  <p:tag name="BOXHEIGHT" val="266"/>
  <p:tag name="BOXFONT" val="10"/>
  <p:tag name="BOXWRAP" val="False"/>
  <p:tag name="WORKAROUNDTRANSPARENCYBUG" val="False"/>
  <p:tag name="ALLOWFONTSUBSTITUTION" val="False"/>
  <p:tag name="BITMAPFORMAT" val="pngmono"/>
  <p:tag name="ORIGWIDTH" val="18.96"/>
  <p:tag name="PICTUREFILESIZE" val="11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44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mega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9"/>
  <p:tag name="BOXHEIGHT" val="266"/>
  <p:tag name="BOXFONT" val="10"/>
  <p:tag name="BOXWRAP" val="False"/>
  <p:tag name="WORKAROUNDTRANSPARENCYBUG" val="False"/>
  <p:tag name="ALLOWFONTSUBSTITUTION" val="False"/>
  <p:tag name="BITMAPFORMAT" val="pngmono"/>
  <p:tag name="ORIGWIDTH" val="13.98"/>
  <p:tag name="PICTUREFILESIZE" val="85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U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76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m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9"/>
  <p:tag name="BOXHEIGHT" val="266"/>
  <p:tag name="BOXFONT" val="10"/>
  <p:tag name="BOXWRAP" val="False"/>
  <p:tag name="WORKAROUNDTRANSPARENCYBUG" val="False"/>
  <p:tag name="ALLOWFONTSUBSTITUTION" val="False"/>
  <p:tag name="BITMAPFORMAT" val="pngmono"/>
  <p:tag name="ORIGWIDTH" val="18.96"/>
  <p:tag name="PICTUREFILESIZE" val="11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49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449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4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28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mega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9"/>
  <p:tag name="BOXHEIGHT" val="266"/>
  <p:tag name="BOXFONT" val="10"/>
  <p:tag name="BOXWRAP" val="False"/>
  <p:tag name="WORKAROUNDTRANSPARENCYBUG" val="False"/>
  <p:tag name="ALLOWFONTSUBSTITUTION" val="False"/>
  <p:tag name="BITMAPFORMAT" val="pngmono"/>
  <p:tag name="ORIGWIDTH" val="13.98"/>
  <p:tag name="PICTUREFILESIZE" val="855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496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49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449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7.00008"/>
  <p:tag name="PICTUREFILESIZE" val="7611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_{k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4.96008"/>
  <p:tag name="PICTUREFILESIZE" val="7013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k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1.96008"/>
  <p:tag name="PICTUREFILESIZE" val="6216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H,U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3.98008"/>
  <p:tag name="PICTUREFILESIZE" val="12325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H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1.96008"/>
  <p:tag name="PICTUREFILESIZE" val="6216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U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0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og p(Y|H,U)P(H)p(U) \rightarrow {\rm maximize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60.9803"/>
  <p:tag name="PICTUREFILESIZE" val="44662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 = \Vec{HU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2.96008"/>
  <p:tag name="PICTUREFILESIZE" val="9630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3"/>
  <p:tag name="BOXHEIGHT" val="536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449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3"/>
  <p:tag name="BOXHEIGHT" val="536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49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3"/>
  <p:tag name="BOXHEIGHT" val="536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49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{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6.98"/>
  <p:tag name="PICTUREFILESIZE" val="98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u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8.96"/>
  <p:tag name="PICTUREFILESIZE" val="119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{\omega,t} = \left\langle y(u),\psi_{\omega,t}(u) \right\rangle_{u\in\mathbb{R}} 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6.9802"/>
  <p:tag name="PICTUREFILESIZE" val="539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|Y_{\omega,t}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027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|Y_{\omega,t}|&#10;=&#10;\bigg|&#10;\sum_l X_{l,\omega,t}&#10;\bigg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82.98016"/>
  <p:tag name="PICTUREFILESIZE" val="395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neq&#10;\sum_l&#10;\big|&#10;X_{l,\omega,t}&#10;\big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55.98008"/>
  <p:tag name="PICTUREFILESIZE" val="2967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_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509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_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54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meq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"/>
  <p:tag name="PICTUREFILESIZE" val="36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0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{\omega,t}=\sum_{l}X_{l,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0.98016"/>
  <p:tag name="PICTUREFILESIZE" val="3678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\sum_{l}|X_{l,\omega,t}|e^{{\rm j}\phi_{l,\omega,t}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82.98016"/>
  <p:tag name="PICTUREFILESIZE" val="453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|X_{l,\omega,t}|=H_{\omega,l}U_{l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5.96016"/>
  <p:tag name="PICTUREFILESIZE" val="306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\sum_{l}H_{\omega,l}U_{l,t}e^{{\rm j}\phi_{l,\omega,t}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87.00016"/>
  <p:tag name="PICTUREFILESIZE" val="469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_{\omega,l}\ge 0,~U_{l,t}\ge 0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8.96016"/>
  <p:tag name="PICTUREFILESIZE" val="3096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{\omega,t}\in\mathbb{C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36.96008"/>
  <p:tag name="PICTUREFILESIZE" val="179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|\cdot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217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rg(\cdo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28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meq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"/>
  <p:tag name="PICTUREFILESIZE" val="367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phi_1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.96"/>
  <p:tag name="PICTUREFILESIZE" val="62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335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_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509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_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549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{\omega,t}\sim&#10;\mathcal{N}_{\mathbb{C}}&#10;\Big(0,\Smallsum_l H_{\omega,l}U_{l,t}\Big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96"/>
  <p:tag name="BOXHEIGHT" val="632"/>
  <p:tag name="BOXFONT" val="10"/>
  <p:tag name="BOXWRAP" val="False"/>
  <p:tag name="WORKAROUNDTRANSPARENCYBUG" val="False"/>
  <p:tag name="ALLOWFONTSUBSTITUTION" val="False"/>
  <p:tag name="BITMAPFORMAT" val="pngmono"/>
  <p:tag name="ORIGWIDTH" val="109.9802"/>
  <p:tag name="PICTUREFILESIZE" val="6577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Vec{Y}|\Vec{H},\Vec{U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0"/>
  <p:tag name="BOXHEIGHT" val="544"/>
  <p:tag name="BOXFONT" val="10"/>
  <p:tag name="BOXWRAP" val="False"/>
  <p:tag name="WORKAROUNDTRANSPARENCYBUG" val="False"/>
  <p:tag name="ALLOWFONTSUBSTITUTION" val="False"/>
  <p:tag name="BITMAPFORMAT" val="pngmono"/>
  <p:tag name="ORIGWIDTH" val="49.98008"/>
  <p:tag name="PICTUREFILESIZE" val="224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{\hat{\Vec{H}},\hat{\Vec{U}}\} =&#10;\Argmax_{\theta} p(\Vec{Y}|\Vec{H},\Vec{U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29.0002"/>
  <p:tag name="PICTUREFILESIZE" val="620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_{l,\omega,t}\sim&#10;\mathcal{N}_{\mathbb{C}}(0,H_{\omega,l}U_{l,t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18"/>
  <p:tag name="BOXHEIGHT" val="481"/>
  <p:tag name="BOXFONT" val="10"/>
  <p:tag name="BOXWRAP" val="False"/>
  <p:tag name="WORKAROUNDTRANSPARENCYBUG" val="False"/>
  <p:tag name="ALLOWFONTSUBSTITUTION" val="False"/>
  <p:tag name="BITMAPFORMAT" val="bmp256"/>
  <p:tag name="ORIGWIDTH" val="102.9602"/>
  <p:tag name="PICTUREFILESIZE" val="34427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{\omega,t}=&#10;\sum_{l}X_{l,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5"/>
  <p:tag name="BOXHEIGHT" val="574"/>
  <p:tag name="BOXFONT" val="10"/>
  <p:tag name="BOXWRAP" val="False"/>
  <p:tag name="WORKAROUNDTRANSPARENCYBUG" val="False"/>
  <p:tag name="ALLOWFONTSUBSTITUTION" val="False"/>
  <p:tag name="BITMAPFORMAT" val="bmp256"/>
  <p:tag name="ORIGWIDTH" val="70.98016"/>
  <p:tag name="PICTUREFILESIZE" val="45455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_{l,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1"/>
  <p:tag name="BOXHEIGHT" val="524"/>
  <p:tag name="BOXFONT" val="10"/>
  <p:tag name="BOXWRAP" val="False"/>
  <p:tag name="WORKAROUNDTRANSPARENCYBUG" val="False"/>
  <p:tag name="ALLOWFONTSUBSTITUTION" val="False"/>
  <p:tag name="BITMAPFORMAT" val="bmp256"/>
  <p:tag name="ORIGWIDTH" val="24.00008"/>
  <p:tag name="PICTUREFILESIZE" val="74278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_{l',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0"/>
  <p:tag name="BOXHEIGHT" val="544"/>
  <p:tag name="BOXFONT" val="10"/>
  <p:tag name="BOXWRAP" val="False"/>
  <p:tag name="WORKAROUNDTRANSPARENCYBUG" val="False"/>
  <p:tag name="ALLOWFONTSUBSTITUTION" val="False"/>
  <p:tag name="BITMAPFORMAT" val="bmp256"/>
  <p:tag name="ORIGWIDTH" val="27.00008"/>
  <p:tag name="PICTUREFILESIZE" val="8379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33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Argmin_{H,U}&#10;\sum_{\omega,t}&#10;\bigg(&#10;\frac{|Y_{\omega,t}|^2}{\displaystyle\Smallsum_l H_{\omega,l}U_{l,t}}&#10;-&#10;\log&#10;\frac{|Y_{\omega,t}|^2}{\displaystyle\Smallsum_l H_{\omega,l}U_{l,t}}&#10;-1&#10;\bigg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6"/>
  <p:tag name="BOXHEIGHT" val="512"/>
  <p:tag name="BOXFONT" val="10"/>
  <p:tag name="BOXWRAP" val="False"/>
  <p:tag name="WORKAROUNDTRANSPARENCYBUG" val="False"/>
  <p:tag name="ALLOWFONTSUBSTITUTION" val="False"/>
  <p:tag name="BITMAPFORMAT" val="bmp256"/>
  <p:tag name="ORIGWIDTH" val="213.0005"/>
  <p:tag name="PICTUREFILESIZE" val="189429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_l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58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_l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61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amp;{\rm minimize}~~&#10;\sum_{\omega,t}&#10;\Big|Y_{\omega,t} - \sum_l H_{\omega,l}U_{l,t}c_{l,\omega,t}&#10;\Big|^2 + R(\Vec{H},\Vec{U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25.9605"/>
  <p:tag name="PICTUREFILESIZE" val="175696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meq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12678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|\cdot|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0.98"/>
  <p:tag name="PICTUREFILESIZE" val="3475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rg(\cdot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4.00008"/>
  <p:tag name="PICTUREFILESIZE" val="74278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\cdots +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6970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_1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0.98"/>
  <p:tag name="PICTUREFILESIZE" val="2867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165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_1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0.98"/>
  <p:tag name="PICTUREFILESIZE" val="2242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"/>
  <p:tag name="PICTUREFILESIZE" val="11078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amp;{\rm minimize}~~&#10;\sum_{\omega,t}&#10;\Big|Y_{\omega,t} - \sum_l H_{\omega,l}U_{l,t}c_{l,\omega,t}&#10;\Big|^2 + R(\Vec{H},\Vec{U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25.9605"/>
  <p:tag name="PICTUREFILESIZE" val="1756966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Big|Y_{\omega,t} - \sum_l H_{\omega,l}U_{l,t}c_{l,\omega,t}&#10;\Big|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09.9802"/>
  <p:tag name="PICTUREFILESIZE" val="827278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,color}&#10;\def\Vec#1{\textit{\boldmath $#1$}}&#10;\def\Argmax{\mathop{\rm argmax}}&#10;\def\Argmin{\mathop{\rm argmin}}&#10;\def\Prob{\mathbb{P}}&#10;\def\Smallsum{\mathop{\textstyle \sum}}&#10;\begin{document}&#10;\begin{align*}&#10;\mu_1,\ldots,\mu_L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45.00008"/>
  <p:tag name="PICTUREFILESIZE" val="8831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\Big(y - \sum_l \mu_l\Big) \le \sum_l \beta_l f\left(\frac{x_l - \mu_l}{\beta_l}\right) 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51.9803"/>
  <p:tag name="PICTUREFILESIZE" val="1142278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um_l x_l = 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42.96008"/>
  <p:tag name="PICTUREFILESIZE" val="275306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0&lt;\beta_l&lt;1,~\sum_l \beta_l =1 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96.96024"/>
  <p:tag name="PICTUREFILESIZE" val="62000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amp;{\rm minimize}~~&#10;\sum_{\omega,t}&#10;\Big|Y_{\omega,t} - \sum_l H_{\omega,l}U_{l,t}c_{l,\omega,t}&#10;\Big|^2 + R(\Vec{H},\Vec{U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25.9605"/>
  <p:tag name="PICTUREFILESIZE" val="1756966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Big|Y_{\omega,t} - \sum_l H_{\omega,l}U_{l,t}c_{l,\omega,t}&#10;\Big|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09.9802"/>
  <p:tag name="PICTUREFILESIZE" val="82727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7"/>
  <p:tag name="PICTUREFILESIZE" val="178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e &#10;\sum_l \frac{1}{\beta_{l,\omega,t}}&#10;|&#10;X_{l,\omega,t}&#10;-&#10;H_{\omega,l}U_{l,t} c_{l,\omega,t}&#10;|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50.9603"/>
  <p:tag name="PICTUREFILESIZE" val="1090506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,color}&#10;\def\Vec#1{\textit{\boldmath $#1$}}&#10;\def\Argmax{\mathop{\rm argmax}}&#10;\def\Argmin{\mathop{\rm argmin}}&#10;\def\Prob{\mathbb{P}}&#10;\def\Smallsum{\mathop{\textstyle \sum}}&#10;\begin{document}&#10;\begin{align*}&#10;\mu_1,\ldots,\mu_L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45.00008"/>
  <p:tag name="PICTUREFILESIZE" val="8831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\Big(y - \sum_l \mu_l\Big) \le \sum_l \beta_l f\left(\frac{x_l - \mu_l}{\beta_l}\right) 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51.9803"/>
  <p:tag name="PICTUREFILESIZE" val="1142278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um_l x_l = 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42.96008"/>
  <p:tag name="PICTUREFILESIZE" val="275306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0&lt;\beta_l&lt;1,~\sum_l \beta_l =1 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96.96024"/>
  <p:tag name="PICTUREFILESIZE" val="620006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um_l X_{l,\omega,t} = Y_{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69.96016"/>
  <p:tag name="PICTUREFILESIZE" val="44842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,color}&#10;\def\Vec#1{\textit{\boldmath $#1$}}&#10;\def\Argmax{\mathop{\rm argmax}}&#10;\def\Argmin{\mathop{\rm argmin}}&#10;\def\Prob{\mathbb{P}}&#10;\def\Smallsum{\mathop{\textstyle \sum}}&#10;\begin{document}&#10;\begin{align*}&#10;0&lt;\beta_{l,\omega,t}&lt;1,~~\sum_l \beta_{l,\omega,t}=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26.9602"/>
  <p:tag name="PICTUREFILESIZE" val="81150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um_l X_{l,\omega,t} = Y_{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69.96016"/>
  <p:tag name="PICTUREFILESIZE" val="44842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,color}&#10;\def\Vec#1{\textit{\boldmath $#1$}}&#10;\def\Argmax{\mathop{\rm argmax}}&#10;\def\Argmin{\mathop{\rm argmin}}&#10;\def\Prob{\mathbb{P}}&#10;\def\Smallsum{\mathop{\textstyle \sum}}&#10;\begin{document}&#10;\begin{align*}&#10;0&lt;\beta_{l,\omega,t}&lt;1,~~\sum_l \beta_{l,\omega,t}=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26.9602"/>
  <p:tag name="PICTUREFILESIZE" val="81150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amp;{\rm minimize}~~&#10;\sum_{\omega,t}&#10;\Big|Y_{\omega,t} - \sum_l H_{\omega,l}U_{l,t}c_{l,\omega,t}&#10;\Big|^2 + R(\Vec{H},\Vec{U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25.9605"/>
  <p:tag name="PICTUREFILESIZE" val="175696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267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Big|Y_{\omega,t} - \sum_l H_{\omega,l}U_{l,t}c_{l,\omega,t}&#10;\Big|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09.9802"/>
  <p:tag name="PICTUREFILESIZE" val="827278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e &#10;\sum_l \frac{1}{\beta_{l,\omega,t}}&#10;|&#10;X_{l,\omega,t}&#10;-&#10;H_{\omega,l}U_{l,t} c_{l,\omega,t}&#10;|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50.9603"/>
  <p:tag name="PICTUREFILESIZE" val="1090506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J(\Theta^{(\ell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30.96008"/>
  <p:tag name="PICTUREFILESIZE" val="1909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J(\Theta^{(\ell+1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40.98008"/>
  <p:tag name="PICTUREFILESIZE" val="2085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(\Theta^{(\ell)},{X}^{(\ell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57.00008"/>
  <p:tag name="PICTUREFILESIZE" val="191478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(\Theta^{(\ell)},X^{(\ell+1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6.96016"/>
  <p:tag name="PICTUREFILESIZE" val="224278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(\Theta^{(\ell+1)},X^{(\ell+1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76.98016"/>
  <p:tag name="PICTUREFILESIZE" val="257878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,color}&#10;\def\Vec#1{\textit{\boldmath $#1$}}&#10;\def\Argmax{\mathop{\rm argmax}}&#10;\def\Argmin{\mathop{\rm argmin}}&#10;\def\Prob{\mathbb{P}}&#10;\def\Smallsum{\mathop{\textstyle \sum}}&#10;\begin{document}&#10;\begin{align*}&#10;\mu_1,\ldots,\mu_L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45.00008"/>
  <p:tag name="PICTUREFILESIZE" val="8831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f\Big(y - \sum_l \mu_l\Big) \le \sum_l \beta_l f\left(\frac{x_l - \mu_l}{\beta_l}\right) 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51.9803"/>
  <p:tag name="PICTUREFILESIZE" val="1142278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um_l x_l = 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42.96008"/>
  <p:tag name="PICTUREFILESIZE" val="27530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12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0&lt;\beta_l&lt;1,~\sum_l \beta_l =1 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96.96024"/>
  <p:tag name="PICTUREFILESIZE" val="620006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c_{l,\omega,t} = &#10;X_{l,\omega,t}/|X_{l,\omega,t}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91.98016"/>
  <p:tag name="PICTUREFILESIZE" val="308278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_{\omega,l} = &#10;\frac{&#10;\displaystyle&#10;\sum_{t}&#10;\frac{U_{\omega,t}}{\beta_{l,\omega,t}}&#10;{\rm Re}[X_{l,\omega,t}^* c_{l,\omega,t}]&#10;}{&#10;\displaystyle&#10;\sum_{t}&#10;\frac{U_{l,t}^2}{\beta_{l,\omega,t}}&#10;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0"/>
  <p:tag name="BOXHEIGHT" val="658"/>
  <p:tag name="BOXFONT" val="10"/>
  <p:tag name="BOXWRAP" val="False"/>
  <p:tag name="WORKAROUNDTRANSPARENCYBUG" val="False"/>
  <p:tag name="ALLOWFONTSUBSTITUTION" val="False"/>
  <p:tag name="BITMAPFORMAT" val="bmp256"/>
  <p:tag name="ORIGWIDTH" val="135.9603"/>
  <p:tag name="PICTUREFILESIZE" val="2191966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l,t}&#10;=&#10;\frac{&#10;\displaystyle&#10;\sum_{\omega}&#10;\frac{H_{\omega,l}}{\beta_{l,\omega,t}}&#10;{\rm Re}[X_{l,\omega,t}^* c_{l,\omega,t}]&#10;}{&#10;\displaystyle&#10;\sum_{\omega}&#10;\frac{H_{\omega,l}^2}{\beta_{l,\omega,t}}&#10;+&#10;g(U_{l,t})&#10;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8"/>
  <p:tag name="BOXHEIGHT" val="641"/>
  <p:tag name="BOXFONT" val="10"/>
  <p:tag name="BOXWRAP" val="False"/>
  <p:tag name="WORKAROUNDTRANSPARENCYBUG" val="False"/>
  <p:tag name="ALLOWFONTSUBSTITUTION" val="False"/>
  <p:tag name="BITMAPFORMAT" val="bmp256"/>
  <p:tag name="ORIGWIDTH" val="132.9602"/>
  <p:tag name="PICTUREFILESIZE" val="2141734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,color}&#10;\def\Vec#1{\textit{\boldmath $#1$}}&#10;\def\Argmax{\mathop{\rm argmax}}&#10;\def\Argmin{\mathop{\rm argmin}}&#10;\def\Prob{\mathbb{P}}&#10;\def\Smallsum{\mathop{\textstyle \sum}}&#10;\begin{document}&#10;\begin{align*}&#10;X_{l,\omega,t} = H_{\omega,l}U_{l,t}c_{l,\omega,t} + \beta_{l,\omega,t}&#10;\Big(Y_{\omega,t}-\sum_l H_{\omega,l}U_{l,t}c_{l,\omega,t}\Big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35.9805"/>
  <p:tag name="PICTUREFILESIZE" val="163845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_{\omega,l} = &#10;\frac{&#10;\displaystyle&#10;\sum_{t}&#10;\frac{U_{\omega,t}}{\beta_{l,\omega,t}}&#10;{\rm Re}[X_{l,\omega,t}^* c_{l,\omega,t}]&#10;}{&#10;\displaystyle&#10;\sum_{t}&#10;\frac{U_{l,t}^2}{\beta_{l,\omega,t}}&#10;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0"/>
  <p:tag name="BOXHEIGHT" val="658"/>
  <p:tag name="BOXFONT" val="10"/>
  <p:tag name="BOXWRAP" val="False"/>
  <p:tag name="WORKAROUNDTRANSPARENCYBUG" val="False"/>
  <p:tag name="ALLOWFONTSUBSTITUTION" val="False"/>
  <p:tag name="BITMAPFORMAT" val="bmp256"/>
  <p:tag name="ORIGWIDTH" val="135.9603"/>
  <p:tag name="PICTUREFILESIZE" val="2191966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l,t}&#10;=&#10;\frac{&#10;\displaystyle&#10;\sum_{\omega}&#10;\frac{H_{\omega,l}}{\beta_{l,\omega,t}}&#10;{\rm Re}[X_{l,\omega,t}^* c_{l,\omega,t}]&#10;}{&#10;\displaystyle&#10;\sum_{\omega}&#10;\frac{H_{\omega,l}^2}{\beta_{l,\omega,t}}&#10;+&#10;g(U_{l,t})&#10;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8"/>
  <p:tag name="BOXHEIGHT" val="641"/>
  <p:tag name="BOXFONT" val="10"/>
  <p:tag name="BOXWRAP" val="False"/>
  <p:tag name="WORKAROUNDTRANSPARENCYBUG" val="False"/>
  <p:tag name="ALLOWFONTSUBSTITUTION" val="False"/>
  <p:tag name="BITMAPFORMAT" val="bmp256"/>
  <p:tag name="ORIGWIDTH" val="132.9602"/>
  <p:tag name="PICTUREFILESIZE" val="2141734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c_{l,\omega,t} = &#10;X_{l,\omega,t}/|X_{l,\omega,t}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91.98016"/>
  <p:tag name="PICTUREFILESIZE" val="308278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,color}&#10;\def\Vec#1{\textit{\boldmath $#1$}}&#10;\def\Argmax{\mathop{\rm argmax}}&#10;\def\Argmin{\mathop{\rm argmin}}&#10;\def\Prob{\mathbb{P}}&#10;\def\Smallsum{\mathop{\textstyle \sum}}&#10;\begin{document}&#10;\begin{align*}&#10;X_{l,\omega,t} = H_{\omega,l}U_{l,t}c_{l,\omega,t} + \beta_{l,\omega,t}&#10;\Big(Y_{\omega,t}-\sum_l H_{\omega,l}U_{l,t}c_{l,\omega,t}\Big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35.9805"/>
  <p:tag name="PICTUREFILESIZE" val="1638454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_{\omega,l} = &#10;\frac{&#10;\displaystyle&#10;\sum_{t}&#10;\frac{U_{\omega,t}}{\beta_{l,\omega,t}}&#10;{\rm Re}[X_{l,\omega,t}^* c_{l,\omega,t}]&#10;}{&#10;\displaystyle&#10;\sum_{t}&#10;\frac{U_{l,t}^2}{\beta_{l,\omega,t}}&#10;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0"/>
  <p:tag name="BOXHEIGHT" val="658"/>
  <p:tag name="BOXFONT" val="10"/>
  <p:tag name="BOXWRAP" val="False"/>
  <p:tag name="WORKAROUNDTRANSPARENCYBUG" val="False"/>
  <p:tag name="ALLOWFONTSUBSTITUTION" val="False"/>
  <p:tag name="BITMAPFORMAT" val="bmp256"/>
  <p:tag name="ORIGWIDTH" val="135.9603"/>
  <p:tag name="PICTUREFILESIZE" val="219196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192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l,t}&#10;=&#10;\frac{&#10;\displaystyle&#10;\sum_{\omega}&#10;\frac{H_{\omega,l}}{\beta_{l,\omega,t}}&#10;{\rm Re}[X_{l,\omega,t}^* c_{l,\omega,t}]&#10;}{&#10;\displaystyle&#10;\sum_{\omega}&#10;\frac{H_{\omega,l}^2}{\beta_{l,\omega,t}}&#10;+&#10;g(U_{l,t})&#10;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8"/>
  <p:tag name="BOXHEIGHT" val="641"/>
  <p:tag name="BOXFONT" val="10"/>
  <p:tag name="BOXWRAP" val="False"/>
  <p:tag name="WORKAROUNDTRANSPARENCYBUG" val="False"/>
  <p:tag name="ALLOWFONTSUBSTITUTION" val="False"/>
  <p:tag name="BITMAPFORMAT" val="bmp256"/>
  <p:tag name="ORIGWIDTH" val="132.9602"/>
  <p:tag name="PICTUREFILESIZE" val="2141734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c_{l,\omega,t} = &#10;X_{l,\omega,t}/|X_{l,\omega,t}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91.98016"/>
  <p:tag name="PICTUREFILESIZE" val="308278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,color}&#10;\def\Vec#1{\textit{\boldmath $#1$}}&#10;\def\Argmax{\mathop{\rm argmax}}&#10;\def\Argmin{\mathop{\rm argmin}}&#10;\def\Prob{\mathbb{P}}&#10;\def\Smallsum{\mathop{\textstyle \sum}}&#10;\begin{document}&#10;\begin{align*}&#10;X_{l,\omega,t} = H_{\omega,l}U_{l,t}c_{l,\omega,t} + \beta_{l,\omega,t}&#10;\Big(Y_{\omega,t}-\sum_l H_{\omega,l}U_{l,t}c_{l,\omega,t}\Big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35.9805"/>
  <p:tag name="PICTUREFILESIZE" val="1638454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amp;{\rm minimize}~~&#10;\sum_l \sum_{\omega,t}&#10;\frac{1}{\beta_{l,\omega,t}}&#10;(&#10;|X_{l,\omega,t}| - H_{\omega,l}U_{l,t}&#10;)^2 + R(\Vec{H},\Vec{U})&#10;\\&#10;&amp;{\rm subject~to}~~Y_{\omega,t} = \sum_l {X}_{l,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43.9605"/>
  <p:tag name="PICTUREFILESIZE" val="3662278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\cdots +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69706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.96"/>
  <p:tag name="PICTUREFILESIZE" val="8734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meq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367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_l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61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_l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58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343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amp;&#10;|X_{l,\omega,t}|^2 -&#10;2|X_{l,\omega,t}|H_{\omega,l}U_{l,t}&#10;+&#10;H_{\omega,l}^2U_{l,t}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68.9603"/>
  <p:tag name="PICTUREFILESIZE" val="657206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amp;{\rm minimize}~~&#10;\sum_l \sum_{\omega,t}&#10;\frac{1}{\beta_{l,\omega,t}}&#10;(&#10;|X_{l,\omega,t}| - H_{\omega,l}U_{l,t}&#10;)^2 + R(\Vec{H},\Vec{U})&#10;\\&#10;&amp;{\rm subject~to}~~Y_{\omega,t} = \sum_l {X}_{l,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43.9605"/>
  <p:tag name="PICTUREFILESIZE" val="3662278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(&#10;|X_{l,\omega,t}| - H_{\omega,l}U_{l,t}&#10;)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87.00016"/>
  <p:tag name="PICTUREFILESIZE" val="31471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|c|=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7.00008"/>
  <p:tag name="PICTUREFILESIZE" val="567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-|z|\le -{\rm Re}(c^* z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2.00016"/>
  <p:tag name="PICTUREFILESIZE" val="2906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c = z/|z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37.98008"/>
  <p:tag name="PICTUREFILESIZE" val="149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(&#10;|X_{l,\omega,t}| - H_{\omega,l}U_{l,t}&#10;)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87.00016"/>
  <p:tag name="PICTUREFILESIZE" val="31471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amp;&#10;|X_{l,\omega,t}|^2 -&#10;2|X_{l,\omega,t}|H_{\omega,l}U_{l,t}&#10;+&#10;H_{\omega,l}^2U_{l,t}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68.9603"/>
  <p:tag name="PICTUREFILESIZE" val="657206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e&amp;&#10;|X_{l,\omega,t}|^2 -&#10;2{\rm Re}(c_{l,\omega,t}^* X_{l,\omega,t})H_{\omega,l}U_{l,t}&#10;+&#10;H_{\omega,l}^2U_{l,t}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02.9804"/>
  <p:tag name="PICTUREFILESIZE" val="78955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amp;&#10;|X_{l,\omega,t} -&#10;H_{\omega,l} U_{l,t}c_{l,\omega,t}|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08.9602"/>
  <p:tag name="PICTUREFILESIZE" val="39333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amp;{\rm minimize}~~&#10;\sum_l \sum_{\omega,t}&#10;\frac{1}{\beta_{l,\omega,t}}&#10;(&#10;|X_{l,\omega,t}| - H_{\omega,l}U_{l,t}&#10;)^2 + R(\Vec{H},\Vec{U})&#10;\\&#10;&amp;{\rm subject~to}~~Y_{\omega,t} = \sum_l {X}_{l,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43.9605"/>
  <p:tag name="PICTUREFILESIZE" val="3662278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|c|=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7.00008"/>
  <p:tag name="PICTUREFILESIZE" val="567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-|z|\le -{\rm Re}(c^* z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2.00016"/>
  <p:tag name="PICTUREFILESIZE" val="290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c = z/|z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37.98008"/>
  <p:tag name="PICTUREFILESIZE" val="1494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(&#10;|X_{l,\omega,t}| - H_{\omega,l}U_{l,t}&#10;)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87.00016"/>
  <p:tag name="PICTUREFILESIZE" val="31471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amp;&#10;|X_{l,\omega,t}|^2 -&#10;2|X_{l,\omega,t}|H_{\omega,l}U_{l,t}&#10;+&#10;H_{\omega,l}^2U_{l,t}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68.9603"/>
  <p:tag name="PICTUREFILESIZE" val="65720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e&amp;&#10;|X_{l,\omega,t}|^2 -&#10;2{\rm Re}(c_{l,\omega,t}^* X_{l,\omega,t})H_{\omega,l}U_{l,t}&#10;+&#10;H_{\omega,l}^2U_{l,t}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02.9804"/>
  <p:tag name="PICTUREFILESIZE" val="78955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amp;&#10;|X_{l,\omega,t} -&#10;H_{\omega,l} U_{l,t}c_{l,\omega,t}|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08.9602"/>
  <p:tag name="PICTUREFILESIZE" val="39333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amp;{\rm minimize}~~&#10;\sum_l \sum_{\omega,t}&#10;\frac{1}{\beta_{l,\omega,t}}&#10;(&#10;|X_{l,\omega,t}| - H_{\omega,l}U_{l,t}&#10;)^2 + R(\Vec{H},\Vec{U})&#10;\\&#10;&amp;{\rm subject~to}~~Y_{\omega,t} = \sum_l {X}_{l,\omega,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43.9605"/>
  <p:tag name="PICTUREFILESIZE" val="3662278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J(\Theta^{(\ell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30.96008"/>
  <p:tag name="PICTUREFILESIZE" val="190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J(\Theta^{(\ell+1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40.98008"/>
  <p:tag name="PICTUREFILESIZE" val="2085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(\Theta^{(\ell)},\Vec{c}^{(\ell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52.98008"/>
  <p:tag name="PICTUREFILESIZE" val="313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(\Theta^{(\ell)},\Vec{c}^{(\ell+1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3.00016"/>
  <p:tag name="PICTUREFILESIZE" val="3365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(\Theta^{(\ell+1)},\Vec{c}^{(\ell+1)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2.96016"/>
  <p:tag name="PICTUREFILESIZE" val="3546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|c|=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7.00008"/>
  <p:tag name="PICTUREFILESIZE" val="567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-|z|\le -{\rm Re}(c^* z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2.00016"/>
  <p:tag name="PICTUREFILESIZE" val="2906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c = z/|z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37.98008"/>
  <p:tag name="PICTUREFILESIZE" val="149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H_{\omega,l} = &#10;\frac{&#10;\displaystyle&#10;\sum_{t}&#10;\frac{U_{\omega,t}}{\beta_{l,\omega,t}}&#10;{\rm Re}[X_{l,\omega,t}^* c_{l,\omega,t}]&#10;}{&#10;\displaystyle&#10;\sum_{t}&#10;\frac{U_{l,t}^2}{\beta_{l,\omega,t}}&#10;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0"/>
  <p:tag name="BOXHEIGHT" val="658"/>
  <p:tag name="BOXFONT" val="10"/>
  <p:tag name="BOXWRAP" val="False"/>
  <p:tag name="WORKAROUNDTRANSPARENCYBUG" val="False"/>
  <p:tag name="ALLOWFONTSUBSTITUTION" val="False"/>
  <p:tag name="BITMAPFORMAT" val="bmp256"/>
  <p:tag name="ORIGWIDTH" val="135.9603"/>
  <p:tag name="PICTUREFILESIZE" val="2191966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l,t}&#10;=&#10;\frac{&#10;\displaystyle&#10;\sum_{\omega}&#10;\frac{H_{\omega,l}}{\beta_{l,\omega,t}}&#10;{\rm Re}[X_{l,\omega,t}^* c_{l,\omega,t}]&#10;}{&#10;\displaystyle&#10;\sum_{\omega}&#10;\frac{H_{\omega,l}^2}{\beta_{l,\omega,t}}&#10;+&#10;g(U_{l,t})&#10;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8"/>
  <p:tag name="BOXHEIGHT" val="641"/>
  <p:tag name="BOXFONT" val="10"/>
  <p:tag name="BOXWRAP" val="False"/>
  <p:tag name="WORKAROUNDTRANSPARENCYBUG" val="False"/>
  <p:tag name="ALLOWFONTSUBSTITUTION" val="False"/>
  <p:tag name="BITMAPFORMAT" val="bmp256"/>
  <p:tag name="ORIGWIDTH" val="132.9602"/>
  <p:tag name="PICTUREFILESIZE" val="2141734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c_{l,\omega,t} = &#10;X_{l,\omega,t}/|X_{l,\omega,t}|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91.98016"/>
  <p:tag name="PICTUREFILESIZE" val="30827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,color}&#10;\def\Vec#1{\textit{\boldmath $#1$}}&#10;\def\Argmax{\mathop{\rm argmax}}&#10;\def\Argmin{\mathop{\rm argmin}}&#10;\def\Prob{\mathbb{P}}&#10;\def\Smallsum{\mathop{\textstyle \sum}}&#10;\begin{document}&#10;\begin{align*}&#10;X_{l,\omega,t} = H_{\omega,l}U_{l,t}c_{l,\omega,t} + \beta_{l,\omega,t}&#10;\Big(Y_{\omega,t}-\sum_l H_{\omega,l}U_{l,t}c_{l,\omega,t}\Big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35.9805"/>
  <p:tag name="PICTUREFILESIZE" val="163845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x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9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x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9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\Psi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395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0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_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509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_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549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meq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7"/>
  <p:tag name="PICTUREFILESIZE" val="36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_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509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_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549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8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8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8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cdot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22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522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_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46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_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627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_L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57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&amp;{\rm minimize}~~&#10;\sum_l \sum_{\omega,t}&#10;(&#10;|\Vec{\psi}_{\omega,t}^{\mathsf H}\Vec{s}_{l}| - H_{\omega,l}U_{l,t}&#10;)^2 + R(\Vec{H},\Vec{U},\Vec{s})&#10;\\&#10;&amp;{\rm subject~to}~~\Vec{y} = \sum_l\Vec{s}_l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pngmono"/>
  <p:tag name="ORIGWIDTH" val="231.0005"/>
  <p:tag name="PICTUREFILESIZE" val="16725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meq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367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h}_l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614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u}_l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58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\psi}_{\omega,t}^{\mathsf H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8.96"/>
  <p:tag name="PICTUREFILESIZE" val="1148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_l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53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4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522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_1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467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_2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627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_L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57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8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8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8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cdots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222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def\Smallprod{\mathop{\textstyle \prod}}&#10;\begin{document}&#10;\begin{align*}&#10;Y = \{y_{i,c}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45.00008"/>
  <p:tag name="PICTUREFILESIZE" val="13869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def\Smallprod{\mathop{\textstyle \prod}}&#10;\begin{document}&#10;\begin{align*}&#10;X_{i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0.98"/>
  <p:tag name="PICTUREFILESIZE" val="31622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def\Smallprod{\mathop{\textstyle \prod}}&#10;\begin{document}&#10;\begin{align*}&#10;YY^{\mathsf T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def\Smallprod{\mathop{\textstyle \prod}}&#10;\begin{document}&#10;\begin{align*}&#10;C_Y(V) &amp;= \| VV^{\mathsf T} - YY^{\mathsf T} \|_F^2&#10;\\&#10;&amp;= \|V^{\mathsf T}V \|_F^2 -2\|V^{\mathsf T}Y\|_F^2&#10;+\|Y^{\mathsf T}Y\|_F^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186.9604"/>
  <p:tag name="PICTUREFILESIZE" val="1559078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def\Smallprod{\mathop{\textstyle \prod}}&#10;\begin{document}&#10;\begin{align*}&#10;V = \{V_{i,d}\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550"/>
  <p:tag name="BOXFONT" val="10"/>
  <p:tag name="BOXWRAP" val="False"/>
  <p:tag name="WORKAROUNDTRANSPARENCYBUG" val="False"/>
  <p:tag name="ALLOWFONTSUBSTITUTION" val="False"/>
  <p:tag name="BITMAPFORMAT" val="bmp256"/>
  <p:tag name="ORIGWIDTH" val="46.98008"/>
  <p:tag name="PICTUREFILESIZE" val="14455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267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12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192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343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1,1} s_{1}(t+\tau_{1,1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3.00016"/>
  <p:tag name="PICTUREFILESIZE" val="2314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12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au_{1,1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47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1,1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5.96"/>
  <p:tag name="PICTUREFILESIZE" val="613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2,1} s_{1}(t+\tau_{2,1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3.00016"/>
  <p:tag name="PICTUREFILESIZE" val="2699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1,2} s_{2}(t+\tau_{1,2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3.00016"/>
  <p:tag name="PICTUREFILESIZE" val="2824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2,2} s_{2}(t+\tau_{2,2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3.00016"/>
  <p:tag name="PICTUREFILESIZE" val="3015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267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12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19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hat{\theta}=&#10;\Argmax_{\theta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81.00016"/>
  <p:tag name="PICTUREFILESIZE" val="4548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343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1,1} s_{1}(t+\tau_{1,1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3.00016"/>
  <p:tag name="PICTUREFILESIZE" val="2314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2,1} s_{1}(t+\tau_{2,1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3.00016"/>
  <p:tag name="PICTUREFILESIZE" val="2699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1,2} s_{2}(t+\tau_{1,2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3.00016"/>
  <p:tag name="PICTUREFILESIZE" val="2824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2,2} s_{2}(t+\tau_{2,2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3.00016"/>
  <p:tag name="PICTUREFILESIZE" val="3015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12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1,1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00008"/>
  <p:tag name="PICTUREFILESIZE" val="1323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26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hat{\theta}=&#10;\Argmax_{\theta}&#10;p(\theta,\alpha|Y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90.96016"/>
  <p:tag name="PICTUREFILESIZE" val="508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12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192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343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12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1,1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00008"/>
  <p:tag name="PICTUREFILESIZE" val="1323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1,1}(t) * s_{1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57.00008"/>
  <p:tag name="PICTUREFILESIZE" val="2585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1,2}(t)* s_{2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57.00008"/>
  <p:tag name="PICTUREFILESIZE" val="2938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2,2}(t)* s_{2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57.00008"/>
  <p:tag name="PICTUREFILESIZE" val="304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,\alpha|Y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39.96008"/>
  <p:tag name="PICTUREFILESIZE" val="2218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2,1}(t)* s_{1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57.00008"/>
  <p:tag name="PICTUREFILESIZE" val="2765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m(t) = \sum_k a_{m,k}(t)*s_k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14.0002"/>
  <p:tag name="PICTUREFILESIZE" val="6725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1(t) = &#10;a_{1,1}(t) * s_{1}(t) + &#10;a_{1,2}(t) * s_{2}(t) 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60.9803"/>
  <p:tag name="PICTUREFILESIZE" val="7115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2(t) = &#10;a_{2,1}(t) * s_{1}(t) + &#10;a_{2,2}(t) * s_{2}(t) 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60.9803"/>
  <p:tag name="PICTUREFILESIZE" val="7437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267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12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1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192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2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343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m(t) = \sum_k a_{m,k}(t)*s_k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14.0002"/>
  <p:tag name="PICTUREFILESIZE" val="6725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m(\omega,n) = \sum_k A_{m,k}(\omega)S_k(\omega,n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38.9603"/>
  <p:tag name="PICTUREFILESIZE" val="808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hat{\theta}=&#10;\mathbb{E}[\theta,\alpha|Y]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57.00008"/>
  <p:tag name="PICTUREFILESIZE" val="2350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A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2.98008"/>
  <p:tag name="PICTUREFILESIZE" val="1284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(Y_{m}(\omega,n))_{M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5.0002"/>
  <p:tag name="PICTUREFILESIZE" val="5079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(\omega) = (S_{k}(\omega,n))_{K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9.00024"/>
  <p:tag name="PICTUREFILESIZE" val="4922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A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2.98008"/>
  <p:tag name="PICTUREFILESIZE" val="128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(Y_{m}(\omega,n))_{M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5.0002"/>
  <p:tag name="PICTUREFILESIZE" val="5079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(\omega) = (S_{k}(\omega,n))_{K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9.00024"/>
  <p:tag name="PICTUREFILESIZE" val="4922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\Vec{A}(\omega)\Vec{S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81.00016"/>
  <p:tag name="PICTUREFILESIZE" val="3897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\Vec{A}(\omega)\Vec{P}^{\mathsf T}(\omega)\Vec{P}(\omega)\Vec{S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32.9602"/>
  <p:tag name="PICTUREFILESIZE" val="669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bmp256"/>
  <p:tag name="ORIGWIDTH" val="27.96008"/>
  <p:tag name="PICTUREFILESIZE" val="78766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A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2.98008"/>
  <p:tag name="PICTUREFILESIZE" val="1284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(Y_{m}(\omega,n))_{M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5.0002"/>
  <p:tag name="PICTUREFILESIZE" val="5079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(\omega) = (S_{k}(\omega,n))_{K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9.00024"/>
  <p:tag name="PICTUREFILESIZE" val="4922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\Vec{A}(\omega)\Vec{S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81.00016"/>
  <p:tag name="PICTUREFILESIZE" val="389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\Vec{A}(\omega)\Vec{P}^{\mathsf T}(\omega)\Vec{P}(\omega)\Vec{S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32.9602"/>
  <p:tag name="PICTUREFILESIZE" val="6696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A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2.98008"/>
  <p:tag name="PICTUREFILESIZE" val="1284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(Y_{m}(\omega,n))_{M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5.0002"/>
  <p:tag name="PICTUREFILESIZE" val="5079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(\omega) = (S_{k}(\omega,n))_{K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9.00024"/>
  <p:tag name="PICTUREFILESIZE" val="4922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\Vec{A}(\omega)\Vec{S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81.00016"/>
  <p:tag name="PICTUREFILESIZE" val="3897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\Vec{A}(\omega)\Vec{P}^{\mathsf T}(\omega)\Vec{P}(\omega)\Vec{S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32.9602"/>
  <p:tag name="PICTUREFILESIZE" val="6696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A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2.98008"/>
  <p:tag name="PICTUREFILESIZE" val="128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(Y_{m}(\omega,n))_{M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5.0002"/>
  <p:tag name="PICTUREFILESIZE" val="5079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(\omega) = (S_{k}(\omega,n))_{K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9.00024"/>
  <p:tag name="PICTUREFILESIZE" val="4922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-1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484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hat{\Vec{W}}(\omega) =&#10;\Argmax_{\Vec{W}(\omega)} f( \Vec{W}(\omega)\Vec{Y}(\omega)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36.9803"/>
  <p:tag name="PICTUREFILESIZE" val="8290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\Vec{A}(\omega)\Vec{S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81.00016"/>
  <p:tag name="PICTUREFILESIZE" val="3897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\Vec{A}(\omega)\Vec{P}^{\mathsf T}(\omega)\Vec{P}(\omega)\Vec{S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32.9602"/>
  <p:tag name="PICTUREFILESIZE" val="6696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A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2.98008"/>
  <p:tag name="PICTUREFILESIZE" val="1284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Y}(\omega) = (Y_{m}(\omega,n))_{M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5.0002"/>
  <p:tag name="PICTUREFILESIZE" val="5079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Vec{S}(\omega) = (S_{k}(\omega,n))_{K\times N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99.00024"/>
  <p:tag name="PICTUREFILESIZE" val="4922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-2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738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j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95506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{k}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86734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k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4.00008"/>
  <p:tag name="PICTUREFILESIZE" val="67478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S,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2.00008"/>
  <p:tag name="PICTUREFILESIZE" val="117278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gma^2_{k}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3.00008"/>
  <p:tag name="PICTUREFILESIZE" val="111478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S|\sigma^2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3.00008"/>
  <p:tag name="PICTUREFILESIZE" val="111478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8673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cdot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pngmono"/>
  <p:tag name="ORIGWIDTH" val="10.98"/>
  <p:tag name="PICTUREFILESIZE" val="222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2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86734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1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86734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2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86734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j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95506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_{k}(\omeg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4.00008"/>
  <p:tag name="PICTUREFILESIZE" val="6747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t\simeq \sum_{p=1}^{P}a_p y_{t-p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66.96016"/>
  <p:tag name="PICTUREFILESIZE" val="576934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sigma^2_{k}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3.00008"/>
  <p:tag name="PICTUREFILESIZE" val="111478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1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86734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2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86734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1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86734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2(\omega,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70"/>
  <p:tag name="BOXHEIGHT" val="296"/>
  <p:tag name="BOXFONT" val="10"/>
  <p:tag name="BOXWRAP" val="False"/>
  <p:tag name="WORKAROUNDTRANSPARENCYBUG" val="False"/>
  <p:tag name="ALLOWFONTSUBSTITUTION" val="False"/>
  <p:tag name="BITMAPFORMAT" val="bmp256"/>
  <p:tag name="ORIGWIDTH" val="30.96008"/>
  <p:tag name="PICTUREFILESIZE" val="86734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A,\sigma^2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5.96008"/>
  <p:tag name="PICTUREFILESIZE" val="154678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og p(Y|A,\sigma^2) \rightarrow {\rm maximize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17.0002"/>
  <p:tag name="PICTUREFILESIZE" val="391478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{t-1},y_{t-2},\ldots,y_{t-P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84.96016"/>
  <p:tag name="PICTUREFILESIZE" val="165334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1022"/>
  <p:tag name="BOXHEIGHT" val="566"/>
  <p:tag name="BOXFONT" val="10"/>
  <p:tag name="BOXWRAP" val="False"/>
  <p:tag name="WORKAROUNDTRANSPARENCYBUG" val="False"/>
  <p:tag name="ALLOWFONTSUBSTITUTION" val="False"/>
  <p:tag name="BITMAPFORMAT" val="bmp256"/>
  <p:tag name="ORIGWIDTH" val="27.96008"/>
  <p:tag name="PICTUREFILESIZE" val="78766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1022"/>
  <p:tag name="BOXHEIGHT" val="566"/>
  <p:tag name="BOXFONT" val="10"/>
  <p:tag name="BOXWRAP" val="False"/>
  <p:tag name="WORKAROUNDTRANSPARENCYBUG" val="False"/>
  <p:tag name="ALLOWFONTSUBSTITUTION" val="False"/>
  <p:tag name="BITMAPFORMAT" val="bmp256"/>
  <p:tag name="ORIGWIDTH" val="18"/>
  <p:tag name="PICTUREFILESIZE" val="50878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\Vec{\mu} = &#10;\Vec{G}_{\rm p}\Vec{\mu}_{\rm p} + &#10;\Vec{G}_{\rm a}\Vec{\mu}_{\rm a} +&#10;\mu_{\rm b}\Vec{1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15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pngmono"/>
  <p:tag name="ORIGWIDTH" val="111.0002"/>
  <p:tag name="PICTUREFILESIZE" val="3684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\Vec{\Sigma} = &#10;\sigma_{\rm p}^2\Vec{G}_{\rm p}\Vec{G}_{\rm p}^{\mathsf T} + &#10;\sigma_{\rm a}^2\Vec{G}_{\rm a}\Vec{G}_{\rm a}^{\mathsf T} +&#10;\Vec{\Sigma}_{\rm b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15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pngmono"/>
  <p:tag name="ORIGWIDTH" val="135.0002"/>
  <p:tag name="PICTUREFILESIZE" val="5749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\Vec{y}\sim&#10;\mathcal{N}(\mathcal{\Vec{\mu},\Vec{\Sigma}}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15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pngmono"/>
  <p:tag name="ORIGWIDTH" val="57.00008"/>
  <p:tag name="PICTUREFILESIZE" val="2812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k = 1,\ldots,K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54.96008"/>
  <p:tag name="PICTUREFILESIZE" val="153134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s_k|s_{k-1} \sim \pi_{s_{k-1},s_{k}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78.00016"/>
  <p:tag name="PICTUREFILESIZE" val="238978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\begin{bmatrix}&#10;u_{\rm p}[k]\\&#10;u_{\rm a}[k]&#10;\end{bmatrix}&#10;|s_{k}&#10;\sim&#10;\mathcal{N}&#10;\left(&#10;\begin{bmatrix}&#10;{\mu}_{{\rm p},s_k}\\&#10;{\mu}_{{\rm a},s_k}&#10;\end{bmatrix}&#10;,&#10;\begin{bmatrix}&#10;\sigma_{\rm p}^2&amp;0\\&#10;0&amp;\sigma_{\rm a}^2&#10;\end{bmatrix}&#10;\right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165.9603"/>
  <p:tag name="PICTUREFILESIZE" val="142936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7.98"/>
  <p:tag name="PICTUREFILESIZE" val="16854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u_{\rm p}[k]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65494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u_{\rm a}[k]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G_{\rm p}[k]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22.98008"/>
  <p:tag name="PICTUREFILESIZE" val="71350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G_{\rm a}[k]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22.98008"/>
  <p:tag name="PICTUREFILESIZE" val="64822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x_{\rm p}[k]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65494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x_{\rm a}[k]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y[k]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{\boldsymbol #1}}&#10;\def\Mat#1{{\bf #1}}&#10;\def\Argmax{\mathop{\rm argmax}}&#10;\def\Argmin{\mathop{\rm argmin}}&#10;\def\Prob{\mathbb{P}}&#10;\def\Smallsum{\mathop{\textstyle \sum}}&#10;\begin{document}&#10;\begin{align*}&#10;k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84"/>
  <p:tag name="BOXHEIGHT" val="538"/>
  <p:tag name="BOXFONT" val="10"/>
  <p:tag name="BOXWRAP" val="False"/>
  <p:tag name="WORKAROUNDTRANSPARENCYBUG" val="False"/>
  <p:tag name="ALLOWFONTSUBSTITUTION" val="False"/>
  <p:tag name="BITMAPFORMAT" val="bmp256"/>
  <p:tag name="ORIGWIDTH" val="4.98"/>
  <p:tag name="PICTUREFILESIZE" val="122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7.98"/>
  <p:tag name="PICTUREFILESIZE" val="16854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\rm p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1.96008"/>
  <p:tag name="PICTUREFILESIZE" val="68422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\rm a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_{\rm p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1.96008"/>
  <p:tag name="PICTUREFILESIZE" val="68422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_{\rm a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x_{\rm p},x_{\rm a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5.96008"/>
  <p:tag name="PICTUREFILESIZE" val="141622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x_{\rm p}|u_{\rm p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7.98008"/>
  <p:tag name="PICTUREFILESIZE" val="117466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x_{\rm a}|u_{\rm a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36.00008"/>
  <p:tag name="PICTUREFILESIZE" val="100678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1"/>
  <p:tag name="PICTUREFILESIZE" val="1224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(z) = 1-a_1z^{-1}-a_2z^{-2}-\cdots -a_Pz^{-P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178.9804"/>
  <p:tag name="PICTUREFILESIZE" val="5477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285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07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02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7"/>
  <p:tag name="PICTUREFILESIZE" val="178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bmp256"/>
  <p:tag name="ORIGWIDTH" val="21.96008"/>
  <p:tag name="PICTUREFILESIZE" val="68422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epsilon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3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\rm p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1.96008"/>
  <p:tag name="PICTUREFILESIZE" val="68422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\rm a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u_{\rm p},u_{\rm a}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45.96008"/>
  <p:tag name="PICTUREFILESIZE" val="141622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log p(y|u_{\rm p},u_{\rm a}) \rightarrow {\rm maximize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17.0002"/>
  <p:tag name="PICTUREFILESIZE" val="358294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1"/>
  <p:tag name="PICTUREFILESIZE" val="1224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A(z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19.98008"/>
  <p:tag name="PICTUREFILESIZE" val="1237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285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07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02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+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7"/>
  <p:tag name="PICTUREFILESIZE" val="178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_{{\rm p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bmp256"/>
  <p:tag name="ORIGWIDTH" val="21.96008"/>
  <p:tag name="PICTUREFILESIZE" val="68422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x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bmp256"/>
  <p:tag name="ORIGWIDTH" val="21.00008"/>
  <p:tag name="PICTUREFILESIZE" val="59510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4"/>
  <p:tag name="BOXHEIGHT" val="471"/>
  <p:tag name="BOXFONT" val="10"/>
  <p:tag name="BOXWRAP" val="False"/>
  <p:tag name="WORKAROUNDTRANSPARENCYBUG" val="False"/>
  <p:tag name="ALLOWFONTSUBSTITUTION" val="False"/>
  <p:tag name="BITMAPFORMAT" val="bmp256"/>
  <p:tag name="ORIGWIDTH" val="15.96"/>
  <p:tag name="PICTUREFILESIZE" val="4556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(a_0 = 1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4.98008"/>
  <p:tag name="PICTUREFILESIZE" val="1247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het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440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alph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62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Y|\thet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3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p(\theta|\alpha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27.96008"/>
  <p:tag name="PICTUREFILESIZE" val="1644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70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7.98"/>
  <p:tag name="PICTUREFILESIZE" val="46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u_{{\rm a}}(t)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21"/>
  <p:tag name="PICTUREFILESIZE" val="12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7.98"/>
  <p:tag name="PICTUREFILESIZE" val="1685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epsilon_t = y_t - \sum_{p=1}^{P}{a}_p y_{t-p}&#10;= y_t * a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124.9802"/>
  <p:tag name="PICTUREFILESIZE" val="10764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epsilon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3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(z)=&#10;\frac{1}{A(z)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55.98008"/>
  <p:tag name="PICTUREFILESIZE" val="297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y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bmp256"/>
  <p:tag name="ORIGWIDTH" val="7.98"/>
  <p:tag name="PICTUREFILESIZE" val="1685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epsilon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3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5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epsilon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3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51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(z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36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4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4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3.96"/>
  <p:tag name="PICTUREFILESIZE" val="3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9"/>
  <p:tag name="BOXHEIGHT" val="436"/>
  <p:tag name="BOXFONT" val="10"/>
  <p:tag name="BOXWRAP" val="False"/>
  <p:tag name="WORKAROUNDTRANSPARENCYBUG" val="False"/>
  <p:tag name="ALLOWFONTSUBSTITUTION" val="False"/>
  <p:tag name="BITMAPFORMAT" val="pngmono"/>
  <p:tag name="ORIGWIDTH" val="4"/>
  <p:tag name="PICTUREFILESIZE" val="32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epsilon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3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5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*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4.98"/>
  <p:tag name="PICTUREFILESIZE" val="3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=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17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times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"/>
  <p:tag name="PICTUREFILESIZE" val="41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epsilon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3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s_t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5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G(z)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21.00008"/>
  <p:tag name="PICTUREFILESIZE" val="136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jarticle}\pagestyle{empty}&#10;\usepackage{amsmath}\usepackage{amssymb}&#10;\def\Vec#1{\textit{\boldmath $#1$}}&#10;\def\Argmax{\mathop{\rm argmax}}&#10;\def\Argmin{\mathop{\rm argmin}}&#10;\def\Prob{\mathbb{P}}&#10;\def\Smallsum{\mathop{\textstyle \sum}}&#10;\begin{document}&#10;\begin{align*}&#10;\omega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9"/>
  <p:tag name="BOXHEIGHT" val="609"/>
  <p:tag name="BOXFONT" val="10"/>
  <p:tag name="BOXWRAP" val="False"/>
  <p:tag name="WORKAROUNDTRANSPARENCYBUG" val="False"/>
  <p:tag name="ALLOWFONTSUBSTITUTION" val="False"/>
  <p:tag name="BITMAPFORMAT" val="pngmono"/>
  <p:tag name="ORIGWIDTH" val="6.96"/>
  <p:tag name="PICTUREFILESIZE" val="445"/>
</p:tagLst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MS UI Gothic"/>
        <a:cs typeface=""/>
      </a:majorFont>
      <a:minorFont>
        <a:latin typeface="Tahoma"/>
        <a:ea typeface="MS UI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UI Gothic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UI Gothic" pitchFamily="50" charset="-128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56920</TotalTime>
  <Words>4275</Words>
  <Application>Microsoft Office PowerPoint</Application>
  <PresentationFormat>画面に合わせる (4:3)</PresentationFormat>
  <Paragraphs>1125</Paragraphs>
  <Slides>94</Slides>
  <Notes>29</Notes>
  <HiddenSlides>1</HiddenSlides>
  <MMClips>41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94</vt:i4>
      </vt:variant>
    </vt:vector>
  </HeadingPairs>
  <TitlesOfParts>
    <vt:vector size="108" baseType="lpstr">
      <vt:lpstr>HGPｺﾞｼｯｸM</vt:lpstr>
      <vt:lpstr>HGP創英角ｺﾞｼｯｸUB</vt:lpstr>
      <vt:lpstr>MigMix 1P</vt:lpstr>
      <vt:lpstr>ＭＳ Ｐゴシック</vt:lpstr>
      <vt:lpstr>ＭＳ Ｐ明朝</vt:lpstr>
      <vt:lpstr>MS UI Gothic</vt:lpstr>
      <vt:lpstr>Arial</vt:lpstr>
      <vt:lpstr>Book Antiqua</vt:lpstr>
      <vt:lpstr>Calibri</vt:lpstr>
      <vt:lpstr>Tahoma</vt:lpstr>
      <vt:lpstr>Times New Roman</vt:lpstr>
      <vt:lpstr>Verdana</vt:lpstr>
      <vt:lpstr>Wingdings</vt:lpstr>
      <vt:lpstr>Blueprint</vt:lpstr>
      <vt:lpstr>音響信号の分解と再構成</vt:lpstr>
      <vt:lpstr>略歴</vt:lpstr>
      <vt:lpstr>音声音響信号処理の事例紹介 (1/7)</vt:lpstr>
      <vt:lpstr>音声音響信号処理の事例紹介 (2/7)</vt:lpstr>
      <vt:lpstr>音声音響信号処理の事例紹介 (2/7)</vt:lpstr>
      <vt:lpstr>音声音響信号処理の事例紹介 (2/7)</vt:lpstr>
      <vt:lpstr>音声音響信号処理の事例紹介 (3/7)</vt:lpstr>
      <vt:lpstr>音声音響信号処理の事例紹介 (4/7)</vt:lpstr>
      <vt:lpstr>音声音響信号処理の事例紹介 (5/7)</vt:lpstr>
      <vt:lpstr>音声音響信号処理の事例紹介 (6/7)</vt:lpstr>
      <vt:lpstr>音声音響信号処理の事例紹介 (7/7)</vt:lpstr>
      <vt:lpstr>アウトライン</vt:lpstr>
      <vt:lpstr>音声音響信号処理問題の多くは逆問題</vt:lpstr>
      <vt:lpstr>音響信号データの特殊性</vt:lpstr>
      <vt:lpstr>逆問題へのアプローチ</vt:lpstr>
      <vt:lpstr>生成モデルアプローチ</vt:lpstr>
      <vt:lpstr>線形予測分析による音声分析合成 [Itakura+1968]</vt:lpstr>
      <vt:lpstr>線形システムとしての解釈</vt:lpstr>
      <vt:lpstr>ソース・フィルタ理論と線形予測分析</vt:lpstr>
      <vt:lpstr>ソース・フィルタ理論と線形予測分析</vt:lpstr>
      <vt:lpstr>ソース・フィルタ理論と線形予測分析</vt:lpstr>
      <vt:lpstr>ソース・フィルタ理論と線形予測分析</vt:lpstr>
      <vt:lpstr>ソース・フィルタ理論と線形予測分析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生成モデルアプローチによる線形予測分析</vt:lpstr>
      <vt:lpstr>生成モデルアプローチによる線形予測分析</vt:lpstr>
      <vt:lpstr>アウトライン</vt:lpstr>
      <vt:lpstr>アウトライン</vt:lpstr>
      <vt:lpstr>ブラインド残響除去</vt:lpstr>
      <vt:lpstr>生成モデルアプローチによるブラインド残響除去</vt:lpstr>
      <vt:lpstr>生成モデルアプローチによるブラインド残響除去</vt:lpstr>
      <vt:lpstr>アウトライン</vt:lpstr>
      <vt:lpstr>アウトライン</vt:lpstr>
      <vt:lpstr>音源定位</vt:lpstr>
      <vt:lpstr>生成モデルアプローチによる音源定位 [Suzuki&amp;Kameoka 2016]</vt:lpstr>
      <vt:lpstr>生成モデルアプローチによる音源定位 [Suzuki&amp;Kameoka 2016]</vt:lpstr>
      <vt:lpstr>アウトライン</vt:lpstr>
      <vt:lpstr>アウトライン</vt:lpstr>
      <vt:lpstr>音源分離</vt:lpstr>
      <vt:lpstr>補足資料：スペクトログラム</vt:lpstr>
      <vt:lpstr>モノラル音源分離の難しさ</vt:lpstr>
      <vt:lpstr>非負値行列因子分解 (NMF) 法</vt:lpstr>
      <vt:lpstr>非負値行列因子分解 (NMF) 法</vt:lpstr>
      <vt:lpstr>非負値行列因子分解 (NMF) 法</vt:lpstr>
      <vt:lpstr>生成モデルアプローチによるモノラル楽音分離</vt:lpstr>
      <vt:lpstr>Limitation of spectrogram modeling with NMF</vt:lpstr>
      <vt:lpstr>Complex NMF [Kameoka+2009]</vt:lpstr>
      <vt:lpstr>Itakura-Saito NMF [Fevotte+2009]</vt:lpstr>
      <vt:lpstr>Problem formulation of Complex NMF</vt:lpstr>
      <vt:lpstr>Problem formulation of Complex NMF</vt:lpstr>
      <vt:lpstr>Problem formulation of Complex NMF</vt:lpstr>
      <vt:lpstr>Problem formulation of Complex NMF</vt:lpstr>
      <vt:lpstr>Complex NMF algorithm (convergence guaranteed)</vt:lpstr>
      <vt:lpstr>"Dual" Complex NMF</vt:lpstr>
      <vt:lpstr>"Dual" Complex NMF</vt:lpstr>
      <vt:lpstr>Dual Complex NMF formulation</vt:lpstr>
      <vt:lpstr>Dual Complex NMF formulation</vt:lpstr>
      <vt:lpstr>Dual Complex NMF</vt:lpstr>
      <vt:lpstr>Dual Complex NMF</vt:lpstr>
      <vt:lpstr>Dual Complex NMF algorithm</vt:lpstr>
      <vt:lpstr>Constraint that all complex spectrograms must satisfy</vt:lpstr>
      <vt:lpstr>Constraint that all complex spectrograms must satisfy</vt:lpstr>
      <vt:lpstr>Time-domain spectrogram factorization (TSF)</vt:lpstr>
      <vt:lpstr>Problem formulation of TSF</vt:lpstr>
      <vt:lpstr>DNN-based speech sparation [Weninger+2015, Wang+2014, Du+2014]</vt:lpstr>
      <vt:lpstr>Permutation problem in class-based methods</vt:lpstr>
      <vt:lpstr>Deep Clustering [Hershey+2016]</vt:lpstr>
      <vt:lpstr>Example of three-speaker separation</vt:lpstr>
      <vt:lpstr>ブラインド音源分離 (BlindSourceSeparation)</vt:lpstr>
      <vt:lpstr>マイクロホンで観測される信号の生成プロセス</vt:lpstr>
      <vt:lpstr>マイクロホンで観測される信号の生成プロセス</vt:lpstr>
      <vt:lpstr>マイクロホンで観測される信号の生成プロセス</vt:lpstr>
      <vt:lpstr>マイクロホンで観測される信号の生成プロセス</vt:lpstr>
      <vt:lpstr>逆問題への手がかり</vt:lpstr>
      <vt:lpstr>逆問題への手がかり</vt:lpstr>
      <vt:lpstr>逆問題への手がかり</vt:lpstr>
      <vt:lpstr>逆問題への手がかり</vt:lpstr>
      <vt:lpstr>補足資料： BSSの従来研究</vt:lpstr>
      <vt:lpstr>逆問題への手がかり</vt:lpstr>
      <vt:lpstr>生成モデルアプローチの定式化例</vt:lpstr>
      <vt:lpstr>生成モデルアプローチの定式化例</vt:lpstr>
      <vt:lpstr>アウトライン</vt:lpstr>
      <vt:lpstr>アウトライン</vt:lpstr>
      <vt:lpstr>基本周波数パターン分析合成</vt:lpstr>
      <vt:lpstr>藤崎モデルのパラメータ推定</vt:lpstr>
      <vt:lpstr>Statistical Phrase/Accent Command Estimation法 </vt:lpstr>
      <vt:lpstr>生成モデルアプローチによる藤崎モデルパラメータ推定</vt:lpstr>
      <vt:lpstr>生成モデルアプローチによる藤崎モデルパラメータ推定</vt:lpstr>
      <vt:lpstr>藤崎モデルパラメータ推定/加工 (アクセントを標準語風に)</vt:lpstr>
      <vt:lpstr>藤崎モデルパラメータ推定/加工 (アクセントを標準語風に)</vt:lpstr>
    </vt:vector>
  </TitlesOfParts>
  <Company>NTT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IBIStutorial2014</dc:title>
  <dc:creator>kameoka</dc:creator>
  <cp:lastModifiedBy>亀岡弘和</cp:lastModifiedBy>
  <cp:revision>5227</cp:revision>
  <dcterms:created xsi:type="dcterms:W3CDTF">2004-07-23T08:37:20Z</dcterms:created>
  <dcterms:modified xsi:type="dcterms:W3CDTF">2016-08-17T10:37:32Z</dcterms:modified>
</cp:coreProperties>
</file>